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theme/themeOverride12.xml" ContentType="application/vnd.openxmlformats-officedocument.themeOverride+xml"/>
  <Override PartName="/ppt/tags/tag8.xml" ContentType="application/vnd.openxmlformats-officedocument.presentationml.tags+xml"/>
  <Override PartName="/ppt/slides/slide36.xml" ContentType="application/vnd.openxmlformats-officedocument.presentationml.slide+xml"/>
  <Override PartName="/ppt/slides/slide83.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theme/themeOverride17.xml" ContentType="application/vnd.openxmlformats-officedocument.themeOverride+xml"/>
  <Override PartName="/ppt/notesSlides/notesSlide30.xml" ContentType="application/vnd.openxmlformats-officedocument.presentationml.notesSlide+xml"/>
  <Override PartName="/ppt/theme/themeOverride28.xml" ContentType="application/vnd.openxmlformats-officedocument.themeOverride+xml"/>
  <Override PartName="/ppt/notesSlides/notesSlide7.xml" ContentType="application/vnd.openxmlformats-officedocument.presentationml.notesSlide+xml"/>
  <Override PartName="/ppt/slides/slide77.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heme/themeOverride20.xml" ContentType="application/vnd.openxmlformats-officedocument.themeOverride+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theme/themeOverride6.xml" ContentType="application/vnd.openxmlformats-officedocument.themeOverride+xml"/>
  <Override PartName="/ppt/notesSlides/notesSlide57.xml" ContentType="application/vnd.openxmlformats-officedocument.presentationml.notesSlide+xml"/>
  <Override PartName="/ppt/tags/tag5.xml" ContentType="application/vnd.openxmlformats-officedocument.presentationml.tags+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notesSlides/notesSlide46.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theme/themeOverride25.xml" ContentType="application/vnd.openxmlformats-officedocument.themeOverride+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theme/themeOverride14.xml" ContentType="application/vnd.openxmlformats-officedocument.themeOverride+xml"/>
  <Override PartName="/ppt/slides/slide38.xml" ContentType="application/vnd.openxmlformats-officedocument.presentationml.slide+xml"/>
  <Override PartName="/ppt/slideLayouts/slideLayout48.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theme/themeOverride3.xml" ContentType="application/vnd.openxmlformats-officedocument.themeOverride+xml"/>
  <Override PartName="/ppt/notesSlides/notesSlide18.xml" ContentType="application/vnd.openxmlformats-officedocument.presentationml.notesSlide+xml"/>
  <Override PartName="/ppt/tags/tag2.xml" ContentType="application/vnd.openxmlformats-officedocument.presentationml.tags+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theme/themeOverride19.xml" ContentType="application/vnd.openxmlformats-officedocument.themeOverr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s/slide79.xml" ContentType="application/vnd.openxmlformats-officedocument.presentationml.slide+xml"/>
  <Override PartName="/ppt/notesSlides/notesSlide10.xml" ContentType="application/vnd.openxmlformats-officedocument.presentationml.notesSlide+xml"/>
  <Override PartName="/ppt/theme/themeOverride15.xml" ContentType="application/vnd.openxmlformats-officedocument.themeOverride+xml"/>
  <Override PartName="/ppt/theme/themeOverride26.xml" ContentType="application/vnd.openxmlformats-officedocument.themeOverr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heme/themeOverride22.xml" ContentType="application/vnd.openxmlformats-officedocument.themeOverride+xml"/>
  <Override PartName="/ppt/tags/tag10.xml" ContentType="application/vnd.openxmlformats-officedocument.presentationml.tags+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theme/themeOverride8.xml" ContentType="application/vnd.openxmlformats-officedocument.themeOverride+xml"/>
  <Override PartName="/ppt/theme/themeOverride11.xml" ContentType="application/vnd.openxmlformats-officedocument.themeOverride+xml"/>
  <Override PartName="/ppt/notesSlides/notesSlide59.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theme/themeOverride4.xml" ContentType="application/vnd.openxmlformats-officedocument.themeOverride+xml"/>
  <Override PartName="/ppt/notesSlides/notesSlide37.xml" ContentType="application/vnd.openxmlformats-officedocument.presentationml.notesSlide+xml"/>
  <Override PartName="/ppt/tags/tag3.xml" ContentType="application/vnd.openxmlformats-officedocument.presentationml.tags+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theme/themeOverride27.xml" ContentType="application/vnd.openxmlformats-officedocument.themeOverride+xml"/>
  <Override PartName="/ppt/notesSlides/notesSlide6.xml" ContentType="application/vnd.openxmlformats-officedocument.presentationml.notesSlide+xml"/>
  <Override PartName="/ppt/theme/themeOverride16.xml" ContentType="application/vnd.openxmlformats-officedocument.themeOverride+xml"/>
  <Override PartName="/ppt/slides/slide8.xml" ContentType="application/vnd.openxmlformats-officedocument.presentationml.slide+xml"/>
  <Override PartName="/ppt/slides/slide69.xml" ContentType="application/vnd.openxmlformats-officedocument.presentationml.slide+xml"/>
  <Override PartName="/ppt/theme/themeOverride9.xml" ContentType="application/vnd.openxmlformats-officedocument.themeOverride+xml"/>
  <Override PartName="/ppt/theme/themeOverride23.xml" ContentType="application/vnd.openxmlformats-officedocument.themeOverride+xml"/>
  <Override PartName="/ppt/tags/tag11.xml" ContentType="application/vnd.openxmlformats-officedocument.presentationml.tags+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theme/themeOverride5.xml" ContentType="application/vnd.openxmlformats-officedocument.themeOverride+xml"/>
  <Override PartName="/ppt/tags/tag4.xml" ContentType="application/vnd.openxmlformats-officedocument.presentationml.tags+xml"/>
  <Override PartName="/ppt/notesSlides/notesSlide67.xml" ContentType="application/vnd.openxmlformats-officedocument.presentationml.notesSlide+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Default Extension="fntdata" ContentType="application/x-fontdata"/>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theme/themeOverride24.xml" ContentType="application/vnd.openxmlformats-officedocument.themeOverride+xml"/>
  <Override PartName="/ppt/tags/tag12.xml" ContentType="application/vnd.openxmlformats-officedocument.presentationml.tags+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theme/themeOverride13.xml" ContentType="application/vnd.openxmlformats-officedocument.themeOverride+xml"/>
  <Override PartName="/ppt/tags/tag9.xml" ContentType="application/vnd.openxmlformats-officedocument.presentationml.tags+xml"/>
  <Override PartName="/ppt/slides/slide48.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theme/themeOverride2.xml" ContentType="application/vnd.openxmlformats-officedocument.themeOverride+xml"/>
  <Override PartName="/ppt/tags/tag1.xml" ContentType="application/vnd.openxmlformats-officedocument.presentationml.tags+xml"/>
  <Override PartName="/ppt/notesSlides/notesSlide53.xml" ContentType="application/vnd.openxmlformats-officedocument.presentationml.notesSlide+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Default Extension="wdp" ContentType="image/vnd.ms-photo"/>
  <Override PartName="/ppt/notesSlides/notesSlide8.xml" ContentType="application/vnd.openxmlformats-officedocument.presentationml.notesSlide+xml"/>
  <Override PartName="/ppt/notesSlides/notesSlide20.xml" ContentType="application/vnd.openxmlformats-officedocument.presentationml.notesSlide+xml"/>
  <Override PartName="/ppt/theme/themeOverride18.xml" ContentType="application/vnd.openxmlformats-officedocument.themeOverride+xml"/>
  <Override PartName="/ppt/notesSlides/notesSlide31.xml" ContentType="application/vnd.openxmlformats-officedocument.presentationml.notes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theme/themeOverride7.xml" ContentType="application/vnd.openxmlformats-officedocument.themeOverride+xml"/>
  <Override PartName="/ppt/theme/themeOverride21.xml" ContentType="application/vnd.openxmlformats-officedocument.themeOverride+xml"/>
  <Override PartName="/ppt/notesSlides/notesSlide69.xml" ContentType="application/vnd.openxmlformats-officedocument.presentationml.notesSlide+xml"/>
  <Override PartName="/ppt/tags/tag6.xml" ContentType="application/vnd.openxmlformats-officedocument.presentationml.tags+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theme/themeOverride10.xml" ContentType="application/vnd.openxmlformats-officedocument.themeOverride+xml"/>
  <Override PartName="/ppt/notesSlides/notesSlide47.xml" ContentType="application/vnd.openxmlformats-officedocument.presentationml.notesSlide+xml"/>
  <Override PartName="/ppt/notesSlides/notesSlide58.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4" r:id="rId3"/>
    <p:sldMasterId id="2147483696" r:id="rId4"/>
    <p:sldMasterId id="2147483708" r:id="rId5"/>
    <p:sldMasterId id="2147483732" r:id="rId6"/>
  </p:sldMasterIdLst>
  <p:notesMasterIdLst>
    <p:notesMasterId r:id="rId90"/>
  </p:notesMasterIdLst>
  <p:sldIdLst>
    <p:sldId id="958" r:id="rId7"/>
    <p:sldId id="959" r:id="rId8"/>
    <p:sldId id="872" r:id="rId9"/>
    <p:sldId id="960" r:id="rId10"/>
    <p:sldId id="1044" r:id="rId11"/>
    <p:sldId id="1045" r:id="rId12"/>
    <p:sldId id="936" r:id="rId13"/>
    <p:sldId id="956" r:id="rId14"/>
    <p:sldId id="946" r:id="rId15"/>
    <p:sldId id="940" r:id="rId16"/>
    <p:sldId id="937" r:id="rId17"/>
    <p:sldId id="938" r:id="rId18"/>
    <p:sldId id="942" r:id="rId19"/>
    <p:sldId id="951" r:id="rId20"/>
    <p:sldId id="1122" r:id="rId21"/>
    <p:sldId id="952" r:id="rId22"/>
    <p:sldId id="939" r:id="rId23"/>
    <p:sldId id="955" r:id="rId24"/>
    <p:sldId id="1057" r:id="rId25"/>
    <p:sldId id="964" r:id="rId26"/>
    <p:sldId id="1046" r:id="rId27"/>
    <p:sldId id="1055" r:id="rId28"/>
    <p:sldId id="965" r:id="rId29"/>
    <p:sldId id="966" r:id="rId30"/>
    <p:sldId id="970" r:id="rId31"/>
    <p:sldId id="1047" r:id="rId32"/>
    <p:sldId id="1056" r:id="rId33"/>
    <p:sldId id="971" r:id="rId34"/>
    <p:sldId id="972" r:id="rId35"/>
    <p:sldId id="1123" r:id="rId36"/>
    <p:sldId id="1065" r:id="rId37"/>
    <p:sldId id="1063" r:id="rId38"/>
    <p:sldId id="1121" r:id="rId39"/>
    <p:sldId id="1067" r:id="rId40"/>
    <p:sldId id="1050" r:id="rId41"/>
    <p:sldId id="1074" r:id="rId42"/>
    <p:sldId id="1075" r:id="rId43"/>
    <p:sldId id="1076" r:id="rId44"/>
    <p:sldId id="1081" r:id="rId45"/>
    <p:sldId id="1124" r:id="rId46"/>
    <p:sldId id="1125" r:id="rId47"/>
    <p:sldId id="1082" r:id="rId48"/>
    <p:sldId id="1128" r:id="rId49"/>
    <p:sldId id="1087" r:id="rId50"/>
    <p:sldId id="1088" r:id="rId51"/>
    <p:sldId id="1094" r:id="rId52"/>
    <p:sldId id="1095" r:id="rId53"/>
    <p:sldId id="1098" r:id="rId54"/>
    <p:sldId id="1104" r:id="rId55"/>
    <p:sldId id="1105" r:id="rId56"/>
    <p:sldId id="1106" r:id="rId57"/>
    <p:sldId id="1103" r:id="rId58"/>
    <p:sldId id="1109" r:id="rId59"/>
    <p:sldId id="1116" r:id="rId60"/>
    <p:sldId id="1117" r:id="rId61"/>
    <p:sldId id="1118" r:id="rId62"/>
    <p:sldId id="1129" r:id="rId63"/>
    <p:sldId id="984" r:id="rId64"/>
    <p:sldId id="985" r:id="rId65"/>
    <p:sldId id="1132" r:id="rId66"/>
    <p:sldId id="1131" r:id="rId67"/>
    <p:sldId id="987" r:id="rId68"/>
    <p:sldId id="988" r:id="rId69"/>
    <p:sldId id="989" r:id="rId70"/>
    <p:sldId id="1130" r:id="rId71"/>
    <p:sldId id="1133" r:id="rId72"/>
    <p:sldId id="991" r:id="rId73"/>
    <p:sldId id="1160" r:id="rId74"/>
    <p:sldId id="993" r:id="rId75"/>
    <p:sldId id="994" r:id="rId76"/>
    <p:sldId id="995" r:id="rId77"/>
    <p:sldId id="1134" r:id="rId78"/>
    <p:sldId id="1135" r:id="rId79"/>
    <p:sldId id="1136" r:id="rId80"/>
    <p:sldId id="1137" r:id="rId81"/>
    <p:sldId id="1138" r:id="rId82"/>
    <p:sldId id="1139" r:id="rId83"/>
    <p:sldId id="1140" r:id="rId84"/>
    <p:sldId id="1141" r:id="rId85"/>
    <p:sldId id="1142" r:id="rId86"/>
    <p:sldId id="1143" r:id="rId87"/>
    <p:sldId id="1144" r:id="rId88"/>
    <p:sldId id="1159" r:id="rId89"/>
  </p:sldIdLst>
  <p:sldSz cx="9144000" cy="5145088"/>
  <p:notesSz cx="6858000" cy="9144000"/>
  <p:embeddedFontLst>
    <p:embeddedFont>
      <p:font typeface="Calibri" pitchFamily="34" charset="0"/>
      <p:regular r:id="rId91"/>
      <p:bold r:id="rId92"/>
      <p:italic r:id="rId93"/>
      <p:boldItalic r:id="rId94"/>
    </p:embeddedFont>
    <p:embeddedFont>
      <p:font typeface="方正兰亭刊黑_GBK" charset="-122"/>
      <p:regular r:id="rId95"/>
    </p:embeddedFont>
    <p:embeddedFont>
      <p:font typeface="Arial Unicode MS" pitchFamily="34" charset="-122"/>
      <p:regular r:id="rId96"/>
    </p:embeddedFont>
    <p:embeddedFont>
      <p:font typeface="Myriad Set Pro" charset="0"/>
      <p:regular r:id="rId97"/>
    </p:embeddedFont>
    <p:embeddedFont>
      <p:font typeface="微软雅黑" pitchFamily="34" charset="-122"/>
      <p:regular r:id="rId98"/>
      <p:bold r:id="rId99"/>
    </p:embeddedFont>
    <p:embeddedFont>
      <p:font typeface="FZLanTingKanHei-R-GBK" charset="-122"/>
      <p:regular r:id="rId10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3333FF"/>
    <a:srgbClr val="ECA264"/>
    <a:srgbClr val="308DFE"/>
    <a:srgbClr val="004AF0"/>
    <a:srgbClr val="FF9966"/>
    <a:srgbClr val="2568FF"/>
    <a:srgbClr val="FFCC00"/>
    <a:srgbClr val="FF66FF"/>
    <a:srgbClr val="FF33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主题样式 2 - 强调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horzBarState="maximized">
    <p:restoredLeft sz="12343" autoAdjust="0"/>
    <p:restoredTop sz="81101" autoAdjust="0"/>
  </p:normalViewPr>
  <p:slideViewPr>
    <p:cSldViewPr>
      <p:cViewPr>
        <p:scale>
          <a:sx n="89" d="100"/>
          <a:sy n="89" d="100"/>
        </p:scale>
        <p:origin x="-1518" y="-450"/>
      </p:cViewPr>
      <p:guideLst>
        <p:guide orient="horz" pos="1621"/>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notesMaster" Target="notesMasters/notesMaster1.xml"/><Relationship Id="rId95" Type="http://schemas.openxmlformats.org/officeDocument/2006/relationships/font" Target="fonts/font5.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font" Target="fonts/font10.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font" Target="fonts/font3.fntdata"/><Relationship Id="rId98" Type="http://schemas.openxmlformats.org/officeDocument/2006/relationships/font" Target="fonts/font8.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font" Target="fonts/font1.fntdata"/><Relationship Id="rId96"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font" Target="fonts/font4.fntdata"/><Relationship Id="rId99" Type="http://schemas.openxmlformats.org/officeDocument/2006/relationships/font" Target="fonts/font9.fntdata"/><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font" Target="fonts/font7.fntdata"/><Relationship Id="rId10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E0F1BA-7EF6-4E8F-99A0-34921A8F6E50}" type="datetimeFigureOut">
              <a:rPr lang="zh-CN" altLang="en-US" smtClean="0"/>
              <a:pPr/>
              <a:t>2016-11-18</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727E04-952E-4314-95C8-CE9D6FF689B5}" type="slidenum">
              <a:rPr lang="zh-CN" altLang="en-US" smtClean="0"/>
              <a:pPr/>
              <a:t>‹#›</a:t>
            </a:fld>
            <a:endParaRPr lang="zh-CN" altLang="en-US"/>
          </a:p>
        </p:txBody>
      </p:sp>
    </p:spTree>
    <p:extLst>
      <p:ext uri="{BB962C8B-B14F-4D97-AF65-F5344CB8AC3E}">
        <p14:creationId xmlns:p14="http://schemas.microsoft.com/office/powerpoint/2010/main" xmlns="" val="1070624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hemeOverride" Target="../theme/themeOverride5.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hemeOverride" Target="../theme/themeOverride6.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hemeOverride" Target="../theme/themeOverride7.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hemeOverride" Target="../theme/themeOverride8.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hemeOverride" Target="../theme/themeOverride9.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hemeOverride" Target="../theme/themeOverride10.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hemeOverride" Target="../theme/themeOverride11.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hemeOverride" Target="../theme/themeOverride12.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hemeOverride" Target="../theme/themeOverride13.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hemeOverride" Target="../theme/themeOverride14.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hemeOverride" Target="../theme/themeOverride15.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hemeOverride" Target="../theme/themeOverride16.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hemeOverride" Target="../theme/themeOverride17.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hemeOverride" Target="../theme/themeOverride18.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hemeOverride" Target="../theme/themeOverride19.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hemeOverride" Target="../theme/themeOverride20.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hemeOverride" Target="../theme/themeOverride2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hemeOverride" Target="../theme/themeOverride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slide" Target="../slides/slide59.xml"/><Relationship Id="rId2" Type="http://schemas.openxmlformats.org/officeDocument/2006/relationships/notesMaster" Target="../notesMasters/notesMaster1.xml"/><Relationship Id="rId1" Type="http://schemas.openxmlformats.org/officeDocument/2006/relationships/themeOverride" Target="../theme/themeOverride22.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hemeOverride" Target="../theme/themeOverride2.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slide" Target="../slides/slide62.xml"/><Relationship Id="rId2" Type="http://schemas.openxmlformats.org/officeDocument/2006/relationships/notesMaster" Target="../notesMasters/notesMaster1.xml"/><Relationship Id="rId1" Type="http://schemas.openxmlformats.org/officeDocument/2006/relationships/themeOverride" Target="../theme/themeOverride23.xml"/></Relationships>
</file>

<file path=ppt/notesSlides/_rels/notesSlide63.xml.rels><?xml version="1.0" encoding="UTF-8" standalone="yes"?>
<Relationships xmlns="http://schemas.openxmlformats.org/package/2006/relationships"><Relationship Id="rId3" Type="http://schemas.openxmlformats.org/officeDocument/2006/relationships/slide" Target="../slides/slide63.xml"/><Relationship Id="rId2" Type="http://schemas.openxmlformats.org/officeDocument/2006/relationships/notesMaster" Target="../notesMasters/notesMaster1.xml"/><Relationship Id="rId1" Type="http://schemas.openxmlformats.org/officeDocument/2006/relationships/themeOverride" Target="../theme/themeOverride24.xml"/></Relationships>
</file>

<file path=ppt/notesSlides/_rels/notesSlide64.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notesMaster" Target="../notesMasters/notesMaster1.xml"/><Relationship Id="rId1" Type="http://schemas.openxmlformats.org/officeDocument/2006/relationships/themeOverride" Target="../theme/themeOverride25.xml"/></Relationships>
</file>

<file path=ppt/notesSlides/_rels/notesSlide65.xml.rels><?xml version="1.0" encoding="UTF-8" standalone="yes"?>
<Relationships xmlns="http://schemas.openxmlformats.org/package/2006/relationships"><Relationship Id="rId3" Type="http://schemas.openxmlformats.org/officeDocument/2006/relationships/slide" Target="../slides/slide65.xml"/><Relationship Id="rId2" Type="http://schemas.openxmlformats.org/officeDocument/2006/relationships/notesMaster" Target="../notesMasters/notesMaster1.xml"/><Relationship Id="rId1" Type="http://schemas.openxmlformats.org/officeDocument/2006/relationships/themeOverride" Target="../theme/themeOverride26.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slide" Target="../slides/slide67.xml"/><Relationship Id="rId2" Type="http://schemas.openxmlformats.org/officeDocument/2006/relationships/notesMaster" Target="../notesMasters/notesMaster1.xml"/><Relationship Id="rId1" Type="http://schemas.openxmlformats.org/officeDocument/2006/relationships/themeOverride" Target="../theme/themeOverride27.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slide" Target="../slides/slide69.xml"/><Relationship Id="rId2" Type="http://schemas.openxmlformats.org/officeDocument/2006/relationships/notesMaster" Target="../notesMasters/notesMaster1.xml"/><Relationship Id="rId1" Type="http://schemas.openxmlformats.org/officeDocument/2006/relationships/themeOverride" Target="../theme/themeOverride28.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hemeOverride" Target="../theme/themeOverride3.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hemeOverride" Target="../theme/themeOverride4.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5D727E04-952E-4314-95C8-CE9D6FF689B5}" type="slidenum">
              <a:rPr lang="zh-CN" altLang="en-US" smtClean="0"/>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5D727E04-952E-4314-95C8-CE9D6FF689B5}" type="slidenum">
              <a:rPr lang="zh-CN" altLang="en-US" smtClean="0"/>
              <a:pPr/>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xfrm>
            <a:off x="376238" y="679450"/>
            <a:ext cx="6092825" cy="3429000"/>
          </a:xfrm>
        </p:spPr>
      </p:sp>
      <p:sp>
        <p:nvSpPr>
          <p:cNvPr id="133123" name="Rectangle 3"/>
          <p:cNvSpPr>
            <a:spLocks noGrp="1" noRot="1" noChangeAspect="1" noChangeArrowheads="1"/>
          </p:cNvSpPr>
          <p:nvPr>
            <p:ph type="body" idx="1"/>
          </p:nvPr>
        </p:nvSpPr>
        <p:spPr bwMode="auto">
          <a:xfrm>
            <a:off x="-482600" y="8207375"/>
            <a:ext cx="6902450" cy="8928100"/>
          </a:xfrm>
          <a:prstGeom prst="rect">
            <a:avLst/>
          </a:prstGeom>
          <a:noFill/>
          <a:ln w="1">
            <a:solidFill>
              <a:schemeClr val="tx1"/>
            </a:solidFill>
            <a:miter lim="800000"/>
            <a:headEnd/>
            <a:tailEnd/>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xfrm>
            <a:off x="376238" y="679450"/>
            <a:ext cx="6092825" cy="3429000"/>
          </a:xfrm>
        </p:spPr>
      </p:sp>
      <p:sp>
        <p:nvSpPr>
          <p:cNvPr id="133123" name="Rectangle 3"/>
          <p:cNvSpPr>
            <a:spLocks noGrp="1" noRot="1" noChangeAspect="1" noChangeArrowheads="1"/>
          </p:cNvSpPr>
          <p:nvPr>
            <p:ph type="body" idx="1"/>
          </p:nvPr>
        </p:nvSpPr>
        <p:spPr bwMode="auto">
          <a:xfrm>
            <a:off x="-482600" y="8207375"/>
            <a:ext cx="6902450" cy="8928100"/>
          </a:xfrm>
          <a:prstGeom prst="rect">
            <a:avLst/>
          </a:prstGeom>
          <a:noFill/>
          <a:ln w="1">
            <a:solidFill>
              <a:schemeClr val="tx1"/>
            </a:solidFill>
            <a:miter lim="800000"/>
            <a:headEnd/>
            <a:tailEnd/>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xfrm>
            <a:off x="376238" y="679450"/>
            <a:ext cx="6092825" cy="3429000"/>
          </a:xfrm>
        </p:spPr>
      </p:sp>
      <p:sp>
        <p:nvSpPr>
          <p:cNvPr id="133123" name="Rectangle 3"/>
          <p:cNvSpPr>
            <a:spLocks noGrp="1" noRot="1" noChangeAspect="1" noChangeArrowheads="1"/>
          </p:cNvSpPr>
          <p:nvPr>
            <p:ph type="body" idx="1"/>
          </p:nvPr>
        </p:nvSpPr>
        <p:spPr bwMode="auto">
          <a:xfrm>
            <a:off x="-482600" y="8207375"/>
            <a:ext cx="6902450" cy="8928100"/>
          </a:xfrm>
          <a:prstGeom prst="rect">
            <a:avLst/>
          </a:prstGeom>
          <a:noFill/>
          <a:ln w="1">
            <a:solidFill>
              <a:schemeClr val="tx1"/>
            </a:solidFill>
            <a:miter lim="800000"/>
            <a:headEnd/>
            <a:tailEnd/>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xfrm>
            <a:off x="376238" y="679450"/>
            <a:ext cx="6092825" cy="3429000"/>
          </a:xfrm>
        </p:spPr>
      </p:sp>
      <p:sp>
        <p:nvSpPr>
          <p:cNvPr id="133123" name="Rectangle 3"/>
          <p:cNvSpPr>
            <a:spLocks noGrp="1" noRot="1" noChangeAspect="1" noChangeArrowheads="1"/>
          </p:cNvSpPr>
          <p:nvPr>
            <p:ph type="body" idx="1"/>
          </p:nvPr>
        </p:nvSpPr>
        <p:spPr bwMode="auto">
          <a:xfrm>
            <a:off x="-482600" y="8207375"/>
            <a:ext cx="6902450" cy="8928100"/>
          </a:xfrm>
          <a:prstGeom prst="rect">
            <a:avLst/>
          </a:prstGeom>
          <a:noFill/>
          <a:ln w="1">
            <a:solidFill>
              <a:schemeClr val="tx1"/>
            </a:solidFill>
            <a:miter lim="800000"/>
            <a:headEnd/>
            <a:tailEnd/>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xfrm>
            <a:off x="376238" y="679450"/>
            <a:ext cx="6092825" cy="3429000"/>
          </a:xfrm>
        </p:spPr>
      </p:sp>
      <p:sp>
        <p:nvSpPr>
          <p:cNvPr id="133123" name="Rectangle 3"/>
          <p:cNvSpPr>
            <a:spLocks noGrp="1" noRot="1" noChangeAspect="1" noChangeArrowheads="1"/>
          </p:cNvSpPr>
          <p:nvPr>
            <p:ph type="body" idx="1"/>
          </p:nvPr>
        </p:nvSpPr>
        <p:spPr bwMode="auto">
          <a:xfrm>
            <a:off x="-482600" y="8207375"/>
            <a:ext cx="6902450" cy="8928100"/>
          </a:xfrm>
          <a:prstGeom prst="rect">
            <a:avLst/>
          </a:prstGeom>
          <a:noFill/>
          <a:ln w="1">
            <a:solidFill>
              <a:schemeClr val="tx1"/>
            </a:solidFill>
            <a:miter lim="800000"/>
            <a:headEnd/>
            <a:tailEnd/>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xfrm>
            <a:off x="376238" y="679450"/>
            <a:ext cx="6092825" cy="3429000"/>
          </a:xfrm>
        </p:spPr>
      </p:sp>
      <p:sp>
        <p:nvSpPr>
          <p:cNvPr id="133123" name="Rectangle 3"/>
          <p:cNvSpPr>
            <a:spLocks noGrp="1" noRot="1" noChangeAspect="1" noChangeArrowheads="1"/>
          </p:cNvSpPr>
          <p:nvPr>
            <p:ph type="body" idx="1"/>
          </p:nvPr>
        </p:nvSpPr>
        <p:spPr bwMode="auto">
          <a:xfrm>
            <a:off x="-482600" y="8207375"/>
            <a:ext cx="6902450" cy="8928100"/>
          </a:xfrm>
          <a:prstGeom prst="rect">
            <a:avLst/>
          </a:prstGeom>
          <a:noFill/>
          <a:ln w="1">
            <a:solidFill>
              <a:schemeClr val="tx1"/>
            </a:solidFill>
            <a:miter lim="800000"/>
            <a:headEnd/>
            <a:tailEnd/>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xfrm>
            <a:off x="376238" y="679450"/>
            <a:ext cx="6092825" cy="3429000"/>
          </a:xfrm>
        </p:spPr>
      </p:sp>
      <p:sp>
        <p:nvSpPr>
          <p:cNvPr id="133123" name="Rectangle 3"/>
          <p:cNvSpPr>
            <a:spLocks noGrp="1" noRot="1" noChangeAspect="1" noChangeArrowheads="1"/>
          </p:cNvSpPr>
          <p:nvPr>
            <p:ph type="body" idx="1"/>
          </p:nvPr>
        </p:nvSpPr>
        <p:spPr bwMode="auto">
          <a:xfrm>
            <a:off x="-482600" y="8207375"/>
            <a:ext cx="6902450" cy="8928100"/>
          </a:xfrm>
          <a:prstGeom prst="rect">
            <a:avLst/>
          </a:prstGeom>
          <a:noFill/>
          <a:ln w="1">
            <a:solidFill>
              <a:schemeClr val="tx1"/>
            </a:solidFill>
            <a:miter lim="800000"/>
            <a:headEnd/>
            <a:tailEnd/>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xfrm>
            <a:off x="376238" y="679450"/>
            <a:ext cx="6092825" cy="3429000"/>
          </a:xfrm>
        </p:spPr>
      </p:sp>
      <p:sp>
        <p:nvSpPr>
          <p:cNvPr id="133123" name="Rectangle 3"/>
          <p:cNvSpPr>
            <a:spLocks noGrp="1" noRot="1" noChangeAspect="1" noChangeArrowheads="1"/>
          </p:cNvSpPr>
          <p:nvPr>
            <p:ph type="body" idx="1"/>
          </p:nvPr>
        </p:nvSpPr>
        <p:spPr bwMode="auto">
          <a:xfrm>
            <a:off x="-482600" y="8207375"/>
            <a:ext cx="6902450" cy="8928100"/>
          </a:xfrm>
          <a:prstGeom prst="rect">
            <a:avLst/>
          </a:prstGeom>
          <a:noFill/>
          <a:ln w="1">
            <a:solidFill>
              <a:schemeClr val="tx1"/>
            </a:solidFill>
            <a:miter lim="800000"/>
            <a:headEnd/>
            <a:tailEnd/>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xfrm>
            <a:off x="376238" y="679450"/>
            <a:ext cx="6092825" cy="3429000"/>
          </a:xfrm>
        </p:spPr>
      </p:sp>
      <p:sp>
        <p:nvSpPr>
          <p:cNvPr id="133123" name="Rectangle 3"/>
          <p:cNvSpPr>
            <a:spLocks noGrp="1" noRot="1" noChangeAspect="1" noChangeArrowheads="1"/>
          </p:cNvSpPr>
          <p:nvPr>
            <p:ph type="body" idx="1"/>
          </p:nvPr>
        </p:nvSpPr>
        <p:spPr bwMode="auto">
          <a:xfrm>
            <a:off x="-482600" y="8207375"/>
            <a:ext cx="6902450" cy="8928100"/>
          </a:xfrm>
          <a:prstGeom prst="rect">
            <a:avLst/>
          </a:prstGeom>
          <a:noFill/>
          <a:ln w="1">
            <a:solidFill>
              <a:schemeClr val="tx1"/>
            </a:solidFill>
            <a:miter lim="800000"/>
            <a:headEnd/>
            <a:tailEnd/>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幻灯片图像占位符 1"/>
          <p:cNvSpPr>
            <a:spLocks noGrp="1" noRot="1" noChangeAspect="1" noTextEdit="1"/>
          </p:cNvSpPr>
          <p:nvPr>
            <p:ph type="sldImg"/>
          </p:nvPr>
        </p:nvSpPr>
        <p:spPr>
          <a:xfrm>
            <a:off x="382588" y="685800"/>
            <a:ext cx="6092825" cy="3429000"/>
          </a:xfrm>
        </p:spPr>
      </p:sp>
      <p:sp>
        <p:nvSpPr>
          <p:cNvPr id="140291" name="备注占位符 2"/>
          <p:cNvSpPr>
            <a:spLocks noGrp="1"/>
          </p:cNvSpPr>
          <p:nvPr>
            <p:ph type="body" idx="1"/>
          </p:nvPr>
        </p:nvSpPr>
        <p:spPr bwMode="auto">
          <a:xfrm>
            <a:off x="685800" y="4343400"/>
            <a:ext cx="5486400" cy="4114800"/>
          </a:xfrm>
          <a:prstGeom prst="rect">
            <a:avLst/>
          </a:prstGeom>
          <a:noFill/>
          <a:ln>
            <a:miter lim="800000"/>
            <a:headEnd/>
            <a:tailEnd/>
          </a:ln>
        </p:spPr>
        <p:txBody>
          <a:bodyPr/>
          <a:lstStyle/>
          <a:p>
            <a:endParaRPr lang="zh-CN" altLang="en-US" dirty="0"/>
          </a:p>
        </p:txBody>
      </p:sp>
      <p:sp>
        <p:nvSpPr>
          <p:cNvPr id="140292" name="灯片编号占位符 3"/>
          <p:cNvSpPr>
            <a:spLocks noGrp="1"/>
          </p:cNvSpPr>
          <p:nvPr>
            <p:ph type="sldNum" sz="quarter" idx="5"/>
          </p:nvPr>
        </p:nvSpPr>
        <p:spPr>
          <a:noFill/>
        </p:spPr>
        <p:txBody>
          <a:bodyPr/>
          <a:lstStyle/>
          <a:p>
            <a:pPr>
              <a:buFont typeface="Arial" charset="0"/>
              <a:buNone/>
            </a:pPr>
            <a:fld id="{C89CCFDF-8049-461B-B78A-83E3F07C958D}" type="slidenum">
              <a:rPr lang="zh-CN" altLang="en-US" smtClean="0">
                <a:latin typeface="Arial" charset="0"/>
                <a:ea typeface="宋体" charset="-122"/>
              </a:rPr>
              <a:pPr>
                <a:buFont typeface="Arial" charset="0"/>
                <a:buNone/>
              </a:pPr>
              <a:t>2</a:t>
            </a:fld>
            <a:endParaRPr lang="en-US" altLang="zh-CN" smtClean="0">
              <a:latin typeface="Arial" charset="0"/>
              <a:ea typeface="宋体"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xfrm>
            <a:off x="376238" y="679450"/>
            <a:ext cx="6092825" cy="3429000"/>
          </a:xfrm>
        </p:spPr>
      </p:sp>
      <p:sp>
        <p:nvSpPr>
          <p:cNvPr id="133123" name="Rectangle 3"/>
          <p:cNvSpPr>
            <a:spLocks noGrp="1" noRot="1" noChangeAspect="1" noChangeArrowheads="1"/>
          </p:cNvSpPr>
          <p:nvPr>
            <p:ph type="body" idx="1"/>
          </p:nvPr>
        </p:nvSpPr>
        <p:spPr bwMode="auto">
          <a:xfrm>
            <a:off x="-482600" y="8207375"/>
            <a:ext cx="6902450" cy="8928100"/>
          </a:xfrm>
          <a:prstGeom prst="rect">
            <a:avLst/>
          </a:prstGeom>
          <a:noFill/>
          <a:ln w="1">
            <a:solidFill>
              <a:schemeClr val="tx1"/>
            </a:solidFill>
            <a:miter lim="800000"/>
            <a:headEnd/>
            <a:tailEnd/>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xfrm>
            <a:off x="376238" y="679450"/>
            <a:ext cx="6092825" cy="3429000"/>
          </a:xfrm>
        </p:spPr>
      </p:sp>
      <p:sp>
        <p:nvSpPr>
          <p:cNvPr id="133123" name="Rectangle 3"/>
          <p:cNvSpPr>
            <a:spLocks noGrp="1" noRot="1" noChangeAspect="1" noChangeArrowheads="1"/>
          </p:cNvSpPr>
          <p:nvPr>
            <p:ph type="body" idx="1"/>
          </p:nvPr>
        </p:nvSpPr>
        <p:spPr bwMode="auto">
          <a:xfrm>
            <a:off x="-482600" y="8207375"/>
            <a:ext cx="6902450" cy="8928100"/>
          </a:xfrm>
          <a:prstGeom prst="rect">
            <a:avLst/>
          </a:prstGeom>
          <a:noFill/>
          <a:ln w="1">
            <a:solidFill>
              <a:schemeClr val="tx1"/>
            </a:solidFill>
            <a:miter lim="800000"/>
            <a:headEnd/>
            <a:tailEnd/>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xfrm>
            <a:off x="376238" y="679450"/>
            <a:ext cx="6092825" cy="3429000"/>
          </a:xfrm>
        </p:spPr>
      </p:sp>
      <p:sp>
        <p:nvSpPr>
          <p:cNvPr id="133123" name="Rectangle 3"/>
          <p:cNvSpPr>
            <a:spLocks noGrp="1" noRot="1" noChangeAspect="1" noChangeArrowheads="1"/>
          </p:cNvSpPr>
          <p:nvPr>
            <p:ph type="body" idx="1"/>
          </p:nvPr>
        </p:nvSpPr>
        <p:spPr bwMode="auto">
          <a:xfrm>
            <a:off x="-482600" y="8207375"/>
            <a:ext cx="6902450" cy="8928100"/>
          </a:xfrm>
          <a:prstGeom prst="rect">
            <a:avLst/>
          </a:prstGeom>
          <a:noFill/>
          <a:ln w="1">
            <a:solidFill>
              <a:schemeClr val="tx1"/>
            </a:solidFill>
            <a:miter lim="800000"/>
            <a:headEnd/>
            <a:tailEnd/>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xfrm>
            <a:off x="376238" y="679450"/>
            <a:ext cx="6092825" cy="3429000"/>
          </a:xfrm>
        </p:spPr>
      </p:sp>
      <p:sp>
        <p:nvSpPr>
          <p:cNvPr id="133123" name="Rectangle 3"/>
          <p:cNvSpPr>
            <a:spLocks noGrp="1" noRot="1" noChangeAspect="1" noChangeArrowheads="1"/>
          </p:cNvSpPr>
          <p:nvPr>
            <p:ph type="body" idx="1"/>
          </p:nvPr>
        </p:nvSpPr>
        <p:spPr bwMode="auto">
          <a:xfrm>
            <a:off x="-482600" y="8207375"/>
            <a:ext cx="6902450" cy="8928100"/>
          </a:xfrm>
          <a:prstGeom prst="rect">
            <a:avLst/>
          </a:prstGeom>
          <a:noFill/>
          <a:ln w="1">
            <a:solidFill>
              <a:schemeClr val="tx1"/>
            </a:solidFill>
            <a:miter lim="800000"/>
            <a:headEnd/>
            <a:tailEnd/>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5D727E04-952E-4314-95C8-CE9D6FF689B5}" type="slidenum">
              <a:rPr lang="zh-CN" altLang="en-US" smtClean="0"/>
              <a:pPr/>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5D727E04-952E-4314-95C8-CE9D6FF689B5}" type="slidenum">
              <a:rPr lang="zh-CN" altLang="en-US" smtClean="0"/>
              <a:pPr/>
              <a:t>25</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xfrm>
            <a:off x="376238" y="679450"/>
            <a:ext cx="6092825" cy="3429000"/>
          </a:xfrm>
        </p:spPr>
      </p:sp>
      <p:sp>
        <p:nvSpPr>
          <p:cNvPr id="133123" name="Rectangle 3"/>
          <p:cNvSpPr>
            <a:spLocks noGrp="1" noRot="1" noChangeAspect="1" noChangeArrowheads="1"/>
          </p:cNvSpPr>
          <p:nvPr>
            <p:ph type="body" idx="1"/>
          </p:nvPr>
        </p:nvSpPr>
        <p:spPr bwMode="auto">
          <a:xfrm>
            <a:off x="-482600" y="8207375"/>
            <a:ext cx="6902450" cy="8928100"/>
          </a:xfrm>
          <a:prstGeom prst="rect">
            <a:avLst/>
          </a:prstGeom>
          <a:noFill/>
          <a:ln w="1">
            <a:solidFill>
              <a:schemeClr val="tx1"/>
            </a:solidFill>
            <a:miter lim="800000"/>
            <a:headEnd/>
            <a:tailEnd/>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xfrm>
            <a:off x="376238" y="679450"/>
            <a:ext cx="6092825" cy="3429000"/>
          </a:xfrm>
        </p:spPr>
      </p:sp>
      <p:sp>
        <p:nvSpPr>
          <p:cNvPr id="133123" name="Rectangle 3"/>
          <p:cNvSpPr>
            <a:spLocks noGrp="1" noRot="1" noChangeAspect="1" noChangeArrowheads="1"/>
          </p:cNvSpPr>
          <p:nvPr>
            <p:ph type="body" idx="1"/>
          </p:nvPr>
        </p:nvSpPr>
        <p:spPr bwMode="auto">
          <a:xfrm>
            <a:off x="-482600" y="8207375"/>
            <a:ext cx="6902450" cy="8928100"/>
          </a:xfrm>
          <a:prstGeom prst="rect">
            <a:avLst/>
          </a:prstGeom>
          <a:noFill/>
          <a:ln w="1">
            <a:solidFill>
              <a:schemeClr val="tx1"/>
            </a:solidFill>
            <a:miter lim="800000"/>
            <a:headEnd/>
            <a:tailEnd/>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xfrm>
            <a:off x="376238" y="679450"/>
            <a:ext cx="6092825" cy="3429000"/>
          </a:xfrm>
        </p:spPr>
      </p:sp>
      <p:sp>
        <p:nvSpPr>
          <p:cNvPr id="133123" name="Rectangle 3"/>
          <p:cNvSpPr>
            <a:spLocks noGrp="1" noRot="1" noChangeAspect="1" noChangeArrowheads="1"/>
          </p:cNvSpPr>
          <p:nvPr>
            <p:ph type="body" idx="1"/>
          </p:nvPr>
        </p:nvSpPr>
        <p:spPr bwMode="auto">
          <a:xfrm>
            <a:off x="-482600" y="8207375"/>
            <a:ext cx="6902450" cy="8928100"/>
          </a:xfrm>
          <a:prstGeom prst="rect">
            <a:avLst/>
          </a:prstGeom>
          <a:noFill/>
          <a:ln w="1">
            <a:solidFill>
              <a:schemeClr val="tx1"/>
            </a:solidFill>
            <a:miter lim="800000"/>
            <a:headEnd/>
            <a:tailEnd/>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xfrm>
            <a:off x="376238" y="679450"/>
            <a:ext cx="6092825" cy="3429000"/>
          </a:xfrm>
        </p:spPr>
      </p:sp>
      <p:sp>
        <p:nvSpPr>
          <p:cNvPr id="133123" name="Rectangle 3"/>
          <p:cNvSpPr>
            <a:spLocks noGrp="1" noRot="1" noChangeAspect="1" noChangeArrowheads="1"/>
          </p:cNvSpPr>
          <p:nvPr>
            <p:ph type="body" idx="1"/>
          </p:nvPr>
        </p:nvSpPr>
        <p:spPr bwMode="auto">
          <a:xfrm>
            <a:off x="-482600" y="8207375"/>
            <a:ext cx="6902450" cy="8928100"/>
          </a:xfrm>
          <a:prstGeom prst="rect">
            <a:avLst/>
          </a:prstGeom>
          <a:noFill/>
          <a:ln w="1">
            <a:solidFill>
              <a:schemeClr val="tx1"/>
            </a:solidFill>
            <a:miter lim="800000"/>
            <a:headEnd/>
            <a:tailEnd/>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5D727E04-952E-4314-95C8-CE9D6FF689B5}" type="slidenum">
              <a:rPr lang="zh-CN" altLang="en-US" smtClean="0"/>
              <a:pPr/>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pPr defTabSz="914310">
              <a:defRPr/>
            </a:pPr>
            <a:endParaRPr lang="zh-CN" altLang="en-US" dirty="0"/>
          </a:p>
        </p:txBody>
      </p:sp>
      <p:sp>
        <p:nvSpPr>
          <p:cNvPr id="4" name="灯片编号占位符 3"/>
          <p:cNvSpPr>
            <a:spLocks noGrp="1"/>
          </p:cNvSpPr>
          <p:nvPr>
            <p:ph type="sldNum" sz="quarter" idx="10"/>
          </p:nvPr>
        </p:nvSpPr>
        <p:spPr/>
        <p:txBody>
          <a:bodyPr/>
          <a:lstStyle/>
          <a:p>
            <a:fld id="{5D727E04-952E-4314-95C8-CE9D6FF689B5}" type="slidenum">
              <a:rPr lang="zh-CN" altLang="en-US" smtClean="0">
                <a:solidFill>
                  <a:prstClr val="black"/>
                </a:solidFill>
              </a:rPr>
              <a:pPr/>
              <a:t>30</a:t>
            </a:fld>
            <a:endParaRPr lang="zh-CN" alt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5D727E04-952E-4314-95C8-CE9D6FF689B5}" type="slidenum">
              <a:rPr lang="zh-CN" altLang="en-US" smtClean="0"/>
              <a:pPr/>
              <a:t>31</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10"/>
          </p:nvPr>
        </p:nvSpPr>
        <p:spPr/>
        <p:txBody>
          <a:bodyPr/>
          <a:lstStyle/>
          <a:p>
            <a:fld id="{99BB9C52-318C-4E65-985E-C3BB77203340}" type="slidenum">
              <a:rPr lang="zh-CN" altLang="en-US" smtClean="0">
                <a:solidFill>
                  <a:prstClr val="black"/>
                </a:solidFill>
              </a:rPr>
              <a:pPr/>
              <a:t>32</a:t>
            </a:fld>
            <a:endParaRPr lang="zh-CN" altLang="en-US">
              <a:solidFill>
                <a:prstClr val="black"/>
              </a:solidFill>
            </a:endParaRPr>
          </a:p>
        </p:txBody>
      </p:sp>
    </p:spTree>
    <p:extLst>
      <p:ext uri="{BB962C8B-B14F-4D97-AF65-F5344CB8AC3E}">
        <p14:creationId xmlns:p14="http://schemas.microsoft.com/office/powerpoint/2010/main" xmlns="" val="22094989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D727E04-952E-4314-95C8-CE9D6FF689B5}" type="slidenum">
              <a:rPr lang="zh-CN" altLang="en-US" smtClean="0">
                <a:solidFill>
                  <a:prstClr val="black"/>
                </a:solidFill>
              </a:rPr>
              <a:pPr/>
              <a:t>33</a:t>
            </a:fld>
            <a:endParaRPr lang="zh-CN" altLang="en-US">
              <a:solidFill>
                <a:prstClr val="black"/>
              </a:solidFill>
            </a:endParaRPr>
          </a:p>
        </p:txBody>
      </p:sp>
    </p:spTree>
    <p:extLst>
      <p:ext uri="{BB962C8B-B14F-4D97-AF65-F5344CB8AC3E}">
        <p14:creationId xmlns:p14="http://schemas.microsoft.com/office/powerpoint/2010/main" xmlns="" val="8538918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99BB9C52-318C-4E65-985E-C3BB77203340}" type="slidenum">
              <a:rPr lang="zh-CN" altLang="en-US" smtClean="0">
                <a:solidFill>
                  <a:prstClr val="black"/>
                </a:solidFill>
              </a:rPr>
              <a:pPr/>
              <a:t>34</a:t>
            </a:fld>
            <a:endParaRPr lang="zh-CN" altLang="en-US">
              <a:solidFill>
                <a:prstClr val="black"/>
              </a:solidFill>
            </a:endParaRPr>
          </a:p>
        </p:txBody>
      </p:sp>
    </p:spTree>
    <p:extLst>
      <p:ext uri="{BB962C8B-B14F-4D97-AF65-F5344CB8AC3E}">
        <p14:creationId xmlns:p14="http://schemas.microsoft.com/office/powerpoint/2010/main" xmlns="" val="22094989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5D727E04-952E-4314-95C8-CE9D6FF689B5}" type="slidenum">
              <a:rPr lang="zh-CN" altLang="en-US" smtClean="0"/>
              <a:pPr/>
              <a:t>35</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5D727E04-952E-4314-95C8-CE9D6FF689B5}" type="slidenum">
              <a:rPr lang="zh-CN" altLang="en-US" smtClean="0"/>
              <a:pPr/>
              <a:t>36</a:t>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5D727E04-952E-4314-95C8-CE9D6FF689B5}" type="slidenum">
              <a:rPr lang="zh-CN" altLang="en-US" smtClean="0"/>
              <a:pPr/>
              <a:t>37</a:t>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5D727E04-952E-4314-95C8-CE9D6FF689B5}" type="slidenum">
              <a:rPr lang="zh-CN" altLang="en-US" smtClean="0"/>
              <a:pPr/>
              <a:t>38</a:t>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5D727E04-952E-4314-95C8-CE9D6FF689B5}" type="slidenum">
              <a:rPr lang="zh-CN" altLang="en-US" smtClean="0"/>
              <a:pPr/>
              <a:t>39</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pPr defTabSz="914310">
              <a:defRPr/>
            </a:pPr>
            <a:endParaRPr lang="zh-CN" altLang="en-US" dirty="0"/>
          </a:p>
        </p:txBody>
      </p:sp>
      <p:sp>
        <p:nvSpPr>
          <p:cNvPr id="4" name="灯片编号占位符 3"/>
          <p:cNvSpPr>
            <a:spLocks noGrp="1"/>
          </p:cNvSpPr>
          <p:nvPr>
            <p:ph type="sldNum" sz="quarter" idx="10"/>
          </p:nvPr>
        </p:nvSpPr>
        <p:spPr/>
        <p:txBody>
          <a:bodyPr/>
          <a:lstStyle/>
          <a:p>
            <a:fld id="{5D727E04-952E-4314-95C8-CE9D6FF689B5}" type="slidenum">
              <a:rPr lang="zh-CN" altLang="en-US" smtClean="0"/>
              <a:pPr/>
              <a:t>4</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D727E04-952E-4314-95C8-CE9D6FF689B5}" type="slidenum">
              <a:rPr lang="zh-CN" altLang="en-US" smtClean="0">
                <a:solidFill>
                  <a:prstClr val="black"/>
                </a:solidFill>
              </a:rPr>
              <a:pPr/>
              <a:t>40</a:t>
            </a:fld>
            <a:endParaRPr lang="zh-CN" altLang="en-US">
              <a:solidFill>
                <a:prstClr val="black"/>
              </a:solidFill>
            </a:endParaRPr>
          </a:p>
        </p:txBody>
      </p:sp>
    </p:spTree>
    <p:extLst>
      <p:ext uri="{BB962C8B-B14F-4D97-AF65-F5344CB8AC3E}">
        <p14:creationId xmlns:p14="http://schemas.microsoft.com/office/powerpoint/2010/main" xmlns="" val="8538918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9BB9C52-318C-4E65-985E-C3BB77203340}" type="slidenum">
              <a:rPr lang="zh-CN" altLang="en-US" smtClean="0">
                <a:solidFill>
                  <a:prstClr val="black"/>
                </a:solidFill>
              </a:rPr>
              <a:pPr/>
              <a:t>41</a:t>
            </a:fld>
            <a:endParaRPr lang="zh-CN" altLang="en-US">
              <a:solidFill>
                <a:prstClr val="black"/>
              </a:solidFill>
            </a:endParaRPr>
          </a:p>
        </p:txBody>
      </p:sp>
    </p:spTree>
    <p:extLst>
      <p:ext uri="{BB962C8B-B14F-4D97-AF65-F5344CB8AC3E}">
        <p14:creationId xmlns:p14="http://schemas.microsoft.com/office/powerpoint/2010/main" xmlns="" val="22094989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5D727E04-952E-4314-95C8-CE9D6FF689B5}" type="slidenum">
              <a:rPr lang="zh-CN" altLang="en-US" smtClean="0"/>
              <a:pPr/>
              <a:t>42</a:t>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D727E04-952E-4314-95C8-CE9D6FF689B5}" type="slidenum">
              <a:rPr lang="zh-CN" altLang="en-US" smtClean="0">
                <a:solidFill>
                  <a:prstClr val="black"/>
                </a:solidFill>
              </a:rPr>
              <a:pPr/>
              <a:t>43</a:t>
            </a:fld>
            <a:endParaRPr lang="zh-CN" altLang="en-US">
              <a:solidFill>
                <a:prstClr val="black"/>
              </a:solidFill>
            </a:endParaRPr>
          </a:p>
        </p:txBody>
      </p:sp>
    </p:spTree>
    <p:extLst>
      <p:ext uri="{BB962C8B-B14F-4D97-AF65-F5344CB8AC3E}">
        <p14:creationId xmlns:p14="http://schemas.microsoft.com/office/powerpoint/2010/main" xmlns="" val="8538918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en-US" altLang="zh-CN" dirty="0"/>
          </a:p>
        </p:txBody>
      </p:sp>
      <p:sp>
        <p:nvSpPr>
          <p:cNvPr id="4" name="灯片编号占位符 3"/>
          <p:cNvSpPr>
            <a:spLocks noGrp="1"/>
          </p:cNvSpPr>
          <p:nvPr>
            <p:ph type="sldNum" sz="quarter" idx="10"/>
          </p:nvPr>
        </p:nvSpPr>
        <p:spPr/>
        <p:txBody>
          <a:bodyPr/>
          <a:lstStyle/>
          <a:p>
            <a:fld id="{5D727E04-952E-4314-95C8-CE9D6FF689B5}" type="slidenum">
              <a:rPr lang="zh-CN" altLang="en-US" smtClean="0"/>
              <a:pPr/>
              <a:t>44</a:t>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5D727E04-952E-4314-95C8-CE9D6FF689B5}" type="slidenum">
              <a:rPr lang="zh-CN" altLang="en-US" smtClean="0"/>
              <a:pPr/>
              <a:t>45</a:t>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5D727E04-952E-4314-95C8-CE9D6FF689B5}" type="slidenum">
              <a:rPr lang="zh-CN" altLang="en-US" smtClean="0"/>
              <a:pPr/>
              <a:t>46</a:t>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5D727E04-952E-4314-95C8-CE9D6FF689B5}" type="slidenum">
              <a:rPr lang="zh-CN" altLang="en-US" smtClean="0"/>
              <a:pPr/>
              <a:t>47</a:t>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5D727E04-952E-4314-95C8-CE9D6FF689B5}" type="slidenum">
              <a:rPr lang="zh-CN" altLang="en-US" smtClean="0"/>
              <a:pPr/>
              <a:t>48</a:t>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5D727E04-952E-4314-95C8-CE9D6FF689B5}" type="slidenum">
              <a:rPr lang="zh-CN" altLang="en-US" smtClean="0"/>
              <a:pPr/>
              <a:t>49</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xfrm>
            <a:off x="376238" y="679450"/>
            <a:ext cx="6092825" cy="3429000"/>
          </a:xfrm>
        </p:spPr>
      </p:sp>
      <p:sp>
        <p:nvSpPr>
          <p:cNvPr id="133123" name="Rectangle 3"/>
          <p:cNvSpPr>
            <a:spLocks noGrp="1" noRot="1" noChangeAspect="1" noChangeArrowheads="1"/>
          </p:cNvSpPr>
          <p:nvPr>
            <p:ph type="body" idx="1"/>
          </p:nvPr>
        </p:nvSpPr>
        <p:spPr bwMode="auto">
          <a:xfrm>
            <a:off x="-482600" y="8207375"/>
            <a:ext cx="6902450" cy="8928100"/>
          </a:xfrm>
          <a:prstGeom prst="rect">
            <a:avLst/>
          </a:prstGeom>
          <a:noFill/>
          <a:ln w="1">
            <a:solidFill>
              <a:schemeClr val="tx1"/>
            </a:solidFill>
            <a:miter lim="800000"/>
            <a:headEnd/>
            <a:tailEnd/>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5D727E04-952E-4314-95C8-CE9D6FF689B5}" type="slidenum">
              <a:rPr lang="zh-CN" altLang="en-US" smtClean="0"/>
              <a:pPr/>
              <a:t>50</a:t>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5D727E04-952E-4314-95C8-CE9D6FF689B5}" type="slidenum">
              <a:rPr lang="zh-CN" altLang="en-US" smtClean="0"/>
              <a:pPr/>
              <a:t>51</a:t>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9BB9C52-318C-4E65-985E-C3BB77203340}" type="slidenum">
              <a:rPr lang="zh-CN" altLang="en-US" smtClean="0">
                <a:solidFill>
                  <a:prstClr val="black"/>
                </a:solidFill>
              </a:rPr>
              <a:pPr/>
              <a:t>52</a:t>
            </a:fld>
            <a:endParaRPr lang="zh-CN" altLang="en-US">
              <a:solidFill>
                <a:prstClr val="black"/>
              </a:solidFill>
            </a:endParaRPr>
          </a:p>
        </p:txBody>
      </p:sp>
    </p:spTree>
    <p:extLst>
      <p:ext uri="{BB962C8B-B14F-4D97-AF65-F5344CB8AC3E}">
        <p14:creationId xmlns:p14="http://schemas.microsoft.com/office/powerpoint/2010/main" xmlns="" val="22094989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9BB9C52-318C-4E65-985E-C3BB77203340}" type="slidenum">
              <a:rPr lang="zh-CN" altLang="en-US" smtClean="0">
                <a:solidFill>
                  <a:prstClr val="black"/>
                </a:solidFill>
              </a:rPr>
              <a:pPr/>
              <a:t>53</a:t>
            </a:fld>
            <a:endParaRPr lang="zh-CN" altLang="en-US">
              <a:solidFill>
                <a:prstClr val="black"/>
              </a:solidFill>
            </a:endParaRPr>
          </a:p>
        </p:txBody>
      </p:sp>
    </p:spTree>
    <p:extLst>
      <p:ext uri="{BB962C8B-B14F-4D97-AF65-F5344CB8AC3E}">
        <p14:creationId xmlns:p14="http://schemas.microsoft.com/office/powerpoint/2010/main" xmlns="" val="38864714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9BB9C52-318C-4E65-985E-C3BB77203340}" type="slidenum">
              <a:rPr lang="zh-CN" altLang="en-US" smtClean="0">
                <a:solidFill>
                  <a:prstClr val="black"/>
                </a:solidFill>
              </a:rPr>
              <a:pPr/>
              <a:t>54</a:t>
            </a:fld>
            <a:endParaRPr lang="zh-CN" altLang="en-US">
              <a:solidFill>
                <a:prstClr val="black"/>
              </a:solidFill>
            </a:endParaRPr>
          </a:p>
        </p:txBody>
      </p:sp>
    </p:spTree>
    <p:extLst>
      <p:ext uri="{BB962C8B-B14F-4D97-AF65-F5344CB8AC3E}">
        <p14:creationId xmlns:p14="http://schemas.microsoft.com/office/powerpoint/2010/main" xmlns="" val="38864714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9BB9C52-318C-4E65-985E-C3BB77203340}" type="slidenum">
              <a:rPr lang="zh-CN" altLang="en-US" smtClean="0">
                <a:solidFill>
                  <a:prstClr val="black"/>
                </a:solidFill>
              </a:rPr>
              <a:pPr/>
              <a:t>55</a:t>
            </a:fld>
            <a:endParaRPr lang="zh-CN" altLang="en-US">
              <a:solidFill>
                <a:prstClr val="black"/>
              </a:solidFill>
            </a:endParaRPr>
          </a:p>
        </p:txBody>
      </p:sp>
    </p:spTree>
    <p:extLst>
      <p:ext uri="{BB962C8B-B14F-4D97-AF65-F5344CB8AC3E}">
        <p14:creationId xmlns:p14="http://schemas.microsoft.com/office/powerpoint/2010/main" xmlns="" val="38864714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9BB9C52-318C-4E65-985E-C3BB77203340}" type="slidenum">
              <a:rPr lang="zh-CN" altLang="en-US" smtClean="0">
                <a:solidFill>
                  <a:prstClr val="black"/>
                </a:solidFill>
              </a:rPr>
              <a:pPr/>
              <a:t>56</a:t>
            </a:fld>
            <a:endParaRPr lang="zh-CN" altLang="en-US">
              <a:solidFill>
                <a:prstClr val="black"/>
              </a:solidFill>
            </a:endParaRPr>
          </a:p>
        </p:txBody>
      </p:sp>
    </p:spTree>
    <p:extLst>
      <p:ext uri="{BB962C8B-B14F-4D97-AF65-F5344CB8AC3E}">
        <p14:creationId xmlns:p14="http://schemas.microsoft.com/office/powerpoint/2010/main" xmlns="" val="38864714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pPr defTabSz="914310">
              <a:defRPr/>
            </a:pPr>
            <a:endParaRPr lang="zh-CN" altLang="en-US" dirty="0"/>
          </a:p>
        </p:txBody>
      </p:sp>
      <p:sp>
        <p:nvSpPr>
          <p:cNvPr id="4" name="灯片编号占位符 3"/>
          <p:cNvSpPr>
            <a:spLocks noGrp="1"/>
          </p:cNvSpPr>
          <p:nvPr>
            <p:ph type="sldNum" sz="quarter" idx="10"/>
          </p:nvPr>
        </p:nvSpPr>
        <p:spPr/>
        <p:txBody>
          <a:bodyPr/>
          <a:lstStyle/>
          <a:p>
            <a:fld id="{5D727E04-952E-4314-95C8-CE9D6FF689B5}" type="slidenum">
              <a:rPr lang="zh-CN" altLang="en-US" smtClean="0">
                <a:solidFill>
                  <a:prstClr val="black"/>
                </a:solidFill>
              </a:rPr>
              <a:pPr/>
              <a:t>57</a:t>
            </a:fld>
            <a:endParaRPr lang="zh-CN" altLang="en-US">
              <a:solidFill>
                <a:prstClr val="black"/>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sz="1200" kern="1200" dirty="0" smtClean="0">
              <a:solidFill>
                <a:schemeClr val="tx1"/>
              </a:solidFill>
              <a:latin typeface="+mn-lt"/>
              <a:ea typeface="+mn-ea"/>
              <a:cs typeface="+mn-cs"/>
            </a:endParaRPr>
          </a:p>
        </p:txBody>
      </p:sp>
      <p:sp>
        <p:nvSpPr>
          <p:cNvPr id="4" name="灯片编号占位符 3"/>
          <p:cNvSpPr>
            <a:spLocks noGrp="1"/>
          </p:cNvSpPr>
          <p:nvPr>
            <p:ph type="sldNum" sz="quarter" idx="10"/>
          </p:nvPr>
        </p:nvSpPr>
        <p:spPr/>
        <p:txBody>
          <a:bodyPr/>
          <a:lstStyle/>
          <a:p>
            <a:fld id="{5D727E04-952E-4314-95C8-CE9D6FF689B5}" type="slidenum">
              <a:rPr lang="zh-CN" altLang="en-US" smtClean="0"/>
              <a:pPr/>
              <a:t>58</a:t>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18786" name="幻灯片图像占位符 1"/>
          <p:cNvSpPr>
            <a:spLocks noGrp="1" noRot="1" noChangeAspect="1" noTextEdit="1"/>
          </p:cNvSpPr>
          <p:nvPr>
            <p:ph type="sldImg"/>
          </p:nvPr>
        </p:nvSpPr>
        <p:spPr>
          <a:xfrm>
            <a:off x="382588" y="685800"/>
            <a:ext cx="6092825" cy="3429000"/>
          </a:xfrm>
        </p:spPr>
      </p:sp>
      <p:sp>
        <p:nvSpPr>
          <p:cNvPr id="118787" name="备注占位符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zh-CN" altLang="en-US" dirty="0"/>
          </a:p>
        </p:txBody>
      </p:sp>
      <p:sp>
        <p:nvSpPr>
          <p:cNvPr id="118788" name="灯片编号占位符 3"/>
          <p:cNvSpPr txBox="1">
            <a:spLocks noGrp="1" noChangeArrowheads="1"/>
          </p:cNvSpPr>
          <p:nvPr/>
        </p:nvSpPr>
        <p:spPr bwMode="auto">
          <a:xfrm>
            <a:off x="3883025" y="8685214"/>
            <a:ext cx="2973388" cy="457200"/>
          </a:xfrm>
          <a:prstGeom prst="rect">
            <a:avLst/>
          </a:prstGeom>
          <a:noFill/>
          <a:ln w="9525">
            <a:noFill/>
            <a:miter lim="800000"/>
            <a:headEnd/>
            <a:tailEnd/>
          </a:ln>
        </p:spPr>
        <p:txBody>
          <a:bodyPr lIns="91431" tIns="45716" rIns="91431" bIns="45716" anchor="b"/>
          <a:lstStyle/>
          <a:p>
            <a:fld id="{7709514C-AC26-4B99-B74F-E119A758E8BE}" type="slidenum">
              <a:rPr lang="zh-CN" altLang="en-US">
                <a:latin typeface="Arial" pitchFamily="34" charset="0"/>
                <a:ea typeface="宋体" pitchFamily="2" charset="-122"/>
              </a:rPr>
              <a:pPr/>
              <a:t>59</a:t>
            </a:fld>
            <a:endParaRPr lang="en-US" altLang="zh-CN">
              <a:latin typeface="Arial" pitchFamily="34" charset="0"/>
              <a:ea typeface="宋体"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xfrm>
            <a:off x="376238" y="679450"/>
            <a:ext cx="6092825" cy="3429000"/>
          </a:xfrm>
        </p:spPr>
      </p:sp>
      <p:sp>
        <p:nvSpPr>
          <p:cNvPr id="133123" name="Rectangle 3"/>
          <p:cNvSpPr>
            <a:spLocks noGrp="1" noRot="1" noChangeAspect="1" noChangeArrowheads="1"/>
          </p:cNvSpPr>
          <p:nvPr>
            <p:ph type="body" idx="1"/>
          </p:nvPr>
        </p:nvSpPr>
        <p:spPr bwMode="auto">
          <a:xfrm>
            <a:off x="-482600" y="8207375"/>
            <a:ext cx="6902450" cy="8928100"/>
          </a:xfrm>
          <a:prstGeom prst="rect">
            <a:avLst/>
          </a:prstGeom>
          <a:noFill/>
          <a:ln w="1">
            <a:solidFill>
              <a:schemeClr val="tx1"/>
            </a:solidFill>
            <a:miter lim="800000"/>
            <a:headEnd/>
            <a:tailEnd/>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D727E04-952E-4314-95C8-CE9D6FF689B5}" type="slidenum">
              <a:rPr lang="zh-CN" altLang="en-US" smtClean="0"/>
              <a:pPr/>
              <a:t>60</a:t>
            </a:fld>
            <a:endParaRPr lang="zh-CN" altLang="en-US"/>
          </a:p>
        </p:txBody>
      </p:sp>
    </p:spTree>
    <p:extLst>
      <p:ext uri="{BB962C8B-B14F-4D97-AF65-F5344CB8AC3E}">
        <p14:creationId xmlns:p14="http://schemas.microsoft.com/office/powerpoint/2010/main" xmlns="" val="20232883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5D727E04-952E-4314-95C8-CE9D6FF689B5}" type="slidenum">
              <a:rPr lang="zh-CN" altLang="en-US" smtClean="0"/>
              <a:pPr/>
              <a:t>61</a:t>
            </a:fld>
            <a:endParaRPr lang="zh-CN" altLang="en-US"/>
          </a:p>
        </p:txBody>
      </p:sp>
    </p:spTree>
    <p:extLst>
      <p:ext uri="{BB962C8B-B14F-4D97-AF65-F5344CB8AC3E}">
        <p14:creationId xmlns:p14="http://schemas.microsoft.com/office/powerpoint/2010/main" xmlns="" val="992176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25954" name="幻灯片图像占位符 1"/>
          <p:cNvSpPr>
            <a:spLocks noGrp="1" noRot="1" noChangeAspect="1" noTextEdit="1"/>
          </p:cNvSpPr>
          <p:nvPr>
            <p:ph type="sldImg"/>
          </p:nvPr>
        </p:nvSpPr>
        <p:spPr>
          <a:xfrm>
            <a:off x="382588" y="685800"/>
            <a:ext cx="6092825" cy="3429000"/>
          </a:xfrm>
        </p:spPr>
      </p:sp>
      <p:sp>
        <p:nvSpPr>
          <p:cNvPr id="125955" name="备注占位符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zh-CN" altLang="en-US" dirty="0"/>
          </a:p>
        </p:txBody>
      </p:sp>
      <p:sp>
        <p:nvSpPr>
          <p:cNvPr id="125956" name="灯片编号占位符 3"/>
          <p:cNvSpPr txBox="1">
            <a:spLocks noGrp="1" noChangeArrowheads="1"/>
          </p:cNvSpPr>
          <p:nvPr/>
        </p:nvSpPr>
        <p:spPr bwMode="auto">
          <a:xfrm>
            <a:off x="3883025" y="8685214"/>
            <a:ext cx="2973388" cy="457200"/>
          </a:xfrm>
          <a:prstGeom prst="rect">
            <a:avLst/>
          </a:prstGeom>
          <a:noFill/>
          <a:ln w="9525">
            <a:noFill/>
            <a:miter lim="800000"/>
            <a:headEnd/>
            <a:tailEnd/>
          </a:ln>
        </p:spPr>
        <p:txBody>
          <a:bodyPr lIns="91431" tIns="45716" rIns="91431" bIns="45716" anchor="b"/>
          <a:lstStyle/>
          <a:p>
            <a:fld id="{02EE78E2-AC8E-4D89-81C0-ECF6AB0DF12B}" type="slidenum">
              <a:rPr lang="zh-CN" altLang="en-US">
                <a:latin typeface="Arial" pitchFamily="34" charset="0"/>
                <a:ea typeface="宋体" pitchFamily="2" charset="-122"/>
              </a:rPr>
              <a:pPr/>
              <a:t>62</a:t>
            </a:fld>
            <a:endParaRPr lang="en-US" altLang="zh-CN">
              <a:latin typeface="Arial" pitchFamily="34" charset="0"/>
              <a:ea typeface="宋体"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05474" name="幻灯片图像占位符 1"/>
          <p:cNvSpPr>
            <a:spLocks noGrp="1" noRot="1" noChangeAspect="1" noTextEdit="1"/>
          </p:cNvSpPr>
          <p:nvPr>
            <p:ph type="sldImg"/>
          </p:nvPr>
        </p:nvSpPr>
        <p:spPr>
          <a:xfrm>
            <a:off x="382588" y="685800"/>
            <a:ext cx="6092825" cy="3429000"/>
          </a:xfrm>
        </p:spPr>
      </p:sp>
      <p:sp>
        <p:nvSpPr>
          <p:cNvPr id="105475" name="备注占位符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lstStyle/>
          <a:p>
            <a:endParaRPr lang="zh-CN" altLang="en-US" dirty="0"/>
          </a:p>
        </p:txBody>
      </p:sp>
      <p:sp>
        <p:nvSpPr>
          <p:cNvPr id="105476" name="灯片编号占位符 3"/>
          <p:cNvSpPr txBox="1">
            <a:spLocks noGrp="1" noChangeArrowheads="1"/>
          </p:cNvSpPr>
          <p:nvPr/>
        </p:nvSpPr>
        <p:spPr bwMode="auto">
          <a:xfrm>
            <a:off x="3883025" y="8685214"/>
            <a:ext cx="2973388" cy="457200"/>
          </a:xfrm>
          <a:prstGeom prst="rect">
            <a:avLst/>
          </a:prstGeom>
          <a:noFill/>
          <a:ln w="9525">
            <a:noFill/>
            <a:miter lim="800000"/>
            <a:headEnd/>
            <a:tailEnd/>
          </a:ln>
        </p:spPr>
        <p:txBody>
          <a:bodyPr lIns="91431" tIns="45716" rIns="91431" bIns="45716" anchor="b"/>
          <a:lstStyle/>
          <a:p>
            <a:fld id="{D9F42F67-3953-4013-8C55-F5EC580E80BF}" type="slidenum">
              <a:rPr lang="zh-CN" altLang="en-US">
                <a:latin typeface="Arial" pitchFamily="34" charset="0"/>
                <a:ea typeface="宋体" pitchFamily="2" charset="-122"/>
              </a:rPr>
              <a:pPr/>
              <a:t>63</a:t>
            </a:fld>
            <a:endParaRPr lang="en-US" altLang="zh-CN">
              <a:latin typeface="Arial" pitchFamily="34" charset="0"/>
              <a:ea typeface="宋体"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xfrm>
            <a:off x="382588" y="685800"/>
            <a:ext cx="6092825" cy="3429000"/>
          </a:xfrm>
        </p:spPr>
      </p:sp>
      <p:sp>
        <p:nvSpPr>
          <p:cNvPr id="124931" name="Rectangle 3"/>
          <p:cNvSpPr>
            <a:spLocks noGrp="1" noRot="1" noChangeAspect="1" noChangeArrowheads="1"/>
          </p:cNvSpPr>
          <p:nvPr>
            <p:ph type="body" idx="1"/>
          </p:nvPr>
        </p:nvSpPr>
        <p:spPr bwMode="auto">
          <a:xfrm>
            <a:off x="-541337" y="8210550"/>
            <a:ext cx="6964363" cy="8928100"/>
          </a:xfrm>
          <a:prstGeom prst="rect">
            <a:avLst/>
          </a:prstGeom>
          <a:noFill/>
          <a:ln w="1">
            <a:solidFill>
              <a:schemeClr val="tx1"/>
            </a:solidFill>
            <a:miter lim="800000"/>
            <a:headEnd/>
            <a:tailEnd/>
          </a:ln>
        </p:spPr>
        <p:txBody>
          <a:bodyPr/>
          <a:lstStyle/>
          <a:p>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xfrm>
            <a:off x="382588" y="685800"/>
            <a:ext cx="6092825" cy="3429000"/>
          </a:xfrm>
        </p:spPr>
      </p:sp>
      <p:sp>
        <p:nvSpPr>
          <p:cNvPr id="124931" name="Rectangle 3"/>
          <p:cNvSpPr>
            <a:spLocks noGrp="1" noRot="1" noChangeAspect="1" noChangeArrowheads="1"/>
          </p:cNvSpPr>
          <p:nvPr>
            <p:ph type="body" idx="1"/>
          </p:nvPr>
        </p:nvSpPr>
        <p:spPr bwMode="auto">
          <a:xfrm>
            <a:off x="-541337" y="8210550"/>
            <a:ext cx="6964363" cy="8928100"/>
          </a:xfrm>
          <a:prstGeom prst="rect">
            <a:avLst/>
          </a:prstGeom>
          <a:noFill/>
          <a:ln w="1">
            <a:solidFill>
              <a:schemeClr val="tx1"/>
            </a:solidFill>
            <a:miter lim="800000"/>
            <a:headEnd/>
            <a:tailEnd/>
          </a:ln>
        </p:spPr>
        <p:txBody>
          <a:bodyPr/>
          <a:lstStyle/>
          <a:p>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pPr defTabSz="914310">
              <a:defRPr/>
            </a:pPr>
            <a:endParaRPr lang="zh-CN" altLang="en-US" dirty="0"/>
          </a:p>
        </p:txBody>
      </p:sp>
      <p:sp>
        <p:nvSpPr>
          <p:cNvPr id="4" name="灯片编号占位符 3"/>
          <p:cNvSpPr>
            <a:spLocks noGrp="1"/>
          </p:cNvSpPr>
          <p:nvPr>
            <p:ph type="sldNum" sz="quarter" idx="10"/>
          </p:nvPr>
        </p:nvSpPr>
        <p:spPr/>
        <p:txBody>
          <a:bodyPr/>
          <a:lstStyle/>
          <a:p>
            <a:fld id="{5D727E04-952E-4314-95C8-CE9D6FF689B5}" type="slidenum">
              <a:rPr lang="zh-CN" altLang="en-US" smtClean="0">
                <a:solidFill>
                  <a:prstClr val="black"/>
                </a:solidFill>
              </a:rPr>
              <a:pPr/>
              <a:t>66</a:t>
            </a:fld>
            <a:endParaRPr lang="zh-CN" altLang="en-US">
              <a:solidFill>
                <a:prstClr val="black"/>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xfrm>
            <a:off x="382588" y="685800"/>
            <a:ext cx="6092825" cy="3429000"/>
          </a:xfrm>
        </p:spPr>
      </p:sp>
      <p:sp>
        <p:nvSpPr>
          <p:cNvPr id="128003" name="Rectangle 3"/>
          <p:cNvSpPr>
            <a:spLocks noGrp="1" noRot="1" noChangeAspect="1" noChangeArrowheads="1"/>
          </p:cNvSpPr>
          <p:nvPr>
            <p:ph type="body" idx="1"/>
          </p:nvPr>
        </p:nvSpPr>
        <p:spPr bwMode="auto">
          <a:xfrm>
            <a:off x="-500063" y="8210550"/>
            <a:ext cx="6923088" cy="8928100"/>
          </a:xfrm>
          <a:prstGeom prst="rect">
            <a:avLst/>
          </a:prstGeom>
          <a:noFill/>
          <a:ln w="1">
            <a:solidFill>
              <a:schemeClr val="tx1"/>
            </a:solidFill>
            <a:miter lim="800000"/>
            <a:headEnd/>
            <a:tailEnd/>
          </a:ln>
        </p:spPr>
        <p:txBody>
          <a:bodyPr/>
          <a:lstStyle/>
          <a:p>
            <a:pPr>
              <a:lnSpc>
                <a:spcPct val="180000"/>
              </a:lnSpc>
              <a:buFont typeface="Wingdings" pitchFamily="2" charset="2"/>
              <a:buNone/>
            </a:pPr>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D727E04-952E-4314-95C8-CE9D6FF689B5}" type="slidenum">
              <a:rPr lang="zh-CN" altLang="en-US" smtClean="0"/>
              <a:pPr/>
              <a:t>68</a:t>
            </a:fld>
            <a:endParaRPr lang="zh-CN" altLang="en-US"/>
          </a:p>
        </p:txBody>
      </p:sp>
    </p:spTree>
    <p:extLst>
      <p:ext uri="{BB962C8B-B14F-4D97-AF65-F5344CB8AC3E}">
        <p14:creationId xmlns:p14="http://schemas.microsoft.com/office/powerpoint/2010/main" xmlns="" val="33495549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a:xfrm>
            <a:off x="382588" y="685800"/>
            <a:ext cx="6092825" cy="3429000"/>
          </a:xfrm>
        </p:spPr>
      </p:sp>
      <p:sp>
        <p:nvSpPr>
          <p:cNvPr id="128003" name="Rectangle 3"/>
          <p:cNvSpPr>
            <a:spLocks noGrp="1" noRot="1" noChangeAspect="1" noChangeArrowheads="1"/>
          </p:cNvSpPr>
          <p:nvPr>
            <p:ph type="body" idx="1"/>
          </p:nvPr>
        </p:nvSpPr>
        <p:spPr bwMode="auto">
          <a:xfrm>
            <a:off x="-500063" y="8210550"/>
            <a:ext cx="6923088" cy="8928100"/>
          </a:xfrm>
          <a:prstGeom prst="rect">
            <a:avLst/>
          </a:prstGeom>
          <a:noFill/>
          <a:ln w="1">
            <a:solidFill>
              <a:schemeClr val="tx1"/>
            </a:solidFill>
            <a:miter lim="800000"/>
            <a:headEnd/>
            <a:tailEnd/>
          </a:ln>
        </p:spPr>
        <p:txBody>
          <a:bodyPr/>
          <a:lstStyle/>
          <a:p>
            <a:pPr>
              <a:lnSpc>
                <a:spcPct val="180000"/>
              </a:lnSpc>
              <a:buFont typeface="Wingdings" pitchFamily="2" charset="2"/>
              <a:buNone/>
            </a:pPr>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xfrm>
            <a:off x="376238" y="679450"/>
            <a:ext cx="6092825" cy="3429000"/>
          </a:xfrm>
        </p:spPr>
      </p:sp>
      <p:sp>
        <p:nvSpPr>
          <p:cNvPr id="133123" name="Rectangle 3"/>
          <p:cNvSpPr>
            <a:spLocks noGrp="1" noRot="1" noChangeAspect="1" noChangeArrowheads="1"/>
          </p:cNvSpPr>
          <p:nvPr>
            <p:ph type="body" idx="1"/>
          </p:nvPr>
        </p:nvSpPr>
        <p:spPr bwMode="auto">
          <a:xfrm>
            <a:off x="-482600" y="8207375"/>
            <a:ext cx="6902450" cy="8928100"/>
          </a:xfrm>
          <a:prstGeom prst="rect">
            <a:avLst/>
          </a:prstGeom>
          <a:noFill/>
          <a:ln w="1">
            <a:solidFill>
              <a:schemeClr val="tx1"/>
            </a:solidFill>
            <a:miter lim="800000"/>
            <a:headEnd/>
            <a:tailEnd/>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5D727E04-952E-4314-95C8-CE9D6FF689B5}" type="slidenum">
              <a:rPr lang="zh-CN" altLang="en-US" smtClean="0"/>
              <a:pPr/>
              <a:t>70</a:t>
            </a:fld>
            <a:endParaRPr lang="zh-CN"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pPr marL="342900" indent="-342900" eaLnBrk="0" hangingPunct="0">
              <a:spcBef>
                <a:spcPct val="30000"/>
              </a:spcBef>
              <a:spcAft>
                <a:spcPct val="30000"/>
              </a:spcAft>
              <a:buFont typeface="Wingdings" pitchFamily="2" charset="2"/>
              <a:buNone/>
            </a:pPr>
            <a:endParaRPr lang="zh-CN" altLang="en-US" dirty="0"/>
          </a:p>
        </p:txBody>
      </p:sp>
      <p:sp>
        <p:nvSpPr>
          <p:cNvPr id="4" name="灯片编号占位符 3"/>
          <p:cNvSpPr>
            <a:spLocks noGrp="1"/>
          </p:cNvSpPr>
          <p:nvPr>
            <p:ph type="sldNum" sz="quarter" idx="10"/>
          </p:nvPr>
        </p:nvSpPr>
        <p:spPr/>
        <p:txBody>
          <a:bodyPr/>
          <a:lstStyle/>
          <a:p>
            <a:fld id="{5D727E04-952E-4314-95C8-CE9D6FF689B5}" type="slidenum">
              <a:rPr lang="zh-CN" altLang="en-US" smtClean="0"/>
              <a:pPr/>
              <a:t>71</a:t>
            </a:fld>
            <a:endParaRPr lang="zh-CN"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D727E04-952E-4314-95C8-CE9D6FF689B5}" type="slidenum">
              <a:rPr lang="zh-CN" altLang="en-US" smtClean="0"/>
              <a:pPr/>
              <a:t>72</a:t>
            </a:fld>
            <a:endParaRPr lang="zh-CN" altLang="en-US"/>
          </a:p>
        </p:txBody>
      </p:sp>
    </p:spTree>
    <p:extLst>
      <p:ext uri="{BB962C8B-B14F-4D97-AF65-F5344CB8AC3E}">
        <p14:creationId xmlns:p14="http://schemas.microsoft.com/office/powerpoint/2010/main" xmlns="" val="199256592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D727E04-952E-4314-95C8-CE9D6FF689B5}" type="slidenum">
              <a:rPr lang="zh-CN" altLang="en-US" smtClean="0"/>
              <a:pPr/>
              <a:t>73</a:t>
            </a:fld>
            <a:endParaRPr lang="zh-CN" altLang="en-US"/>
          </a:p>
        </p:txBody>
      </p:sp>
    </p:spTree>
    <p:extLst>
      <p:ext uri="{BB962C8B-B14F-4D97-AF65-F5344CB8AC3E}">
        <p14:creationId xmlns:p14="http://schemas.microsoft.com/office/powerpoint/2010/main" xmlns="" val="157419729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9BB9C52-318C-4E65-985E-C3BB77203340}" type="slidenum">
              <a:rPr lang="zh-CN" altLang="en-US" smtClean="0">
                <a:solidFill>
                  <a:prstClr val="black"/>
                </a:solidFill>
              </a:rPr>
              <a:pPr/>
              <a:t>74</a:t>
            </a:fld>
            <a:endParaRPr lang="zh-CN" altLang="en-US">
              <a:solidFill>
                <a:prstClr val="black"/>
              </a:solidFill>
            </a:endParaRPr>
          </a:p>
        </p:txBody>
      </p:sp>
    </p:spTree>
    <p:extLst>
      <p:ext uri="{BB962C8B-B14F-4D97-AF65-F5344CB8AC3E}">
        <p14:creationId xmlns:p14="http://schemas.microsoft.com/office/powerpoint/2010/main" xmlns="" val="31096764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9BB9C52-318C-4E65-985E-C3BB77203340}" type="slidenum">
              <a:rPr lang="zh-CN" altLang="en-US" smtClean="0">
                <a:solidFill>
                  <a:prstClr val="black"/>
                </a:solidFill>
              </a:rPr>
              <a:pPr/>
              <a:t>75</a:t>
            </a:fld>
            <a:endParaRPr lang="zh-CN" altLang="en-US">
              <a:solidFill>
                <a:prstClr val="black"/>
              </a:solidFill>
            </a:endParaRPr>
          </a:p>
        </p:txBody>
      </p:sp>
    </p:spTree>
    <p:extLst>
      <p:ext uri="{BB962C8B-B14F-4D97-AF65-F5344CB8AC3E}">
        <p14:creationId xmlns:p14="http://schemas.microsoft.com/office/powerpoint/2010/main" xmlns="" val="139388524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9BB9C52-318C-4E65-985E-C3BB77203340}" type="slidenum">
              <a:rPr lang="zh-CN" altLang="en-US" smtClean="0">
                <a:solidFill>
                  <a:prstClr val="black"/>
                </a:solidFill>
              </a:rPr>
              <a:pPr/>
              <a:t>76</a:t>
            </a:fld>
            <a:endParaRPr lang="zh-CN" altLang="en-US">
              <a:solidFill>
                <a:prstClr val="black"/>
              </a:solidFill>
            </a:endParaRPr>
          </a:p>
        </p:txBody>
      </p:sp>
    </p:spTree>
    <p:extLst>
      <p:ext uri="{BB962C8B-B14F-4D97-AF65-F5344CB8AC3E}">
        <p14:creationId xmlns:p14="http://schemas.microsoft.com/office/powerpoint/2010/main" xmlns="" val="37458354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9BB9C52-318C-4E65-985E-C3BB77203340}" type="slidenum">
              <a:rPr lang="zh-CN" altLang="en-US" smtClean="0">
                <a:solidFill>
                  <a:prstClr val="black"/>
                </a:solidFill>
              </a:rPr>
              <a:pPr/>
              <a:t>77</a:t>
            </a:fld>
            <a:endParaRPr lang="zh-CN" altLang="en-US">
              <a:solidFill>
                <a:prstClr val="black"/>
              </a:solidFill>
            </a:endParaRPr>
          </a:p>
        </p:txBody>
      </p:sp>
    </p:spTree>
    <p:extLst>
      <p:ext uri="{BB962C8B-B14F-4D97-AF65-F5344CB8AC3E}">
        <p14:creationId xmlns:p14="http://schemas.microsoft.com/office/powerpoint/2010/main" xmlns="" val="178156611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10"/>
          </p:nvPr>
        </p:nvSpPr>
        <p:spPr/>
        <p:txBody>
          <a:bodyPr/>
          <a:lstStyle/>
          <a:p>
            <a:fld id="{99BB9C52-318C-4E65-985E-C3BB77203340}" type="slidenum">
              <a:rPr lang="zh-CN" altLang="en-US" smtClean="0">
                <a:solidFill>
                  <a:prstClr val="black"/>
                </a:solidFill>
              </a:rPr>
              <a:pPr/>
              <a:t>78</a:t>
            </a:fld>
            <a:endParaRPr lang="zh-CN" altLang="en-US">
              <a:solidFill>
                <a:prstClr val="black"/>
              </a:solidFill>
            </a:endParaRPr>
          </a:p>
        </p:txBody>
      </p:sp>
    </p:spTree>
    <p:extLst>
      <p:ext uri="{BB962C8B-B14F-4D97-AF65-F5344CB8AC3E}">
        <p14:creationId xmlns:p14="http://schemas.microsoft.com/office/powerpoint/2010/main" xmlns="" val="401332791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7388" y="1143000"/>
            <a:ext cx="5483225"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9BB9C52-318C-4E65-985E-C3BB77203340}" type="slidenum">
              <a:rPr lang="zh-CN" altLang="en-US" smtClean="0">
                <a:solidFill>
                  <a:prstClr val="black"/>
                </a:solidFill>
              </a:rPr>
              <a:pPr/>
              <a:t>79</a:t>
            </a:fld>
            <a:endParaRPr lang="zh-CN" altLang="en-US">
              <a:solidFill>
                <a:prstClr val="black"/>
              </a:solidFill>
            </a:endParaRPr>
          </a:p>
        </p:txBody>
      </p:sp>
    </p:spTree>
    <p:extLst>
      <p:ext uri="{BB962C8B-B14F-4D97-AF65-F5344CB8AC3E}">
        <p14:creationId xmlns:p14="http://schemas.microsoft.com/office/powerpoint/2010/main" xmlns="" val="1079333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xfrm>
            <a:off x="376238" y="679450"/>
            <a:ext cx="6092825" cy="3429000"/>
          </a:xfrm>
        </p:spPr>
      </p:sp>
      <p:sp>
        <p:nvSpPr>
          <p:cNvPr id="133123" name="Rectangle 3"/>
          <p:cNvSpPr>
            <a:spLocks noGrp="1" noRot="1" noChangeAspect="1" noChangeArrowheads="1"/>
          </p:cNvSpPr>
          <p:nvPr>
            <p:ph type="body" idx="1"/>
          </p:nvPr>
        </p:nvSpPr>
        <p:spPr bwMode="auto">
          <a:xfrm>
            <a:off x="-482600" y="8207375"/>
            <a:ext cx="6902450" cy="8928100"/>
          </a:xfrm>
          <a:prstGeom prst="rect">
            <a:avLst/>
          </a:prstGeom>
          <a:noFill/>
          <a:ln w="1">
            <a:solidFill>
              <a:schemeClr val="tx1"/>
            </a:solidFill>
            <a:miter lim="800000"/>
            <a:headEnd/>
            <a:tailEnd/>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Tree>
  </p:cSld>
  <p:clrMapOvr>
    <a:overrideClrMapping bg1="lt1" tx1="dk1" bg2="lt2" tx2="dk2" accent1="accent1" accent2="accent2" accent3="accent3" accent4="accent4" accent5="accent5" accent6="accent6" hlink="hlink" folHlink="folHlink"/>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5D727E04-952E-4314-95C8-CE9D6FF689B5}" type="slidenum">
              <a:rPr lang="zh-CN" altLang="en-US" smtClean="0">
                <a:solidFill>
                  <a:prstClr val="black"/>
                </a:solidFill>
              </a:rPr>
              <a:pPr/>
              <a:t>81</a:t>
            </a:fld>
            <a:endParaRPr lang="zh-CN" altLang="en-US">
              <a:solidFill>
                <a:prstClr val="black"/>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投影片圖像版面配置區 1"/>
          <p:cNvSpPr>
            <a:spLocks noGrp="1" noRot="1" noChangeAspect="1" noTextEdit="1"/>
          </p:cNvSpPr>
          <p:nvPr>
            <p:ph type="sldImg"/>
          </p:nvPr>
        </p:nvSpPr>
        <p:spPr>
          <a:xfrm>
            <a:off x="382588" y="685800"/>
            <a:ext cx="6092825" cy="3429000"/>
          </a:xfrm>
        </p:spPr>
      </p:sp>
      <p:sp>
        <p:nvSpPr>
          <p:cNvPr id="70659" name="備忘稿版面配置區 2"/>
          <p:cNvSpPr>
            <a:spLocks noGrp="1"/>
          </p:cNvSpPr>
          <p:nvPr>
            <p:ph type="body" idx="1"/>
          </p:nvPr>
        </p:nvSpPr>
        <p:spPr bwMode="auto">
          <a:xfrm>
            <a:off x="685800" y="4343400"/>
            <a:ext cx="5486400" cy="4114800"/>
          </a:xfrm>
          <a:prstGeom prst="rect">
            <a:avLst/>
          </a:prstGeom>
          <a:noFill/>
          <a:ln>
            <a:miter lim="800000"/>
            <a:headEnd/>
            <a:tailEnd/>
          </a:ln>
        </p:spPr>
        <p:txBody>
          <a:bodyPr lIns="84408" tIns="42204" rIns="84408" bIns="42204"/>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70660" name="投影片編號版面配置區 3"/>
          <p:cNvSpPr>
            <a:spLocks noGrp="1"/>
          </p:cNvSpPr>
          <p:nvPr>
            <p:ph type="sldNum" sz="quarter" idx="5"/>
          </p:nvPr>
        </p:nvSpPr>
        <p:spPr>
          <a:noFill/>
        </p:spPr>
        <p:txBody>
          <a:bodyPr/>
          <a:lstStyle/>
          <a:p>
            <a:pPr>
              <a:buFont typeface="Arial" charset="0"/>
              <a:buNone/>
            </a:pPr>
            <a:fld id="{E437E3BD-5E14-44A2-8E15-1D092CCDA0FD}" type="slidenum">
              <a:rPr lang="zh-CN" altLang="en-US" smtClean="0">
                <a:solidFill>
                  <a:prstClr val="black"/>
                </a:solidFill>
                <a:latin typeface="Arial" charset="0"/>
              </a:rPr>
              <a:pPr>
                <a:buFont typeface="Arial" charset="0"/>
                <a:buNone/>
              </a:pPr>
              <a:t>82</a:t>
            </a:fld>
            <a:endParaRPr lang="zh-CN" altLang="en-US" smtClean="0">
              <a:solidFill>
                <a:prstClr val="black"/>
              </a:solidFill>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2588" y="685800"/>
            <a:ext cx="6092825"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5D727E04-952E-4314-95C8-CE9D6FF689B5}" type="slidenum">
              <a:rPr lang="zh-CN" altLang="en-US" smtClean="0"/>
              <a:pPr/>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338"/>
            <a:ext cx="7772400" cy="110285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5550"/>
            <a:ext cx="6400800" cy="131485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33383584-0935-4B16-9F04-190C7AF2157E}" type="datetimeFigureOut">
              <a:rPr lang="zh-CN" altLang="en-US" smtClean="0"/>
              <a:pPr/>
              <a:t>2016-11-18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FBA9406-FA3F-4BAD-BEEA-F2F5C6A6D673}"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3383584-0935-4B16-9F04-190C7AF2157E}" type="datetimeFigureOut">
              <a:rPr lang="zh-CN" altLang="en-US" smtClean="0"/>
              <a:pPr/>
              <a:t>2016-11-18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FBA9406-FA3F-4BAD-BEEA-F2F5C6A6D673}"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067"/>
            <a:ext cx="2057400" cy="438999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6067"/>
            <a:ext cx="6019800" cy="438999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3383584-0935-4B16-9F04-190C7AF2157E}" type="datetimeFigureOut">
              <a:rPr lang="zh-CN" altLang="en-US" smtClean="0"/>
              <a:pPr/>
              <a:t>2016-11-18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FBA9406-FA3F-4BAD-BEEA-F2F5C6A6D673}"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370"/>
            <a:ext cx="7772400" cy="110285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5550"/>
            <a:ext cx="6400800" cy="1314856"/>
          </a:xfrm>
        </p:spPr>
        <p:txBody>
          <a:bodyPr/>
          <a:lstStyle>
            <a:lvl1pPr marL="0" indent="0" algn="ctr">
              <a:buNone/>
              <a:defRPr>
                <a:solidFill>
                  <a:schemeClr val="tx1">
                    <a:tint val="75000"/>
                  </a:schemeClr>
                </a:solidFill>
              </a:defRPr>
            </a:lvl1pPr>
            <a:lvl2pPr marL="457154" indent="0" algn="ctr">
              <a:buNone/>
              <a:defRPr>
                <a:solidFill>
                  <a:schemeClr val="tx1">
                    <a:tint val="75000"/>
                  </a:schemeClr>
                </a:solidFill>
              </a:defRPr>
            </a:lvl2pPr>
            <a:lvl3pPr marL="914310" indent="0" algn="ctr">
              <a:buNone/>
              <a:defRPr>
                <a:solidFill>
                  <a:schemeClr val="tx1">
                    <a:tint val="75000"/>
                  </a:schemeClr>
                </a:solidFill>
              </a:defRPr>
            </a:lvl3pPr>
            <a:lvl4pPr marL="1371464" indent="0" algn="ctr">
              <a:buNone/>
              <a:defRPr>
                <a:solidFill>
                  <a:schemeClr val="tx1">
                    <a:tint val="75000"/>
                  </a:schemeClr>
                </a:solidFill>
              </a:defRPr>
            </a:lvl4pPr>
            <a:lvl5pPr marL="1828619" indent="0" algn="ctr">
              <a:buNone/>
              <a:defRPr>
                <a:solidFill>
                  <a:schemeClr val="tx1">
                    <a:tint val="75000"/>
                  </a:schemeClr>
                </a:solidFill>
              </a:defRPr>
            </a:lvl5pPr>
            <a:lvl6pPr marL="2285772"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6ACCC98-F2AE-42EF-B63B-EA4F5443B0FC}" type="datetimeFigureOut">
              <a:rPr lang="zh-CN" altLang="en-US" smtClean="0">
                <a:solidFill>
                  <a:prstClr val="black">
                    <a:tint val="75000"/>
                  </a:prstClr>
                </a:solidFill>
              </a:rPr>
              <a:pPr/>
              <a:t>2016-11-18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8EE52E8-37AD-4889-AA9C-1A618AEE74D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800908601"/>
      </p:ext>
    </p:extLst>
  </p:cSld>
  <p:clrMapOvr>
    <a:masterClrMapping/>
  </p:clrMapOvr>
  <p:transition spd="slow" advTm="15368">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6ACCC98-F2AE-42EF-B63B-EA4F5443B0FC}" type="datetimeFigureOut">
              <a:rPr lang="zh-CN" altLang="en-US" smtClean="0">
                <a:solidFill>
                  <a:prstClr val="black">
                    <a:tint val="75000"/>
                  </a:prstClr>
                </a:solidFill>
              </a:rPr>
              <a:pPr/>
              <a:t>2016-11-18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8EE52E8-37AD-4889-AA9C-1A618AEE74D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073488486"/>
      </p:ext>
    </p:extLst>
  </p:cSld>
  <p:clrMapOvr>
    <a:masterClrMapping/>
  </p:clrMapOvr>
  <p:transition spd="slow" advTm="15368">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6246"/>
            <a:ext cx="7772400" cy="1021871"/>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708"/>
            <a:ext cx="7772400" cy="1125487"/>
          </a:xfrm>
        </p:spPr>
        <p:txBody>
          <a:bodyPr anchor="b"/>
          <a:lstStyle>
            <a:lvl1pPr marL="0" indent="0">
              <a:buNone/>
              <a:defRPr sz="2000">
                <a:solidFill>
                  <a:schemeClr val="tx1">
                    <a:tint val="75000"/>
                  </a:schemeClr>
                </a:solidFill>
              </a:defRPr>
            </a:lvl1pPr>
            <a:lvl2pPr marL="457154" indent="0">
              <a:buNone/>
              <a:defRPr sz="1800">
                <a:solidFill>
                  <a:schemeClr val="tx1">
                    <a:tint val="75000"/>
                  </a:schemeClr>
                </a:solidFill>
              </a:defRPr>
            </a:lvl2pPr>
            <a:lvl3pPr marL="914310" indent="0">
              <a:buNone/>
              <a:defRPr sz="1600">
                <a:solidFill>
                  <a:schemeClr val="tx1">
                    <a:tint val="75000"/>
                  </a:schemeClr>
                </a:solidFill>
              </a:defRPr>
            </a:lvl3pPr>
            <a:lvl4pPr marL="1371464" indent="0">
              <a:buNone/>
              <a:defRPr sz="1400">
                <a:solidFill>
                  <a:schemeClr val="tx1">
                    <a:tint val="75000"/>
                  </a:schemeClr>
                </a:solidFill>
              </a:defRPr>
            </a:lvl4pPr>
            <a:lvl5pPr marL="1828619" indent="0">
              <a:buNone/>
              <a:defRPr sz="1400">
                <a:solidFill>
                  <a:schemeClr val="tx1">
                    <a:tint val="75000"/>
                  </a:schemeClr>
                </a:solidFill>
              </a:defRPr>
            </a:lvl5pPr>
            <a:lvl6pPr marL="2285772" indent="0">
              <a:buNone/>
              <a:defRPr sz="1400">
                <a:solidFill>
                  <a:schemeClr val="tx1">
                    <a:tint val="75000"/>
                  </a:schemeClr>
                </a:solidFill>
              </a:defRPr>
            </a:lvl6pPr>
            <a:lvl7pPr marL="2742926" indent="0">
              <a:buNone/>
              <a:defRPr sz="1400">
                <a:solidFill>
                  <a:schemeClr val="tx1">
                    <a:tint val="75000"/>
                  </a:schemeClr>
                </a:solidFill>
              </a:defRPr>
            </a:lvl7pPr>
            <a:lvl8pPr marL="3200080" indent="0">
              <a:buNone/>
              <a:defRPr sz="1400">
                <a:solidFill>
                  <a:schemeClr val="tx1">
                    <a:tint val="75000"/>
                  </a:schemeClr>
                </a:solidFill>
              </a:defRPr>
            </a:lvl8pPr>
            <a:lvl9pPr marL="3657235"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6ACCC98-F2AE-42EF-B63B-EA4F5443B0FC}" type="datetimeFigureOut">
              <a:rPr lang="zh-CN" altLang="en-US" smtClean="0">
                <a:solidFill>
                  <a:prstClr val="black">
                    <a:tint val="75000"/>
                  </a:prstClr>
                </a:solidFill>
              </a:rPr>
              <a:pPr/>
              <a:t>2016-11-18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8EE52E8-37AD-4889-AA9C-1A618AEE74D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4137829290"/>
      </p:ext>
    </p:extLst>
  </p:cSld>
  <p:clrMapOvr>
    <a:masterClrMapping/>
  </p:clrMapOvr>
  <p:transition spd="slow" advTm="15368">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900392"/>
            <a:ext cx="4038600" cy="25463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900392"/>
            <a:ext cx="4038600" cy="25463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6ACCC98-F2AE-42EF-B63B-EA4F5443B0FC}" type="datetimeFigureOut">
              <a:rPr lang="zh-CN" altLang="en-US" smtClean="0">
                <a:solidFill>
                  <a:prstClr val="black">
                    <a:tint val="75000"/>
                  </a:prstClr>
                </a:solidFill>
              </a:rPr>
              <a:pPr/>
              <a:t>2016-11-18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8EE52E8-37AD-4889-AA9C-1A618AEE74D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10062347"/>
      </p:ext>
    </p:extLst>
  </p:cSld>
  <p:clrMapOvr>
    <a:masterClrMapping/>
  </p:clrMapOvr>
  <p:transition spd="slow" advTm="15368">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041"/>
            <a:ext cx="8229600" cy="857515"/>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691"/>
            <a:ext cx="4040188" cy="479970"/>
          </a:xfrm>
        </p:spPr>
        <p:txBody>
          <a:bodyPr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706"/>
            <a:ext cx="4040188"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66" y="1151691"/>
            <a:ext cx="4041775" cy="479970"/>
          </a:xfrm>
        </p:spPr>
        <p:txBody>
          <a:bodyPr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66" y="1631706"/>
            <a:ext cx="4041775"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6ACCC98-F2AE-42EF-B63B-EA4F5443B0FC}" type="datetimeFigureOut">
              <a:rPr lang="zh-CN" altLang="en-US" smtClean="0">
                <a:solidFill>
                  <a:prstClr val="black">
                    <a:tint val="75000"/>
                  </a:prstClr>
                </a:solidFill>
              </a:rPr>
              <a:pPr/>
              <a:t>2016-11-18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48EE52E8-37AD-4889-AA9C-1A618AEE74D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580858351"/>
      </p:ext>
    </p:extLst>
  </p:cSld>
  <p:clrMapOvr>
    <a:masterClrMapping/>
  </p:clrMapOvr>
  <p:transition spd="slow" advTm="15368">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6ACCC98-F2AE-42EF-B63B-EA4F5443B0FC}" type="datetimeFigureOut">
              <a:rPr lang="zh-CN" altLang="en-US" smtClean="0">
                <a:solidFill>
                  <a:prstClr val="black">
                    <a:tint val="75000"/>
                  </a:prstClr>
                </a:solidFill>
              </a:rPr>
              <a:pPr/>
              <a:t>2016-11-18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48EE52E8-37AD-4889-AA9C-1A618AEE74D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079562003"/>
      </p:ext>
    </p:extLst>
  </p:cSld>
  <p:clrMapOvr>
    <a:masterClrMapping/>
  </p:clrMapOvr>
  <p:transition spd="slow" advTm="15368">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8316418" y="4733494"/>
            <a:ext cx="560786" cy="262187"/>
          </a:xfrm>
          <a:prstGeom prst="rect">
            <a:avLst/>
          </a:prstGeom>
        </p:spPr>
      </p:pic>
      <p:grpSp>
        <p:nvGrpSpPr>
          <p:cNvPr id="6" name="组合 5"/>
          <p:cNvGrpSpPr/>
          <p:nvPr userDrawn="1"/>
        </p:nvGrpSpPr>
        <p:grpSpPr>
          <a:xfrm>
            <a:off x="6" y="0"/>
            <a:ext cx="9143999" cy="478882"/>
            <a:chOff x="0" y="0"/>
            <a:chExt cx="9143999" cy="478734"/>
          </a:xfrm>
        </p:grpSpPr>
        <p:sp>
          <p:nvSpPr>
            <p:cNvPr id="7" name="矩形 6"/>
            <p:cNvSpPr/>
            <p:nvPr/>
          </p:nvSpPr>
          <p:spPr>
            <a:xfrm>
              <a:off x="0" y="0"/>
              <a:ext cx="7956376" cy="478734"/>
            </a:xfrm>
            <a:prstGeom prst="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10"/>
              <a:endParaRPr lang="zh-CN" altLang="en-US" dirty="0">
                <a:solidFill>
                  <a:prstClr val="white"/>
                </a:solidFill>
                <a:latin typeface="方正兰亭刊黑_GBK" pitchFamily="2" charset="-122"/>
                <a:ea typeface="方正兰亭刊黑_GBK" pitchFamily="2" charset="-122"/>
              </a:endParaRPr>
            </a:p>
          </p:txBody>
        </p:sp>
        <p:sp>
          <p:nvSpPr>
            <p:cNvPr id="8" name="矩形 7"/>
            <p:cNvSpPr/>
            <p:nvPr/>
          </p:nvSpPr>
          <p:spPr>
            <a:xfrm>
              <a:off x="7452320" y="0"/>
              <a:ext cx="1691679" cy="478734"/>
            </a:xfrm>
            <a:prstGeom prst="rect">
              <a:avLst/>
            </a:prstGeom>
            <a:solidFill>
              <a:schemeClr val="tx1">
                <a:lumMod val="65000"/>
                <a:lumOff val="3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10"/>
              <a:endParaRPr lang="zh-CN" altLang="en-US" dirty="0">
                <a:solidFill>
                  <a:prstClr val="white"/>
                </a:solidFill>
                <a:latin typeface="方正兰亭刊黑_GBK" pitchFamily="2" charset="-122"/>
                <a:ea typeface="方正兰亭刊黑_GBK" pitchFamily="2" charset="-122"/>
              </a:endParaRPr>
            </a:p>
          </p:txBody>
        </p:sp>
      </p:grpSp>
      <p:pic>
        <p:nvPicPr>
          <p:cNvPr id="10" name="内容占位符 4"/>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7596359" y="93722"/>
            <a:ext cx="1450103" cy="255551"/>
          </a:xfrm>
          <a:prstGeom prst="rect">
            <a:avLst/>
          </a:prstGeom>
        </p:spPr>
      </p:pic>
    </p:spTree>
    <p:extLst>
      <p:ext uri="{BB962C8B-B14F-4D97-AF65-F5344CB8AC3E}">
        <p14:creationId xmlns:p14="http://schemas.microsoft.com/office/powerpoint/2010/main" xmlns="" val="4132689313"/>
      </p:ext>
    </p:extLst>
  </p:cSld>
  <p:clrMapOvr>
    <a:masterClrMapping/>
  </p:clrMapOvr>
  <p:transition spd="slow" advTm="15368">
    <p:push dir="u"/>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850"/>
            <a:ext cx="3008313" cy="871807"/>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901"/>
            <a:ext cx="5111750" cy="43911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2" y="1076716"/>
            <a:ext cx="3008313" cy="3519383"/>
          </a:xfrm>
        </p:spPr>
        <p:txBody>
          <a:bodyPr/>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6ACCC98-F2AE-42EF-B63B-EA4F5443B0FC}" type="datetimeFigureOut">
              <a:rPr lang="zh-CN" altLang="en-US" smtClean="0">
                <a:solidFill>
                  <a:prstClr val="black">
                    <a:tint val="75000"/>
                  </a:prstClr>
                </a:solidFill>
              </a:rPr>
              <a:pPr/>
              <a:t>2016-11-18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8EE52E8-37AD-4889-AA9C-1A618AEE74D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668636370"/>
      </p:ext>
    </p:extLst>
  </p:cSld>
  <p:clrMapOvr>
    <a:masterClrMapping/>
  </p:clrMapOvr>
  <p:transition spd="slow" advTm="15368">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3383584-0935-4B16-9F04-190C7AF2157E}" type="datetimeFigureOut">
              <a:rPr lang="zh-CN" altLang="en-US" smtClean="0"/>
              <a:pPr/>
              <a:t>2016-11-18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FBA9406-FA3F-4BAD-BEEA-F2F5C6A6D673}" type="slidenum">
              <a:rPr lang="zh-CN" altLang="en-US" smtClean="0"/>
              <a:pPr/>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609"/>
            <a:ext cx="5486400" cy="425185"/>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769"/>
            <a:ext cx="5486400" cy="3087053"/>
          </a:xfrm>
        </p:spPr>
        <p:txBody>
          <a:bodyPr/>
          <a:lstStyle>
            <a:lvl1pPr marL="0" indent="0">
              <a:buNone/>
              <a:defRPr sz="3200"/>
            </a:lvl1pPr>
            <a:lvl2pPr marL="457154" indent="0">
              <a:buNone/>
              <a:defRPr sz="2800"/>
            </a:lvl2pPr>
            <a:lvl3pPr marL="914310" indent="0">
              <a:buNone/>
              <a:defRPr sz="2400"/>
            </a:lvl3pPr>
            <a:lvl4pPr marL="1371464" indent="0">
              <a:buNone/>
              <a:defRPr sz="2000"/>
            </a:lvl4pPr>
            <a:lvl5pPr marL="1828619" indent="0">
              <a:buNone/>
              <a:defRPr sz="2000"/>
            </a:lvl5pPr>
            <a:lvl6pPr marL="2285772" indent="0">
              <a:buNone/>
              <a:defRPr sz="2000"/>
            </a:lvl6pPr>
            <a:lvl7pPr marL="2742926" indent="0">
              <a:buNone/>
              <a:defRPr sz="2000"/>
            </a:lvl7pPr>
            <a:lvl8pPr marL="3200080" indent="0">
              <a:buNone/>
              <a:defRPr sz="2000"/>
            </a:lvl8pPr>
            <a:lvl9pPr marL="3657235" indent="0">
              <a:buNone/>
              <a:defRPr sz="2000"/>
            </a:lvl9pPr>
          </a:lstStyle>
          <a:p>
            <a:endParaRPr lang="zh-CN" altLang="en-US"/>
          </a:p>
        </p:txBody>
      </p:sp>
      <p:sp>
        <p:nvSpPr>
          <p:cNvPr id="4" name="文本占位符 3"/>
          <p:cNvSpPr>
            <a:spLocks noGrp="1"/>
          </p:cNvSpPr>
          <p:nvPr>
            <p:ph type="body" sz="half" idx="2"/>
          </p:nvPr>
        </p:nvSpPr>
        <p:spPr>
          <a:xfrm>
            <a:off x="1792288" y="4026804"/>
            <a:ext cx="5486400" cy="603833"/>
          </a:xfrm>
        </p:spPr>
        <p:txBody>
          <a:bodyPr/>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6ACCC98-F2AE-42EF-B63B-EA4F5443B0FC}" type="datetimeFigureOut">
              <a:rPr lang="zh-CN" altLang="en-US" smtClean="0">
                <a:solidFill>
                  <a:prstClr val="black">
                    <a:tint val="75000"/>
                  </a:prstClr>
                </a:solidFill>
              </a:rPr>
              <a:pPr/>
              <a:t>2016-11-18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8EE52E8-37AD-4889-AA9C-1A618AEE74D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714420197"/>
      </p:ext>
    </p:extLst>
  </p:cSld>
  <p:clrMapOvr>
    <a:masterClrMapping/>
  </p:clrMapOvr>
  <p:transition spd="slow" advTm="15368">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6ACCC98-F2AE-42EF-B63B-EA4F5443B0FC}" type="datetimeFigureOut">
              <a:rPr lang="zh-CN" altLang="en-US" smtClean="0">
                <a:solidFill>
                  <a:prstClr val="black">
                    <a:tint val="75000"/>
                  </a:prstClr>
                </a:solidFill>
              </a:rPr>
              <a:pPr/>
              <a:t>2016-11-18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8EE52E8-37AD-4889-AA9C-1A618AEE74D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800844498"/>
      </p:ext>
    </p:extLst>
  </p:cSld>
  <p:clrMapOvr>
    <a:masterClrMapping/>
  </p:clrMapOvr>
  <p:transition spd="slow" advTm="15368">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829"/>
            <a:ext cx="2057400" cy="329190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54829"/>
            <a:ext cx="6019800" cy="3291904"/>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6ACCC98-F2AE-42EF-B63B-EA4F5443B0FC}" type="datetimeFigureOut">
              <a:rPr lang="zh-CN" altLang="en-US" smtClean="0">
                <a:solidFill>
                  <a:prstClr val="black">
                    <a:tint val="75000"/>
                  </a:prstClr>
                </a:solidFill>
              </a:rPr>
              <a:pPr/>
              <a:t>2016-11-18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8EE52E8-37AD-4889-AA9C-1A618AEE74D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146004734"/>
      </p:ext>
    </p:extLst>
  </p:cSld>
  <p:clrMapOvr>
    <a:masterClrMapping/>
  </p:clrMapOvr>
  <p:transition spd="slow" advTm="15368">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362"/>
            <a:ext cx="7772400" cy="110285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5550"/>
            <a:ext cx="6400800" cy="1314856"/>
          </a:xfrm>
        </p:spPr>
        <p:txBody>
          <a:bodyPr/>
          <a:lstStyle>
            <a:lvl1pPr marL="0" indent="0" algn="ctr">
              <a:buNone/>
              <a:defRPr>
                <a:solidFill>
                  <a:schemeClr val="tx1">
                    <a:tint val="75000"/>
                  </a:schemeClr>
                </a:solidFill>
              </a:defRPr>
            </a:lvl1pPr>
            <a:lvl2pPr marL="457154" indent="0" algn="ctr">
              <a:buNone/>
              <a:defRPr>
                <a:solidFill>
                  <a:schemeClr val="tx1">
                    <a:tint val="75000"/>
                  </a:schemeClr>
                </a:solidFill>
              </a:defRPr>
            </a:lvl2pPr>
            <a:lvl3pPr marL="914310" indent="0" algn="ctr">
              <a:buNone/>
              <a:defRPr>
                <a:solidFill>
                  <a:schemeClr val="tx1">
                    <a:tint val="75000"/>
                  </a:schemeClr>
                </a:solidFill>
              </a:defRPr>
            </a:lvl3pPr>
            <a:lvl4pPr marL="1371464" indent="0" algn="ctr">
              <a:buNone/>
              <a:defRPr>
                <a:solidFill>
                  <a:schemeClr val="tx1">
                    <a:tint val="75000"/>
                  </a:schemeClr>
                </a:solidFill>
              </a:defRPr>
            </a:lvl4pPr>
            <a:lvl5pPr marL="1828619" indent="0" algn="ctr">
              <a:buNone/>
              <a:defRPr>
                <a:solidFill>
                  <a:schemeClr val="tx1">
                    <a:tint val="75000"/>
                  </a:schemeClr>
                </a:solidFill>
              </a:defRPr>
            </a:lvl5pPr>
            <a:lvl6pPr marL="2285772"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6ACCC98-F2AE-42EF-B63B-EA4F5443B0FC}" type="datetimeFigureOut">
              <a:rPr lang="zh-CN" altLang="en-US" smtClean="0">
                <a:solidFill>
                  <a:prstClr val="black">
                    <a:tint val="75000"/>
                  </a:prstClr>
                </a:solidFill>
              </a:rPr>
              <a:pPr/>
              <a:t>2016-11-18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8EE52E8-37AD-4889-AA9C-1A618AEE74D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501938736"/>
      </p:ext>
    </p:extLst>
  </p:cSld>
  <p:clrMapOvr>
    <a:masterClrMapping/>
  </p:clrMapOvr>
  <p:transition spd="slow" advTm="15368">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6ACCC98-F2AE-42EF-B63B-EA4F5443B0FC}" type="datetimeFigureOut">
              <a:rPr lang="zh-CN" altLang="en-US" smtClean="0">
                <a:solidFill>
                  <a:prstClr val="black">
                    <a:tint val="75000"/>
                  </a:prstClr>
                </a:solidFill>
              </a:rPr>
              <a:pPr/>
              <a:t>2016-11-18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8EE52E8-37AD-4889-AA9C-1A618AEE74D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864727914"/>
      </p:ext>
    </p:extLst>
  </p:cSld>
  <p:clrMapOvr>
    <a:masterClrMapping/>
  </p:clrMapOvr>
  <p:transition spd="slow" advTm="15368">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6238"/>
            <a:ext cx="7772400" cy="1021871"/>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708"/>
            <a:ext cx="7772400" cy="1125487"/>
          </a:xfrm>
        </p:spPr>
        <p:txBody>
          <a:bodyPr anchor="b"/>
          <a:lstStyle>
            <a:lvl1pPr marL="0" indent="0">
              <a:buNone/>
              <a:defRPr sz="2000">
                <a:solidFill>
                  <a:schemeClr val="tx1">
                    <a:tint val="75000"/>
                  </a:schemeClr>
                </a:solidFill>
              </a:defRPr>
            </a:lvl1pPr>
            <a:lvl2pPr marL="457154" indent="0">
              <a:buNone/>
              <a:defRPr sz="1800">
                <a:solidFill>
                  <a:schemeClr val="tx1">
                    <a:tint val="75000"/>
                  </a:schemeClr>
                </a:solidFill>
              </a:defRPr>
            </a:lvl2pPr>
            <a:lvl3pPr marL="914310" indent="0">
              <a:buNone/>
              <a:defRPr sz="1600">
                <a:solidFill>
                  <a:schemeClr val="tx1">
                    <a:tint val="75000"/>
                  </a:schemeClr>
                </a:solidFill>
              </a:defRPr>
            </a:lvl3pPr>
            <a:lvl4pPr marL="1371464" indent="0">
              <a:buNone/>
              <a:defRPr sz="1400">
                <a:solidFill>
                  <a:schemeClr val="tx1">
                    <a:tint val="75000"/>
                  </a:schemeClr>
                </a:solidFill>
              </a:defRPr>
            </a:lvl4pPr>
            <a:lvl5pPr marL="1828619" indent="0">
              <a:buNone/>
              <a:defRPr sz="1400">
                <a:solidFill>
                  <a:schemeClr val="tx1">
                    <a:tint val="75000"/>
                  </a:schemeClr>
                </a:solidFill>
              </a:defRPr>
            </a:lvl5pPr>
            <a:lvl6pPr marL="2285772" indent="0">
              <a:buNone/>
              <a:defRPr sz="1400">
                <a:solidFill>
                  <a:schemeClr val="tx1">
                    <a:tint val="75000"/>
                  </a:schemeClr>
                </a:solidFill>
              </a:defRPr>
            </a:lvl6pPr>
            <a:lvl7pPr marL="2742926" indent="0">
              <a:buNone/>
              <a:defRPr sz="1400">
                <a:solidFill>
                  <a:schemeClr val="tx1">
                    <a:tint val="75000"/>
                  </a:schemeClr>
                </a:solidFill>
              </a:defRPr>
            </a:lvl7pPr>
            <a:lvl8pPr marL="3200080" indent="0">
              <a:buNone/>
              <a:defRPr sz="1400">
                <a:solidFill>
                  <a:schemeClr val="tx1">
                    <a:tint val="75000"/>
                  </a:schemeClr>
                </a:solidFill>
              </a:defRPr>
            </a:lvl8pPr>
            <a:lvl9pPr marL="3657235"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6ACCC98-F2AE-42EF-B63B-EA4F5443B0FC}" type="datetimeFigureOut">
              <a:rPr lang="zh-CN" altLang="en-US" smtClean="0">
                <a:solidFill>
                  <a:prstClr val="black">
                    <a:tint val="75000"/>
                  </a:prstClr>
                </a:solidFill>
              </a:rPr>
              <a:pPr/>
              <a:t>2016-11-18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8EE52E8-37AD-4889-AA9C-1A618AEE74D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517736989"/>
      </p:ext>
    </p:extLst>
  </p:cSld>
  <p:clrMapOvr>
    <a:masterClrMapping/>
  </p:clrMapOvr>
  <p:transition spd="slow" advTm="15368">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900392"/>
            <a:ext cx="4038600" cy="25463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900392"/>
            <a:ext cx="4038600" cy="25463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6ACCC98-F2AE-42EF-B63B-EA4F5443B0FC}" type="datetimeFigureOut">
              <a:rPr lang="zh-CN" altLang="en-US" smtClean="0">
                <a:solidFill>
                  <a:prstClr val="black">
                    <a:tint val="75000"/>
                  </a:prstClr>
                </a:solidFill>
              </a:rPr>
              <a:pPr/>
              <a:t>2016-11-18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8EE52E8-37AD-4889-AA9C-1A618AEE74D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808246154"/>
      </p:ext>
    </p:extLst>
  </p:cSld>
  <p:clrMapOvr>
    <a:masterClrMapping/>
  </p:clrMapOvr>
  <p:transition spd="slow" advTm="15368">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041"/>
            <a:ext cx="8229600" cy="857515"/>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691"/>
            <a:ext cx="4040188" cy="479970"/>
          </a:xfrm>
        </p:spPr>
        <p:txBody>
          <a:bodyPr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698"/>
            <a:ext cx="4040188"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66" y="1151691"/>
            <a:ext cx="4041775" cy="479970"/>
          </a:xfrm>
        </p:spPr>
        <p:txBody>
          <a:bodyPr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66" y="1631698"/>
            <a:ext cx="4041775"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6ACCC98-F2AE-42EF-B63B-EA4F5443B0FC}" type="datetimeFigureOut">
              <a:rPr lang="zh-CN" altLang="en-US" smtClean="0">
                <a:solidFill>
                  <a:prstClr val="black">
                    <a:tint val="75000"/>
                  </a:prstClr>
                </a:solidFill>
              </a:rPr>
              <a:pPr/>
              <a:t>2016-11-18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48EE52E8-37AD-4889-AA9C-1A618AEE74D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533744551"/>
      </p:ext>
    </p:extLst>
  </p:cSld>
  <p:clrMapOvr>
    <a:masterClrMapping/>
  </p:clrMapOvr>
  <p:transition spd="slow" advTm="15368">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6ACCC98-F2AE-42EF-B63B-EA4F5443B0FC}" type="datetimeFigureOut">
              <a:rPr lang="zh-CN" altLang="en-US" smtClean="0">
                <a:solidFill>
                  <a:prstClr val="black">
                    <a:tint val="75000"/>
                  </a:prstClr>
                </a:solidFill>
              </a:rPr>
              <a:pPr/>
              <a:t>2016-11-18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48EE52E8-37AD-4889-AA9C-1A618AEE74D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819185080"/>
      </p:ext>
    </p:extLst>
  </p:cSld>
  <p:clrMapOvr>
    <a:masterClrMapping/>
  </p:clrMapOvr>
  <p:transition spd="slow" advTm="15368">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6ACCC98-F2AE-42EF-B63B-EA4F5443B0FC}" type="datetimeFigureOut">
              <a:rPr lang="zh-CN" altLang="en-US" smtClean="0">
                <a:solidFill>
                  <a:prstClr val="black">
                    <a:tint val="75000"/>
                  </a:prstClr>
                </a:solidFill>
              </a:rPr>
              <a:pPr/>
              <a:t>2016-11-18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48EE52E8-37AD-4889-AA9C-1A618AEE74D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436982437"/>
      </p:ext>
    </p:extLst>
  </p:cSld>
  <p:clrMapOvr>
    <a:masterClrMapping/>
  </p:clrMapOvr>
  <p:transition spd="slow" advTm="15368">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6196"/>
            <a:ext cx="7772400" cy="1021872"/>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733"/>
            <a:ext cx="7772400" cy="11254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33383584-0935-4B16-9F04-190C7AF2157E}" type="datetimeFigureOut">
              <a:rPr lang="zh-CN" altLang="en-US" smtClean="0"/>
              <a:pPr/>
              <a:t>2016-11-18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FBA9406-FA3F-4BAD-BEEA-F2F5C6A6D673}" type="slidenum">
              <a:rPr lang="zh-CN" altLang="en-US" smtClean="0"/>
              <a:pPr/>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850"/>
            <a:ext cx="3008313" cy="871807"/>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893"/>
            <a:ext cx="5111750" cy="43911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2" y="1076708"/>
            <a:ext cx="3008313" cy="3519383"/>
          </a:xfrm>
        </p:spPr>
        <p:txBody>
          <a:bodyPr/>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6ACCC98-F2AE-42EF-B63B-EA4F5443B0FC}" type="datetimeFigureOut">
              <a:rPr lang="zh-CN" altLang="en-US" smtClean="0">
                <a:solidFill>
                  <a:prstClr val="black">
                    <a:tint val="75000"/>
                  </a:prstClr>
                </a:solidFill>
              </a:rPr>
              <a:pPr/>
              <a:t>2016-11-18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8EE52E8-37AD-4889-AA9C-1A618AEE74D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231549141"/>
      </p:ext>
    </p:extLst>
  </p:cSld>
  <p:clrMapOvr>
    <a:masterClrMapping/>
  </p:clrMapOvr>
  <p:transition spd="slow" advTm="15368">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601"/>
            <a:ext cx="5486400" cy="425185"/>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761"/>
            <a:ext cx="5486400" cy="3087053"/>
          </a:xfrm>
        </p:spPr>
        <p:txBody>
          <a:bodyPr/>
          <a:lstStyle>
            <a:lvl1pPr marL="0" indent="0">
              <a:buNone/>
              <a:defRPr sz="3200"/>
            </a:lvl1pPr>
            <a:lvl2pPr marL="457154" indent="0">
              <a:buNone/>
              <a:defRPr sz="2800"/>
            </a:lvl2pPr>
            <a:lvl3pPr marL="914310" indent="0">
              <a:buNone/>
              <a:defRPr sz="2400"/>
            </a:lvl3pPr>
            <a:lvl4pPr marL="1371464" indent="0">
              <a:buNone/>
              <a:defRPr sz="2000"/>
            </a:lvl4pPr>
            <a:lvl5pPr marL="1828619" indent="0">
              <a:buNone/>
              <a:defRPr sz="2000"/>
            </a:lvl5pPr>
            <a:lvl6pPr marL="2285772" indent="0">
              <a:buNone/>
              <a:defRPr sz="2000"/>
            </a:lvl6pPr>
            <a:lvl7pPr marL="2742926" indent="0">
              <a:buNone/>
              <a:defRPr sz="2000"/>
            </a:lvl7pPr>
            <a:lvl8pPr marL="3200080" indent="0">
              <a:buNone/>
              <a:defRPr sz="2000"/>
            </a:lvl8pPr>
            <a:lvl9pPr marL="3657235" indent="0">
              <a:buNone/>
              <a:defRPr sz="2000"/>
            </a:lvl9pPr>
          </a:lstStyle>
          <a:p>
            <a:endParaRPr lang="zh-CN" altLang="en-US"/>
          </a:p>
        </p:txBody>
      </p:sp>
      <p:sp>
        <p:nvSpPr>
          <p:cNvPr id="4" name="文本占位符 3"/>
          <p:cNvSpPr>
            <a:spLocks noGrp="1"/>
          </p:cNvSpPr>
          <p:nvPr>
            <p:ph type="body" sz="half" idx="2"/>
          </p:nvPr>
        </p:nvSpPr>
        <p:spPr>
          <a:xfrm>
            <a:off x="1792288" y="4026796"/>
            <a:ext cx="5486400" cy="603833"/>
          </a:xfrm>
        </p:spPr>
        <p:txBody>
          <a:bodyPr/>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6ACCC98-F2AE-42EF-B63B-EA4F5443B0FC}" type="datetimeFigureOut">
              <a:rPr lang="zh-CN" altLang="en-US" smtClean="0">
                <a:solidFill>
                  <a:prstClr val="black">
                    <a:tint val="75000"/>
                  </a:prstClr>
                </a:solidFill>
              </a:rPr>
              <a:pPr/>
              <a:t>2016-11-18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8EE52E8-37AD-4889-AA9C-1A618AEE74D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486803721"/>
      </p:ext>
    </p:extLst>
  </p:cSld>
  <p:clrMapOvr>
    <a:masterClrMapping/>
  </p:clrMapOvr>
  <p:transition spd="slow" advTm="15368">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6ACCC98-F2AE-42EF-B63B-EA4F5443B0FC}" type="datetimeFigureOut">
              <a:rPr lang="zh-CN" altLang="en-US" smtClean="0">
                <a:solidFill>
                  <a:prstClr val="black">
                    <a:tint val="75000"/>
                  </a:prstClr>
                </a:solidFill>
              </a:rPr>
              <a:pPr/>
              <a:t>2016-11-18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8EE52E8-37AD-4889-AA9C-1A618AEE74D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91840875"/>
      </p:ext>
    </p:extLst>
  </p:cSld>
  <p:clrMapOvr>
    <a:masterClrMapping/>
  </p:clrMapOvr>
  <p:transition spd="slow" advTm="15368">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829"/>
            <a:ext cx="2057400" cy="329190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54829"/>
            <a:ext cx="6019800" cy="3291904"/>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6ACCC98-F2AE-42EF-B63B-EA4F5443B0FC}" type="datetimeFigureOut">
              <a:rPr lang="zh-CN" altLang="en-US" smtClean="0">
                <a:solidFill>
                  <a:prstClr val="black">
                    <a:tint val="75000"/>
                  </a:prstClr>
                </a:solidFill>
              </a:rPr>
              <a:pPr/>
              <a:t>2016-11-18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8EE52E8-37AD-4889-AA9C-1A618AEE74D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102628866"/>
      </p:ext>
    </p:extLst>
  </p:cSld>
  <p:clrMapOvr>
    <a:masterClrMapping/>
  </p:clrMapOvr>
  <p:transition spd="slow" advTm="15368">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359"/>
            <a:ext cx="7772400" cy="110285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5550"/>
            <a:ext cx="6400800" cy="1314856"/>
          </a:xfrm>
        </p:spPr>
        <p:txBody>
          <a:bodyPr/>
          <a:lstStyle>
            <a:lvl1pPr marL="0" indent="0" algn="ctr">
              <a:buNone/>
              <a:defRPr>
                <a:solidFill>
                  <a:schemeClr val="tx1">
                    <a:tint val="75000"/>
                  </a:schemeClr>
                </a:solidFill>
              </a:defRPr>
            </a:lvl1pPr>
            <a:lvl2pPr marL="457154" indent="0" algn="ctr">
              <a:buNone/>
              <a:defRPr>
                <a:solidFill>
                  <a:schemeClr val="tx1">
                    <a:tint val="75000"/>
                  </a:schemeClr>
                </a:solidFill>
              </a:defRPr>
            </a:lvl2pPr>
            <a:lvl3pPr marL="914310" indent="0" algn="ctr">
              <a:buNone/>
              <a:defRPr>
                <a:solidFill>
                  <a:schemeClr val="tx1">
                    <a:tint val="75000"/>
                  </a:schemeClr>
                </a:solidFill>
              </a:defRPr>
            </a:lvl3pPr>
            <a:lvl4pPr marL="1371464" indent="0" algn="ctr">
              <a:buNone/>
              <a:defRPr>
                <a:solidFill>
                  <a:schemeClr val="tx1">
                    <a:tint val="75000"/>
                  </a:schemeClr>
                </a:solidFill>
              </a:defRPr>
            </a:lvl4pPr>
            <a:lvl5pPr marL="1828619" indent="0" algn="ctr">
              <a:buNone/>
              <a:defRPr>
                <a:solidFill>
                  <a:schemeClr val="tx1">
                    <a:tint val="75000"/>
                  </a:schemeClr>
                </a:solidFill>
              </a:defRPr>
            </a:lvl5pPr>
            <a:lvl6pPr marL="2285772"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6ACCC98-F2AE-42EF-B63B-EA4F5443B0FC}" type="datetimeFigureOut">
              <a:rPr lang="zh-CN" altLang="en-US" smtClean="0">
                <a:solidFill>
                  <a:prstClr val="black">
                    <a:tint val="75000"/>
                  </a:prstClr>
                </a:solidFill>
              </a:rPr>
              <a:pPr/>
              <a:t>2016-11-18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8EE52E8-37AD-4889-AA9C-1A618AEE74D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555808618"/>
      </p:ext>
    </p:extLst>
  </p:cSld>
  <p:clrMapOvr>
    <a:masterClrMapping/>
  </p:clrMapOvr>
  <p:transition spd="slow" advTm="15368">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6ACCC98-F2AE-42EF-B63B-EA4F5443B0FC}" type="datetimeFigureOut">
              <a:rPr lang="zh-CN" altLang="en-US" smtClean="0">
                <a:solidFill>
                  <a:prstClr val="black">
                    <a:tint val="75000"/>
                  </a:prstClr>
                </a:solidFill>
              </a:rPr>
              <a:pPr/>
              <a:t>2016-11-18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8EE52E8-37AD-4889-AA9C-1A618AEE74D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775248524"/>
      </p:ext>
    </p:extLst>
  </p:cSld>
  <p:clrMapOvr>
    <a:masterClrMapping/>
  </p:clrMapOvr>
  <p:transition spd="slow" advTm="15368">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6235"/>
            <a:ext cx="7772400" cy="1021871"/>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708"/>
            <a:ext cx="7772400" cy="1125487"/>
          </a:xfrm>
        </p:spPr>
        <p:txBody>
          <a:bodyPr anchor="b"/>
          <a:lstStyle>
            <a:lvl1pPr marL="0" indent="0">
              <a:buNone/>
              <a:defRPr sz="2000">
                <a:solidFill>
                  <a:schemeClr val="tx1">
                    <a:tint val="75000"/>
                  </a:schemeClr>
                </a:solidFill>
              </a:defRPr>
            </a:lvl1pPr>
            <a:lvl2pPr marL="457154" indent="0">
              <a:buNone/>
              <a:defRPr sz="1800">
                <a:solidFill>
                  <a:schemeClr val="tx1">
                    <a:tint val="75000"/>
                  </a:schemeClr>
                </a:solidFill>
              </a:defRPr>
            </a:lvl2pPr>
            <a:lvl3pPr marL="914310" indent="0">
              <a:buNone/>
              <a:defRPr sz="1600">
                <a:solidFill>
                  <a:schemeClr val="tx1">
                    <a:tint val="75000"/>
                  </a:schemeClr>
                </a:solidFill>
              </a:defRPr>
            </a:lvl3pPr>
            <a:lvl4pPr marL="1371464" indent="0">
              <a:buNone/>
              <a:defRPr sz="1400">
                <a:solidFill>
                  <a:schemeClr val="tx1">
                    <a:tint val="75000"/>
                  </a:schemeClr>
                </a:solidFill>
              </a:defRPr>
            </a:lvl4pPr>
            <a:lvl5pPr marL="1828619" indent="0">
              <a:buNone/>
              <a:defRPr sz="1400">
                <a:solidFill>
                  <a:schemeClr val="tx1">
                    <a:tint val="75000"/>
                  </a:schemeClr>
                </a:solidFill>
              </a:defRPr>
            </a:lvl5pPr>
            <a:lvl6pPr marL="2285772" indent="0">
              <a:buNone/>
              <a:defRPr sz="1400">
                <a:solidFill>
                  <a:schemeClr val="tx1">
                    <a:tint val="75000"/>
                  </a:schemeClr>
                </a:solidFill>
              </a:defRPr>
            </a:lvl6pPr>
            <a:lvl7pPr marL="2742926" indent="0">
              <a:buNone/>
              <a:defRPr sz="1400">
                <a:solidFill>
                  <a:schemeClr val="tx1">
                    <a:tint val="75000"/>
                  </a:schemeClr>
                </a:solidFill>
              </a:defRPr>
            </a:lvl7pPr>
            <a:lvl8pPr marL="3200080" indent="0">
              <a:buNone/>
              <a:defRPr sz="1400">
                <a:solidFill>
                  <a:schemeClr val="tx1">
                    <a:tint val="75000"/>
                  </a:schemeClr>
                </a:solidFill>
              </a:defRPr>
            </a:lvl8pPr>
            <a:lvl9pPr marL="3657235"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6ACCC98-F2AE-42EF-B63B-EA4F5443B0FC}" type="datetimeFigureOut">
              <a:rPr lang="zh-CN" altLang="en-US" smtClean="0">
                <a:solidFill>
                  <a:prstClr val="black">
                    <a:tint val="75000"/>
                  </a:prstClr>
                </a:solidFill>
              </a:rPr>
              <a:pPr/>
              <a:t>2016-11-18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8EE52E8-37AD-4889-AA9C-1A618AEE74D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749517253"/>
      </p:ext>
    </p:extLst>
  </p:cSld>
  <p:clrMapOvr>
    <a:masterClrMapping/>
  </p:clrMapOvr>
  <p:transition spd="slow" advTm="15368">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900392"/>
            <a:ext cx="4038600" cy="25463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900392"/>
            <a:ext cx="4038600" cy="25463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6ACCC98-F2AE-42EF-B63B-EA4F5443B0FC}" type="datetimeFigureOut">
              <a:rPr lang="zh-CN" altLang="en-US" smtClean="0">
                <a:solidFill>
                  <a:prstClr val="black">
                    <a:tint val="75000"/>
                  </a:prstClr>
                </a:solidFill>
              </a:rPr>
              <a:pPr/>
              <a:t>2016-11-18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8EE52E8-37AD-4889-AA9C-1A618AEE74D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476093296"/>
      </p:ext>
    </p:extLst>
  </p:cSld>
  <p:clrMapOvr>
    <a:masterClrMapping/>
  </p:clrMapOvr>
  <p:transition spd="slow" advTm="15368">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041"/>
            <a:ext cx="8229600" cy="857515"/>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691"/>
            <a:ext cx="4040188" cy="479970"/>
          </a:xfrm>
        </p:spPr>
        <p:txBody>
          <a:bodyPr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695"/>
            <a:ext cx="4040188"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66" y="1151691"/>
            <a:ext cx="4041775" cy="479970"/>
          </a:xfrm>
        </p:spPr>
        <p:txBody>
          <a:bodyPr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66" y="1631695"/>
            <a:ext cx="4041775"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6ACCC98-F2AE-42EF-B63B-EA4F5443B0FC}" type="datetimeFigureOut">
              <a:rPr lang="zh-CN" altLang="en-US" smtClean="0">
                <a:solidFill>
                  <a:prstClr val="black">
                    <a:tint val="75000"/>
                  </a:prstClr>
                </a:solidFill>
              </a:rPr>
              <a:pPr/>
              <a:t>2016-11-18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48EE52E8-37AD-4889-AA9C-1A618AEE74D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356797864"/>
      </p:ext>
    </p:extLst>
  </p:cSld>
  <p:clrMapOvr>
    <a:masterClrMapping/>
  </p:clrMapOvr>
  <p:transition spd="slow" advTm="15368">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6ACCC98-F2AE-42EF-B63B-EA4F5443B0FC}" type="datetimeFigureOut">
              <a:rPr lang="zh-CN" altLang="en-US" smtClean="0">
                <a:solidFill>
                  <a:prstClr val="black">
                    <a:tint val="75000"/>
                  </a:prstClr>
                </a:solidFill>
              </a:rPr>
              <a:pPr/>
              <a:t>2016-11-18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48EE52E8-37AD-4889-AA9C-1A618AEE74D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495055720"/>
      </p:ext>
    </p:extLst>
  </p:cSld>
  <p:clrMapOvr>
    <a:masterClrMapping/>
  </p:clrMapOvr>
  <p:transition spd="slow" advTm="15368">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521"/>
            <a:ext cx="4038600" cy="3395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200521"/>
            <a:ext cx="4038600" cy="3395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33383584-0935-4B16-9F04-190C7AF2157E}" type="datetimeFigureOut">
              <a:rPr lang="zh-CN" altLang="en-US" smtClean="0"/>
              <a:pPr/>
              <a:t>2016-11-18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FBA9406-FA3F-4BAD-BEEA-F2F5C6A6D673}" type="slidenum">
              <a:rPr lang="zh-CN" altLang="en-US" smtClean="0"/>
              <a:pPr/>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6ACCC98-F2AE-42EF-B63B-EA4F5443B0FC}" type="datetimeFigureOut">
              <a:rPr lang="zh-CN" altLang="en-US" smtClean="0">
                <a:solidFill>
                  <a:prstClr val="black">
                    <a:tint val="75000"/>
                  </a:prstClr>
                </a:solidFill>
              </a:rPr>
              <a:pPr/>
              <a:t>2016-11-18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48EE52E8-37AD-4889-AA9C-1A618AEE74D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071607487"/>
      </p:ext>
    </p:extLst>
  </p:cSld>
  <p:clrMapOvr>
    <a:masterClrMapping/>
  </p:clrMapOvr>
  <p:transition spd="slow" advTm="15368">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850"/>
            <a:ext cx="3008313" cy="871807"/>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890"/>
            <a:ext cx="5111750" cy="43911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2" y="1076705"/>
            <a:ext cx="3008313" cy="3519383"/>
          </a:xfrm>
        </p:spPr>
        <p:txBody>
          <a:bodyPr/>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6ACCC98-F2AE-42EF-B63B-EA4F5443B0FC}" type="datetimeFigureOut">
              <a:rPr lang="zh-CN" altLang="en-US" smtClean="0">
                <a:solidFill>
                  <a:prstClr val="black">
                    <a:tint val="75000"/>
                  </a:prstClr>
                </a:solidFill>
              </a:rPr>
              <a:pPr/>
              <a:t>2016-11-18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8EE52E8-37AD-4889-AA9C-1A618AEE74D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433994839"/>
      </p:ext>
    </p:extLst>
  </p:cSld>
  <p:clrMapOvr>
    <a:masterClrMapping/>
  </p:clrMapOvr>
  <p:transition spd="slow" advTm="15368">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598"/>
            <a:ext cx="5486400" cy="425185"/>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758"/>
            <a:ext cx="5486400" cy="3087053"/>
          </a:xfrm>
        </p:spPr>
        <p:txBody>
          <a:bodyPr/>
          <a:lstStyle>
            <a:lvl1pPr marL="0" indent="0">
              <a:buNone/>
              <a:defRPr sz="3200"/>
            </a:lvl1pPr>
            <a:lvl2pPr marL="457154" indent="0">
              <a:buNone/>
              <a:defRPr sz="2800"/>
            </a:lvl2pPr>
            <a:lvl3pPr marL="914310" indent="0">
              <a:buNone/>
              <a:defRPr sz="2400"/>
            </a:lvl3pPr>
            <a:lvl4pPr marL="1371464" indent="0">
              <a:buNone/>
              <a:defRPr sz="2000"/>
            </a:lvl4pPr>
            <a:lvl5pPr marL="1828619" indent="0">
              <a:buNone/>
              <a:defRPr sz="2000"/>
            </a:lvl5pPr>
            <a:lvl6pPr marL="2285772" indent="0">
              <a:buNone/>
              <a:defRPr sz="2000"/>
            </a:lvl6pPr>
            <a:lvl7pPr marL="2742926" indent="0">
              <a:buNone/>
              <a:defRPr sz="2000"/>
            </a:lvl7pPr>
            <a:lvl8pPr marL="3200080" indent="0">
              <a:buNone/>
              <a:defRPr sz="2000"/>
            </a:lvl8pPr>
            <a:lvl9pPr marL="3657235" indent="0">
              <a:buNone/>
              <a:defRPr sz="2000"/>
            </a:lvl9pPr>
          </a:lstStyle>
          <a:p>
            <a:endParaRPr lang="zh-CN" altLang="en-US"/>
          </a:p>
        </p:txBody>
      </p:sp>
      <p:sp>
        <p:nvSpPr>
          <p:cNvPr id="4" name="文本占位符 3"/>
          <p:cNvSpPr>
            <a:spLocks noGrp="1"/>
          </p:cNvSpPr>
          <p:nvPr>
            <p:ph type="body" sz="half" idx="2"/>
          </p:nvPr>
        </p:nvSpPr>
        <p:spPr>
          <a:xfrm>
            <a:off x="1792288" y="4026793"/>
            <a:ext cx="5486400" cy="603833"/>
          </a:xfrm>
        </p:spPr>
        <p:txBody>
          <a:bodyPr/>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6ACCC98-F2AE-42EF-B63B-EA4F5443B0FC}" type="datetimeFigureOut">
              <a:rPr lang="zh-CN" altLang="en-US" smtClean="0">
                <a:solidFill>
                  <a:prstClr val="black">
                    <a:tint val="75000"/>
                  </a:prstClr>
                </a:solidFill>
              </a:rPr>
              <a:pPr/>
              <a:t>2016-11-18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8EE52E8-37AD-4889-AA9C-1A618AEE74D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4008716499"/>
      </p:ext>
    </p:extLst>
  </p:cSld>
  <p:clrMapOvr>
    <a:masterClrMapping/>
  </p:clrMapOvr>
  <p:transition spd="slow" advTm="15368">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6ACCC98-F2AE-42EF-B63B-EA4F5443B0FC}" type="datetimeFigureOut">
              <a:rPr lang="zh-CN" altLang="en-US" smtClean="0">
                <a:solidFill>
                  <a:prstClr val="black">
                    <a:tint val="75000"/>
                  </a:prstClr>
                </a:solidFill>
              </a:rPr>
              <a:pPr/>
              <a:t>2016-11-18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8EE52E8-37AD-4889-AA9C-1A618AEE74D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749261302"/>
      </p:ext>
    </p:extLst>
  </p:cSld>
  <p:clrMapOvr>
    <a:masterClrMapping/>
  </p:clrMapOvr>
  <p:transition spd="slow" advTm="15368">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829"/>
            <a:ext cx="2057400" cy="329190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54829"/>
            <a:ext cx="6019800" cy="3291904"/>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6ACCC98-F2AE-42EF-B63B-EA4F5443B0FC}" type="datetimeFigureOut">
              <a:rPr lang="zh-CN" altLang="en-US" smtClean="0">
                <a:solidFill>
                  <a:prstClr val="black">
                    <a:tint val="75000"/>
                  </a:prstClr>
                </a:solidFill>
              </a:rPr>
              <a:pPr/>
              <a:t>2016-11-18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8EE52E8-37AD-4889-AA9C-1A618AEE74D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44660079"/>
      </p:ext>
    </p:extLst>
  </p:cSld>
  <p:clrMapOvr>
    <a:masterClrMapping/>
  </p:clrMapOvr>
  <p:transition spd="slow" advTm="15368">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356"/>
            <a:ext cx="7772400" cy="110285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5550"/>
            <a:ext cx="6400800" cy="1314856"/>
          </a:xfrm>
        </p:spPr>
        <p:txBody>
          <a:bodyPr/>
          <a:lstStyle>
            <a:lvl1pPr marL="0" indent="0" algn="ctr">
              <a:buNone/>
              <a:defRPr>
                <a:solidFill>
                  <a:schemeClr val="tx1">
                    <a:tint val="75000"/>
                  </a:schemeClr>
                </a:solidFill>
              </a:defRPr>
            </a:lvl1pPr>
            <a:lvl2pPr marL="457154" indent="0" algn="ctr">
              <a:buNone/>
              <a:defRPr>
                <a:solidFill>
                  <a:schemeClr val="tx1">
                    <a:tint val="75000"/>
                  </a:schemeClr>
                </a:solidFill>
              </a:defRPr>
            </a:lvl2pPr>
            <a:lvl3pPr marL="914310" indent="0" algn="ctr">
              <a:buNone/>
              <a:defRPr>
                <a:solidFill>
                  <a:schemeClr val="tx1">
                    <a:tint val="75000"/>
                  </a:schemeClr>
                </a:solidFill>
              </a:defRPr>
            </a:lvl3pPr>
            <a:lvl4pPr marL="1371464" indent="0" algn="ctr">
              <a:buNone/>
              <a:defRPr>
                <a:solidFill>
                  <a:schemeClr val="tx1">
                    <a:tint val="75000"/>
                  </a:schemeClr>
                </a:solidFill>
              </a:defRPr>
            </a:lvl4pPr>
            <a:lvl5pPr marL="1828619" indent="0" algn="ctr">
              <a:buNone/>
              <a:defRPr>
                <a:solidFill>
                  <a:schemeClr val="tx1">
                    <a:tint val="75000"/>
                  </a:schemeClr>
                </a:solidFill>
              </a:defRPr>
            </a:lvl5pPr>
            <a:lvl6pPr marL="2285772"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33383584-0935-4B16-9F04-190C7AF2157E}" type="datetimeFigureOut">
              <a:rPr lang="zh-CN" altLang="en-US" smtClean="0">
                <a:solidFill>
                  <a:prstClr val="black">
                    <a:tint val="75000"/>
                  </a:prstClr>
                </a:solidFill>
              </a:rPr>
              <a:pPr/>
              <a:t>2016-11-18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FBA9406-FA3F-4BAD-BEEA-F2F5C6A6D67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4200205122"/>
      </p:ext>
    </p:extLst>
  </p:cSld>
  <p:clrMapOvr>
    <a:masterClrMapping/>
  </p:clrMapOvr>
  <p:transition spd="slow" advTm="15368">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3383584-0935-4B16-9F04-190C7AF2157E}" type="datetimeFigureOut">
              <a:rPr lang="zh-CN" altLang="en-US" smtClean="0">
                <a:solidFill>
                  <a:prstClr val="black">
                    <a:tint val="75000"/>
                  </a:prstClr>
                </a:solidFill>
              </a:rPr>
              <a:pPr/>
              <a:t>2016-11-18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FBA9406-FA3F-4BAD-BEEA-F2F5C6A6D67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4244724624"/>
      </p:ext>
    </p:extLst>
  </p:cSld>
  <p:clrMapOvr>
    <a:masterClrMapping/>
  </p:clrMapOvr>
  <p:transition spd="slow" advTm="15368">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6198"/>
            <a:ext cx="7772400" cy="1021872"/>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742"/>
            <a:ext cx="7772400" cy="1125488"/>
          </a:xfrm>
        </p:spPr>
        <p:txBody>
          <a:bodyPr anchor="b"/>
          <a:lstStyle>
            <a:lvl1pPr marL="0" indent="0">
              <a:buNone/>
              <a:defRPr sz="2000">
                <a:solidFill>
                  <a:schemeClr val="tx1">
                    <a:tint val="75000"/>
                  </a:schemeClr>
                </a:solidFill>
              </a:defRPr>
            </a:lvl1pPr>
            <a:lvl2pPr marL="457154" indent="0">
              <a:buNone/>
              <a:defRPr sz="1800">
                <a:solidFill>
                  <a:schemeClr val="tx1">
                    <a:tint val="75000"/>
                  </a:schemeClr>
                </a:solidFill>
              </a:defRPr>
            </a:lvl2pPr>
            <a:lvl3pPr marL="914310" indent="0">
              <a:buNone/>
              <a:defRPr sz="1600">
                <a:solidFill>
                  <a:schemeClr val="tx1">
                    <a:tint val="75000"/>
                  </a:schemeClr>
                </a:solidFill>
              </a:defRPr>
            </a:lvl3pPr>
            <a:lvl4pPr marL="1371464" indent="0">
              <a:buNone/>
              <a:defRPr sz="1400">
                <a:solidFill>
                  <a:schemeClr val="tx1">
                    <a:tint val="75000"/>
                  </a:schemeClr>
                </a:solidFill>
              </a:defRPr>
            </a:lvl4pPr>
            <a:lvl5pPr marL="1828619" indent="0">
              <a:buNone/>
              <a:defRPr sz="1400">
                <a:solidFill>
                  <a:schemeClr val="tx1">
                    <a:tint val="75000"/>
                  </a:schemeClr>
                </a:solidFill>
              </a:defRPr>
            </a:lvl5pPr>
            <a:lvl6pPr marL="2285772" indent="0">
              <a:buNone/>
              <a:defRPr sz="1400">
                <a:solidFill>
                  <a:schemeClr val="tx1">
                    <a:tint val="75000"/>
                  </a:schemeClr>
                </a:solidFill>
              </a:defRPr>
            </a:lvl6pPr>
            <a:lvl7pPr marL="2742926" indent="0">
              <a:buNone/>
              <a:defRPr sz="1400">
                <a:solidFill>
                  <a:schemeClr val="tx1">
                    <a:tint val="75000"/>
                  </a:schemeClr>
                </a:solidFill>
              </a:defRPr>
            </a:lvl7pPr>
            <a:lvl8pPr marL="3200080" indent="0">
              <a:buNone/>
              <a:defRPr sz="1400">
                <a:solidFill>
                  <a:schemeClr val="tx1">
                    <a:tint val="75000"/>
                  </a:schemeClr>
                </a:solidFill>
              </a:defRPr>
            </a:lvl8pPr>
            <a:lvl9pPr marL="3657235"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33383584-0935-4B16-9F04-190C7AF2157E}" type="datetimeFigureOut">
              <a:rPr lang="zh-CN" altLang="en-US" smtClean="0">
                <a:solidFill>
                  <a:prstClr val="black">
                    <a:tint val="75000"/>
                  </a:prstClr>
                </a:solidFill>
              </a:rPr>
              <a:pPr/>
              <a:t>2016-11-18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FBA9406-FA3F-4BAD-BEEA-F2F5C6A6D67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056979010"/>
      </p:ext>
    </p:extLst>
  </p:cSld>
  <p:clrMapOvr>
    <a:masterClrMapping/>
  </p:clrMapOvr>
  <p:transition spd="slow" advTm="15368">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522"/>
            <a:ext cx="4038600" cy="3395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200522"/>
            <a:ext cx="4038600" cy="3395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33383584-0935-4B16-9F04-190C7AF2157E}" type="datetimeFigureOut">
              <a:rPr lang="zh-CN" altLang="en-US" smtClean="0">
                <a:solidFill>
                  <a:prstClr val="black">
                    <a:tint val="75000"/>
                  </a:prstClr>
                </a:solidFill>
              </a:rPr>
              <a:pPr/>
              <a:t>2016-11-18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FBA9406-FA3F-4BAD-BEEA-F2F5C6A6D67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22305985"/>
      </p:ext>
    </p:extLst>
  </p:cSld>
  <p:clrMapOvr>
    <a:masterClrMapping/>
  </p:clrMapOvr>
  <p:transition spd="slow" advTm="15368">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691"/>
            <a:ext cx="4040188" cy="479970"/>
          </a:xfrm>
        </p:spPr>
        <p:txBody>
          <a:bodyPr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692"/>
            <a:ext cx="4040188"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66" y="1151691"/>
            <a:ext cx="4041775" cy="479970"/>
          </a:xfrm>
        </p:spPr>
        <p:txBody>
          <a:bodyPr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66" y="1631692"/>
            <a:ext cx="4041775"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33383584-0935-4B16-9F04-190C7AF2157E}" type="datetimeFigureOut">
              <a:rPr lang="zh-CN" altLang="en-US" smtClean="0">
                <a:solidFill>
                  <a:prstClr val="black">
                    <a:tint val="75000"/>
                  </a:prstClr>
                </a:solidFill>
              </a:rPr>
              <a:pPr/>
              <a:t>2016-11-18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CFBA9406-FA3F-4BAD-BEEA-F2F5C6A6D67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020611916"/>
      </p:ext>
    </p:extLst>
  </p:cSld>
  <p:clrMapOvr>
    <a:masterClrMapping/>
  </p:clrMapOvr>
  <p:transition spd="slow" advTm="15368">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690"/>
            <a:ext cx="4040188"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685"/>
            <a:ext cx="4040188"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33" y="1151690"/>
            <a:ext cx="4041775"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33" y="1631685"/>
            <a:ext cx="4041775"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33383584-0935-4B16-9F04-190C7AF2157E}" type="datetimeFigureOut">
              <a:rPr lang="zh-CN" altLang="en-US" smtClean="0"/>
              <a:pPr/>
              <a:t>2016-11-18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FBA9406-FA3F-4BAD-BEEA-F2F5C6A6D673}" type="slidenum">
              <a:rPr lang="zh-CN" altLang="en-US" smtClean="0"/>
              <a:pPr/>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33383584-0935-4B16-9F04-190C7AF2157E}" type="datetimeFigureOut">
              <a:rPr lang="zh-CN" altLang="en-US" smtClean="0">
                <a:solidFill>
                  <a:prstClr val="black">
                    <a:tint val="75000"/>
                  </a:prstClr>
                </a:solidFill>
              </a:rPr>
              <a:pPr/>
              <a:t>2016-11-18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CFBA9406-FA3F-4BAD-BEEA-F2F5C6A6D67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769852798"/>
      </p:ext>
    </p:extLst>
  </p:cSld>
  <p:clrMapOvr>
    <a:masterClrMapping/>
  </p:clrMapOvr>
  <p:transition spd="slow" advTm="15368">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3383584-0935-4B16-9F04-190C7AF2157E}" type="datetimeFigureOut">
              <a:rPr lang="zh-CN" altLang="en-US" smtClean="0">
                <a:solidFill>
                  <a:prstClr val="black">
                    <a:tint val="75000"/>
                  </a:prstClr>
                </a:solidFill>
              </a:rPr>
              <a:pPr/>
              <a:t>2016-11-18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CFBA9406-FA3F-4BAD-BEEA-F2F5C6A6D67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451578436"/>
      </p:ext>
    </p:extLst>
  </p:cSld>
  <p:clrMapOvr>
    <a:masterClrMapping/>
  </p:clrMapOvr>
  <p:transition spd="slow" advTm="15368">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851"/>
            <a:ext cx="3008313" cy="871807"/>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887"/>
            <a:ext cx="5111750" cy="43911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2" y="1076697"/>
            <a:ext cx="3008313" cy="3519383"/>
          </a:xfrm>
        </p:spPr>
        <p:txBody>
          <a:bodyPr/>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33383584-0935-4B16-9F04-190C7AF2157E}" type="datetimeFigureOut">
              <a:rPr lang="zh-CN" altLang="en-US" smtClean="0">
                <a:solidFill>
                  <a:prstClr val="black">
                    <a:tint val="75000"/>
                  </a:prstClr>
                </a:solidFill>
              </a:rPr>
              <a:pPr/>
              <a:t>2016-11-18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FBA9406-FA3F-4BAD-BEEA-F2F5C6A6D67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1521153"/>
      </p:ext>
    </p:extLst>
  </p:cSld>
  <p:clrMapOvr>
    <a:masterClrMapping/>
  </p:clrMapOvr>
  <p:transition spd="slow" advTm="15368">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595"/>
            <a:ext cx="5486400" cy="425185"/>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755"/>
            <a:ext cx="5486400" cy="3087053"/>
          </a:xfrm>
        </p:spPr>
        <p:txBody>
          <a:bodyPr/>
          <a:lstStyle>
            <a:lvl1pPr marL="0" indent="0">
              <a:buNone/>
              <a:defRPr sz="3200"/>
            </a:lvl1pPr>
            <a:lvl2pPr marL="457154" indent="0">
              <a:buNone/>
              <a:defRPr sz="2800"/>
            </a:lvl2pPr>
            <a:lvl3pPr marL="914310" indent="0">
              <a:buNone/>
              <a:defRPr sz="2400"/>
            </a:lvl3pPr>
            <a:lvl4pPr marL="1371464" indent="0">
              <a:buNone/>
              <a:defRPr sz="2000"/>
            </a:lvl4pPr>
            <a:lvl5pPr marL="1828619" indent="0">
              <a:buNone/>
              <a:defRPr sz="2000"/>
            </a:lvl5pPr>
            <a:lvl6pPr marL="2285772" indent="0">
              <a:buNone/>
              <a:defRPr sz="2000"/>
            </a:lvl6pPr>
            <a:lvl7pPr marL="2742926" indent="0">
              <a:buNone/>
              <a:defRPr sz="2000"/>
            </a:lvl7pPr>
            <a:lvl8pPr marL="3200080" indent="0">
              <a:buNone/>
              <a:defRPr sz="2000"/>
            </a:lvl8pPr>
            <a:lvl9pPr marL="3657235" indent="0">
              <a:buNone/>
              <a:defRPr sz="2000"/>
            </a:lvl9pPr>
          </a:lstStyle>
          <a:p>
            <a:endParaRPr lang="zh-CN" altLang="en-US"/>
          </a:p>
        </p:txBody>
      </p:sp>
      <p:sp>
        <p:nvSpPr>
          <p:cNvPr id="4" name="文本占位符 3"/>
          <p:cNvSpPr>
            <a:spLocks noGrp="1"/>
          </p:cNvSpPr>
          <p:nvPr>
            <p:ph type="body" sz="half" idx="2"/>
          </p:nvPr>
        </p:nvSpPr>
        <p:spPr>
          <a:xfrm>
            <a:off x="1792288" y="4026789"/>
            <a:ext cx="5486400" cy="603833"/>
          </a:xfrm>
        </p:spPr>
        <p:txBody>
          <a:bodyPr/>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33383584-0935-4B16-9F04-190C7AF2157E}" type="datetimeFigureOut">
              <a:rPr lang="zh-CN" altLang="en-US" smtClean="0">
                <a:solidFill>
                  <a:prstClr val="black">
                    <a:tint val="75000"/>
                  </a:prstClr>
                </a:solidFill>
              </a:rPr>
              <a:pPr/>
              <a:t>2016-11-18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CFBA9406-FA3F-4BAD-BEEA-F2F5C6A6D67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520596134"/>
      </p:ext>
    </p:extLst>
  </p:cSld>
  <p:clrMapOvr>
    <a:masterClrMapping/>
  </p:clrMapOvr>
  <p:transition spd="slow" advTm="15368">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3383584-0935-4B16-9F04-190C7AF2157E}" type="datetimeFigureOut">
              <a:rPr lang="zh-CN" altLang="en-US" smtClean="0">
                <a:solidFill>
                  <a:prstClr val="black">
                    <a:tint val="75000"/>
                  </a:prstClr>
                </a:solidFill>
              </a:rPr>
              <a:pPr/>
              <a:t>2016-11-18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FBA9406-FA3F-4BAD-BEEA-F2F5C6A6D67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057077715"/>
      </p:ext>
    </p:extLst>
  </p:cSld>
  <p:clrMapOvr>
    <a:masterClrMapping/>
  </p:clrMapOvr>
  <p:transition spd="slow" advTm="15368">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076"/>
            <a:ext cx="2057400" cy="438999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6076"/>
            <a:ext cx="6019800" cy="438999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3383584-0935-4B16-9F04-190C7AF2157E}" type="datetimeFigureOut">
              <a:rPr lang="zh-CN" altLang="en-US" smtClean="0">
                <a:solidFill>
                  <a:prstClr val="black">
                    <a:tint val="75000"/>
                  </a:prstClr>
                </a:solidFill>
              </a:rPr>
              <a:pPr/>
              <a:t>2016-11-18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CFBA9406-FA3F-4BAD-BEEA-F2F5C6A6D673}"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515343143"/>
      </p:ext>
    </p:extLst>
  </p:cSld>
  <p:clrMapOvr>
    <a:masterClrMapping/>
  </p:clrMapOvr>
  <p:transition spd="slow" advTm="15368">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314"/>
            <a:ext cx="7772400" cy="110285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5550"/>
            <a:ext cx="6400800" cy="1314856"/>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6ACCC98-F2AE-42EF-B63B-EA4F5443B0FC}" type="datetimeFigureOut">
              <a:rPr lang="zh-CN" altLang="en-US" smtClean="0">
                <a:solidFill>
                  <a:prstClr val="black">
                    <a:tint val="75000"/>
                  </a:prstClr>
                </a:solidFill>
              </a:rPr>
              <a:pPr/>
              <a:t>2016-11-18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8EE52E8-37AD-4889-AA9C-1A618AEE74D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4860281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6ACCC98-F2AE-42EF-B63B-EA4F5443B0FC}" type="datetimeFigureOut">
              <a:rPr lang="zh-CN" altLang="en-US" smtClean="0">
                <a:solidFill>
                  <a:prstClr val="black">
                    <a:tint val="75000"/>
                  </a:prstClr>
                </a:solidFill>
              </a:rPr>
              <a:pPr/>
              <a:t>2016-11-18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8EE52E8-37AD-4889-AA9C-1A618AEE74D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0439109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6198"/>
            <a:ext cx="7772400" cy="1021871"/>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708"/>
            <a:ext cx="7772400" cy="11254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6ACCC98-F2AE-42EF-B63B-EA4F5443B0FC}" type="datetimeFigureOut">
              <a:rPr lang="zh-CN" altLang="en-US" smtClean="0">
                <a:solidFill>
                  <a:prstClr val="black">
                    <a:tint val="75000"/>
                  </a:prstClr>
                </a:solidFill>
              </a:rPr>
              <a:pPr/>
              <a:t>2016-11-18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8EE52E8-37AD-4889-AA9C-1A618AEE74D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26549084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900391"/>
            <a:ext cx="4038600" cy="25463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900391"/>
            <a:ext cx="4038600" cy="25463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6ACCC98-F2AE-42EF-B63B-EA4F5443B0FC}" type="datetimeFigureOut">
              <a:rPr lang="zh-CN" altLang="en-US" smtClean="0">
                <a:solidFill>
                  <a:prstClr val="black">
                    <a:tint val="75000"/>
                  </a:prstClr>
                </a:solidFill>
              </a:rPr>
              <a:pPr/>
              <a:t>2016-11-18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8EE52E8-37AD-4889-AA9C-1A618AEE74D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4098736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33383584-0935-4B16-9F04-190C7AF2157E}" type="datetimeFigureOut">
              <a:rPr lang="zh-CN" altLang="en-US" smtClean="0"/>
              <a:pPr/>
              <a:t>2016-11-18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FBA9406-FA3F-4BAD-BEEA-F2F5C6A6D673}" type="slidenum">
              <a:rPr lang="zh-CN" altLang="en-US" smtClean="0"/>
              <a:pPr/>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041"/>
            <a:ext cx="8229600" cy="857515"/>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691"/>
            <a:ext cx="4040188"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661"/>
            <a:ext cx="4040188"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9" y="1151691"/>
            <a:ext cx="4041775" cy="47997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9" y="1631661"/>
            <a:ext cx="4041775" cy="296438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6ACCC98-F2AE-42EF-B63B-EA4F5443B0FC}" type="datetimeFigureOut">
              <a:rPr lang="zh-CN" altLang="en-US" smtClean="0">
                <a:solidFill>
                  <a:prstClr val="black">
                    <a:tint val="75000"/>
                  </a:prstClr>
                </a:solidFill>
              </a:rPr>
              <a:pPr/>
              <a:t>2016-11-18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48EE52E8-37AD-4889-AA9C-1A618AEE74D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4954551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6ACCC98-F2AE-42EF-B63B-EA4F5443B0FC}" type="datetimeFigureOut">
              <a:rPr lang="zh-CN" altLang="en-US" smtClean="0">
                <a:solidFill>
                  <a:prstClr val="black">
                    <a:tint val="75000"/>
                  </a:prstClr>
                </a:solidFill>
              </a:rPr>
              <a:pPr/>
              <a:t>2016-11-18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48EE52E8-37AD-4889-AA9C-1A618AEE74D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1373440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6ACCC98-F2AE-42EF-B63B-EA4F5443B0FC}" type="datetimeFigureOut">
              <a:rPr lang="zh-CN" altLang="en-US" smtClean="0">
                <a:solidFill>
                  <a:prstClr val="black">
                    <a:tint val="75000"/>
                  </a:prstClr>
                </a:solidFill>
              </a:rPr>
              <a:pPr/>
              <a:t>2016-11-18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48EE52E8-37AD-4889-AA9C-1A618AEE74D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9978481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850"/>
            <a:ext cx="3008313" cy="871807"/>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853"/>
            <a:ext cx="5111750" cy="43911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2" y="1076660"/>
            <a:ext cx="3008313" cy="351938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6ACCC98-F2AE-42EF-B63B-EA4F5443B0FC}" type="datetimeFigureOut">
              <a:rPr lang="zh-CN" altLang="en-US" smtClean="0">
                <a:solidFill>
                  <a:prstClr val="black">
                    <a:tint val="75000"/>
                  </a:prstClr>
                </a:solidFill>
              </a:rPr>
              <a:pPr/>
              <a:t>2016-11-18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8EE52E8-37AD-4889-AA9C-1A618AEE74D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7072428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563"/>
            <a:ext cx="5486400" cy="425185"/>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724"/>
            <a:ext cx="5486400" cy="30870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6748"/>
            <a:ext cx="5486400" cy="6038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6ACCC98-F2AE-42EF-B63B-EA4F5443B0FC}" type="datetimeFigureOut">
              <a:rPr lang="zh-CN" altLang="en-US" smtClean="0">
                <a:solidFill>
                  <a:prstClr val="black">
                    <a:tint val="75000"/>
                  </a:prstClr>
                </a:solidFill>
              </a:rPr>
              <a:pPr/>
              <a:t>2016-11-18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48EE52E8-37AD-4889-AA9C-1A618AEE74D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0977651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6ACCC98-F2AE-42EF-B63B-EA4F5443B0FC}" type="datetimeFigureOut">
              <a:rPr lang="zh-CN" altLang="en-US" smtClean="0">
                <a:solidFill>
                  <a:prstClr val="black">
                    <a:tint val="75000"/>
                  </a:prstClr>
                </a:solidFill>
              </a:rPr>
              <a:pPr/>
              <a:t>2016-11-18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8EE52E8-37AD-4889-AA9C-1A618AEE74D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7566348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829"/>
            <a:ext cx="2057400" cy="329190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54829"/>
            <a:ext cx="6019800" cy="3291904"/>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6ACCC98-F2AE-42EF-B63B-EA4F5443B0FC}" type="datetimeFigureOut">
              <a:rPr lang="zh-CN" altLang="en-US" smtClean="0">
                <a:solidFill>
                  <a:prstClr val="black">
                    <a:tint val="75000"/>
                  </a:prstClr>
                </a:solidFill>
              </a:rPr>
              <a:pPr/>
              <a:t>2016-11-18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48EE52E8-37AD-4889-AA9C-1A618AEE74D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007353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3383584-0935-4B16-9F04-190C7AF2157E}" type="datetimeFigureOut">
              <a:rPr lang="zh-CN" altLang="en-US" smtClean="0"/>
              <a:pPr/>
              <a:t>2016-11-18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FBA9406-FA3F-4BAD-BEEA-F2F5C6A6D673}" type="slidenum">
              <a:rPr lang="zh-CN" altLang="en-US" smtClean="0"/>
              <a:pPr/>
              <a:t>‹#›</a:t>
            </a:fld>
            <a:endParaRPr lang="zh-CN"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851"/>
            <a:ext cx="3008313" cy="871807"/>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876"/>
            <a:ext cx="5111750" cy="43911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2" y="1076683"/>
            <a:ext cx="3008313" cy="351938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33383584-0935-4B16-9F04-190C7AF2157E}" type="datetimeFigureOut">
              <a:rPr lang="zh-CN" altLang="en-US" smtClean="0"/>
              <a:pPr/>
              <a:t>2016-11-18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FBA9406-FA3F-4BAD-BEEA-F2F5C6A6D673}"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586"/>
            <a:ext cx="5486400" cy="425185"/>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748"/>
            <a:ext cx="5486400" cy="30870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6771"/>
            <a:ext cx="5486400" cy="6038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33383584-0935-4B16-9F04-190C7AF2157E}" type="datetimeFigureOut">
              <a:rPr lang="zh-CN" altLang="en-US" smtClean="0"/>
              <a:pPr/>
              <a:t>2016-11-18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FBA9406-FA3F-4BAD-BEEA-F2F5C6A6D673}"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15000" b="-15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6042"/>
            <a:ext cx="8229600" cy="857515"/>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521"/>
            <a:ext cx="8229600" cy="339552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68735"/>
            <a:ext cx="2133600" cy="273928"/>
          </a:xfrm>
          <a:prstGeom prst="rect">
            <a:avLst/>
          </a:prstGeom>
        </p:spPr>
        <p:txBody>
          <a:bodyPr vert="horz" lIns="91440" tIns="45720" rIns="91440" bIns="45720" rtlCol="0" anchor="ctr"/>
          <a:lstStyle>
            <a:lvl1pPr algn="l">
              <a:defRPr sz="1200">
                <a:solidFill>
                  <a:schemeClr val="tx1">
                    <a:tint val="75000"/>
                  </a:schemeClr>
                </a:solidFill>
              </a:defRPr>
            </a:lvl1pPr>
          </a:lstStyle>
          <a:p>
            <a:fld id="{33383584-0935-4B16-9F04-190C7AF2157E}" type="datetimeFigureOut">
              <a:rPr lang="zh-CN" altLang="en-US" smtClean="0"/>
              <a:pPr/>
              <a:t>2016-11-18</a:t>
            </a:fld>
            <a:endParaRPr lang="zh-CN" altLang="en-US"/>
          </a:p>
        </p:txBody>
      </p:sp>
      <p:sp>
        <p:nvSpPr>
          <p:cNvPr id="5" name="页脚占位符 4"/>
          <p:cNvSpPr>
            <a:spLocks noGrp="1"/>
          </p:cNvSpPr>
          <p:nvPr>
            <p:ph type="ftr" sz="quarter" idx="3"/>
          </p:nvPr>
        </p:nvSpPr>
        <p:spPr>
          <a:xfrm>
            <a:off x="3124200" y="4768735"/>
            <a:ext cx="2895600" cy="27392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8735"/>
            <a:ext cx="2133600" cy="273928"/>
          </a:xfrm>
          <a:prstGeom prst="rect">
            <a:avLst/>
          </a:prstGeom>
        </p:spPr>
        <p:txBody>
          <a:bodyPr vert="horz" lIns="91440" tIns="45720" rIns="91440" bIns="45720" rtlCol="0" anchor="ctr"/>
          <a:lstStyle>
            <a:lvl1pPr algn="r">
              <a:defRPr sz="1200">
                <a:solidFill>
                  <a:schemeClr val="tx1">
                    <a:tint val="75000"/>
                  </a:schemeClr>
                </a:solidFill>
              </a:defRPr>
            </a:lvl1pPr>
          </a:lstStyle>
          <a:p>
            <a:fld id="{CFBA9406-FA3F-4BAD-BEEA-F2F5C6A6D673}"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6041"/>
            <a:ext cx="8229600" cy="857515"/>
          </a:xfrm>
          <a:prstGeom prst="rect">
            <a:avLst/>
          </a:prstGeom>
        </p:spPr>
        <p:txBody>
          <a:bodyPr vert="horz" lIns="91432" tIns="45716" rIns="91432" bIns="45716"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522"/>
            <a:ext cx="8229600" cy="3395520"/>
          </a:xfrm>
          <a:prstGeom prst="rect">
            <a:avLst/>
          </a:prstGeom>
        </p:spPr>
        <p:txBody>
          <a:bodyPr vert="horz" lIns="91432" tIns="45716" rIns="91432" bIns="45716"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68782"/>
            <a:ext cx="2133600" cy="273929"/>
          </a:xfrm>
          <a:prstGeom prst="rect">
            <a:avLst/>
          </a:prstGeom>
        </p:spPr>
        <p:txBody>
          <a:bodyPr vert="horz" lIns="91432" tIns="45716" rIns="91432" bIns="45716" rtlCol="0" anchor="ctr"/>
          <a:lstStyle>
            <a:lvl1pPr algn="l">
              <a:defRPr sz="1200">
                <a:solidFill>
                  <a:schemeClr val="tx1">
                    <a:tint val="75000"/>
                  </a:schemeClr>
                </a:solidFill>
              </a:defRPr>
            </a:lvl1pPr>
          </a:lstStyle>
          <a:p>
            <a:pPr defTabSz="914310"/>
            <a:fld id="{96ACCC98-F2AE-42EF-B63B-EA4F5443B0FC}" type="datetimeFigureOut">
              <a:rPr lang="zh-CN" altLang="en-US" smtClean="0">
                <a:solidFill>
                  <a:prstClr val="black">
                    <a:tint val="75000"/>
                  </a:prstClr>
                </a:solidFill>
              </a:rPr>
              <a:pPr defTabSz="914310"/>
              <a:t>2016-11-18</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4768782"/>
            <a:ext cx="2895600" cy="273929"/>
          </a:xfrm>
          <a:prstGeom prst="rect">
            <a:avLst/>
          </a:prstGeom>
        </p:spPr>
        <p:txBody>
          <a:bodyPr vert="horz" lIns="91432" tIns="45716" rIns="91432" bIns="45716" rtlCol="0" anchor="ctr"/>
          <a:lstStyle>
            <a:lvl1pPr algn="ctr">
              <a:defRPr sz="1200">
                <a:solidFill>
                  <a:schemeClr val="tx1">
                    <a:tint val="75000"/>
                  </a:schemeClr>
                </a:solidFill>
              </a:defRPr>
            </a:lvl1pPr>
          </a:lstStyle>
          <a:p>
            <a:pPr defTabSz="914310"/>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4768782"/>
            <a:ext cx="2133600" cy="273929"/>
          </a:xfrm>
          <a:prstGeom prst="rect">
            <a:avLst/>
          </a:prstGeom>
        </p:spPr>
        <p:txBody>
          <a:bodyPr vert="horz" lIns="91432" tIns="45716" rIns="91432" bIns="45716" rtlCol="0" anchor="ctr"/>
          <a:lstStyle>
            <a:lvl1pPr algn="r">
              <a:defRPr sz="1200">
                <a:solidFill>
                  <a:schemeClr val="tx1">
                    <a:tint val="75000"/>
                  </a:schemeClr>
                </a:solidFill>
              </a:defRPr>
            </a:lvl1pPr>
          </a:lstStyle>
          <a:p>
            <a:pPr defTabSz="914310"/>
            <a:fld id="{48EE52E8-37AD-4889-AA9C-1A618AEE74DF}" type="slidenum">
              <a:rPr lang="zh-CN" altLang="en-US" smtClean="0">
                <a:solidFill>
                  <a:prstClr val="black">
                    <a:tint val="75000"/>
                  </a:prstClr>
                </a:solidFill>
              </a:rPr>
              <a:pPr defTabSz="914310"/>
              <a:t>‹#›</a:t>
            </a:fld>
            <a:endParaRPr lang="zh-CN" altLang="en-US">
              <a:solidFill>
                <a:prstClr val="black">
                  <a:tint val="75000"/>
                </a:prstClr>
              </a:solidFill>
            </a:endParaRPr>
          </a:p>
        </p:txBody>
      </p:sp>
    </p:spTree>
    <p:extLst>
      <p:ext uri="{BB962C8B-B14F-4D97-AF65-F5344CB8AC3E}">
        <p14:creationId xmlns:p14="http://schemas.microsoft.com/office/powerpoint/2010/main" xmlns="" val="6410101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Tm="15368">
    <p:push dir="u"/>
  </p:transition>
  <p:txStyles>
    <p:titleStyle>
      <a:lvl1pPr algn="ctr" defTabSz="914310" rtl="0" eaLnBrk="1" latinLnBrk="0" hangingPunct="1">
        <a:spcBef>
          <a:spcPct val="0"/>
        </a:spcBef>
        <a:buNone/>
        <a:defRPr sz="4400" kern="1200">
          <a:solidFill>
            <a:schemeClr val="tx1"/>
          </a:solidFill>
          <a:latin typeface="+mj-lt"/>
          <a:ea typeface="+mj-ea"/>
          <a:cs typeface="+mj-cs"/>
        </a:defRPr>
      </a:lvl1pPr>
    </p:titleStyle>
    <p:bodyStyle>
      <a:lvl1pPr marL="342866" indent="-342866" algn="l" defTabSz="91431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77" indent="-285722" algn="l" defTabSz="91431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87" indent="-228576" algn="l" defTabSz="91431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40"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95"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48"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04"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8"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12"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310" rtl="0" eaLnBrk="1" latinLnBrk="0" hangingPunct="1">
        <a:defRPr sz="18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9"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5" algn="l" defTabSz="91431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6041"/>
            <a:ext cx="8229600" cy="857515"/>
          </a:xfrm>
          <a:prstGeom prst="rect">
            <a:avLst/>
          </a:prstGeom>
        </p:spPr>
        <p:txBody>
          <a:bodyPr vert="horz" lIns="91432" tIns="45716" rIns="91432" bIns="45716"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522"/>
            <a:ext cx="8229600" cy="3395520"/>
          </a:xfrm>
          <a:prstGeom prst="rect">
            <a:avLst/>
          </a:prstGeom>
        </p:spPr>
        <p:txBody>
          <a:bodyPr vert="horz" lIns="91432" tIns="45716" rIns="91432" bIns="45716"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68774"/>
            <a:ext cx="2133600" cy="273929"/>
          </a:xfrm>
          <a:prstGeom prst="rect">
            <a:avLst/>
          </a:prstGeom>
        </p:spPr>
        <p:txBody>
          <a:bodyPr vert="horz" lIns="91432" tIns="45716" rIns="91432" bIns="45716" rtlCol="0" anchor="ctr"/>
          <a:lstStyle>
            <a:lvl1pPr algn="l">
              <a:defRPr sz="1200">
                <a:solidFill>
                  <a:schemeClr val="tx1">
                    <a:tint val="75000"/>
                  </a:schemeClr>
                </a:solidFill>
              </a:defRPr>
            </a:lvl1pPr>
          </a:lstStyle>
          <a:p>
            <a:pPr defTabSz="914310"/>
            <a:fld id="{96ACCC98-F2AE-42EF-B63B-EA4F5443B0FC}" type="datetimeFigureOut">
              <a:rPr lang="zh-CN" altLang="en-US" smtClean="0">
                <a:solidFill>
                  <a:prstClr val="black">
                    <a:tint val="75000"/>
                  </a:prstClr>
                </a:solidFill>
              </a:rPr>
              <a:pPr defTabSz="914310"/>
              <a:t>2016-11-18</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4768774"/>
            <a:ext cx="2895600" cy="273929"/>
          </a:xfrm>
          <a:prstGeom prst="rect">
            <a:avLst/>
          </a:prstGeom>
        </p:spPr>
        <p:txBody>
          <a:bodyPr vert="horz" lIns="91432" tIns="45716" rIns="91432" bIns="45716" rtlCol="0" anchor="ctr"/>
          <a:lstStyle>
            <a:lvl1pPr algn="ctr">
              <a:defRPr sz="1200">
                <a:solidFill>
                  <a:schemeClr val="tx1">
                    <a:tint val="75000"/>
                  </a:schemeClr>
                </a:solidFill>
              </a:defRPr>
            </a:lvl1pPr>
          </a:lstStyle>
          <a:p>
            <a:pPr defTabSz="914310"/>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4768774"/>
            <a:ext cx="2133600" cy="273929"/>
          </a:xfrm>
          <a:prstGeom prst="rect">
            <a:avLst/>
          </a:prstGeom>
        </p:spPr>
        <p:txBody>
          <a:bodyPr vert="horz" lIns="91432" tIns="45716" rIns="91432" bIns="45716" rtlCol="0" anchor="ctr"/>
          <a:lstStyle>
            <a:lvl1pPr algn="r">
              <a:defRPr sz="1200">
                <a:solidFill>
                  <a:schemeClr val="tx1">
                    <a:tint val="75000"/>
                  </a:schemeClr>
                </a:solidFill>
              </a:defRPr>
            </a:lvl1pPr>
          </a:lstStyle>
          <a:p>
            <a:pPr defTabSz="914310"/>
            <a:fld id="{48EE52E8-37AD-4889-AA9C-1A618AEE74DF}" type="slidenum">
              <a:rPr lang="zh-CN" altLang="en-US" smtClean="0">
                <a:solidFill>
                  <a:prstClr val="black">
                    <a:tint val="75000"/>
                  </a:prstClr>
                </a:solidFill>
              </a:rPr>
              <a:pPr defTabSz="914310"/>
              <a:t>‹#›</a:t>
            </a:fld>
            <a:endParaRPr lang="zh-CN" altLang="en-US">
              <a:solidFill>
                <a:prstClr val="black">
                  <a:tint val="75000"/>
                </a:prstClr>
              </a:solidFill>
            </a:endParaRPr>
          </a:p>
        </p:txBody>
      </p:sp>
    </p:spTree>
    <p:extLst>
      <p:ext uri="{BB962C8B-B14F-4D97-AF65-F5344CB8AC3E}">
        <p14:creationId xmlns:p14="http://schemas.microsoft.com/office/powerpoint/2010/main" xmlns="" val="106943468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advTm="15368">
    <p:push dir="u"/>
  </p:transition>
  <p:txStyles>
    <p:titleStyle>
      <a:lvl1pPr algn="ctr" defTabSz="914310" rtl="0" eaLnBrk="1" latinLnBrk="0" hangingPunct="1">
        <a:spcBef>
          <a:spcPct val="0"/>
        </a:spcBef>
        <a:buNone/>
        <a:defRPr sz="4400" kern="1200">
          <a:solidFill>
            <a:schemeClr val="tx1"/>
          </a:solidFill>
          <a:latin typeface="+mj-lt"/>
          <a:ea typeface="+mj-ea"/>
          <a:cs typeface="+mj-cs"/>
        </a:defRPr>
      </a:lvl1pPr>
    </p:titleStyle>
    <p:bodyStyle>
      <a:lvl1pPr marL="342866" indent="-342866" algn="l" defTabSz="91431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77" indent="-285722" algn="l" defTabSz="91431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87" indent="-228576" algn="l" defTabSz="91431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40"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95"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48"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04"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8"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12"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310" rtl="0" eaLnBrk="1" latinLnBrk="0" hangingPunct="1">
        <a:defRPr sz="18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9"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5" algn="l" defTabSz="91431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6041"/>
            <a:ext cx="8229600" cy="857515"/>
          </a:xfrm>
          <a:prstGeom prst="rect">
            <a:avLst/>
          </a:prstGeom>
        </p:spPr>
        <p:txBody>
          <a:bodyPr vert="horz" lIns="91432" tIns="45716" rIns="91432" bIns="45716"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522"/>
            <a:ext cx="8229600" cy="3395520"/>
          </a:xfrm>
          <a:prstGeom prst="rect">
            <a:avLst/>
          </a:prstGeom>
        </p:spPr>
        <p:txBody>
          <a:bodyPr vert="horz" lIns="91432" tIns="45716" rIns="91432" bIns="45716"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68771"/>
            <a:ext cx="2133600" cy="273929"/>
          </a:xfrm>
          <a:prstGeom prst="rect">
            <a:avLst/>
          </a:prstGeom>
        </p:spPr>
        <p:txBody>
          <a:bodyPr vert="horz" lIns="91432" tIns="45716" rIns="91432" bIns="45716" rtlCol="0" anchor="ctr"/>
          <a:lstStyle>
            <a:lvl1pPr algn="l">
              <a:defRPr sz="1200">
                <a:solidFill>
                  <a:schemeClr val="tx1">
                    <a:tint val="75000"/>
                  </a:schemeClr>
                </a:solidFill>
              </a:defRPr>
            </a:lvl1pPr>
          </a:lstStyle>
          <a:p>
            <a:pPr defTabSz="914310"/>
            <a:fld id="{96ACCC98-F2AE-42EF-B63B-EA4F5443B0FC}" type="datetimeFigureOut">
              <a:rPr lang="zh-CN" altLang="en-US" smtClean="0">
                <a:solidFill>
                  <a:prstClr val="black">
                    <a:tint val="75000"/>
                  </a:prstClr>
                </a:solidFill>
              </a:rPr>
              <a:pPr defTabSz="914310"/>
              <a:t>2016-11-18</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4768771"/>
            <a:ext cx="2895600" cy="273929"/>
          </a:xfrm>
          <a:prstGeom prst="rect">
            <a:avLst/>
          </a:prstGeom>
        </p:spPr>
        <p:txBody>
          <a:bodyPr vert="horz" lIns="91432" tIns="45716" rIns="91432" bIns="45716" rtlCol="0" anchor="ctr"/>
          <a:lstStyle>
            <a:lvl1pPr algn="ctr">
              <a:defRPr sz="1200">
                <a:solidFill>
                  <a:schemeClr val="tx1">
                    <a:tint val="75000"/>
                  </a:schemeClr>
                </a:solidFill>
              </a:defRPr>
            </a:lvl1pPr>
          </a:lstStyle>
          <a:p>
            <a:pPr defTabSz="914310"/>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4768771"/>
            <a:ext cx="2133600" cy="273929"/>
          </a:xfrm>
          <a:prstGeom prst="rect">
            <a:avLst/>
          </a:prstGeom>
        </p:spPr>
        <p:txBody>
          <a:bodyPr vert="horz" lIns="91432" tIns="45716" rIns="91432" bIns="45716" rtlCol="0" anchor="ctr"/>
          <a:lstStyle>
            <a:lvl1pPr algn="r">
              <a:defRPr sz="1200">
                <a:solidFill>
                  <a:schemeClr val="tx1">
                    <a:tint val="75000"/>
                  </a:schemeClr>
                </a:solidFill>
              </a:defRPr>
            </a:lvl1pPr>
          </a:lstStyle>
          <a:p>
            <a:pPr defTabSz="914310"/>
            <a:fld id="{48EE52E8-37AD-4889-AA9C-1A618AEE74DF}" type="slidenum">
              <a:rPr lang="zh-CN" altLang="en-US" smtClean="0">
                <a:solidFill>
                  <a:prstClr val="black">
                    <a:tint val="75000"/>
                  </a:prstClr>
                </a:solidFill>
              </a:rPr>
              <a:pPr defTabSz="914310"/>
              <a:t>‹#›</a:t>
            </a:fld>
            <a:endParaRPr lang="zh-CN" altLang="en-US">
              <a:solidFill>
                <a:prstClr val="black">
                  <a:tint val="75000"/>
                </a:prstClr>
              </a:solidFill>
            </a:endParaRPr>
          </a:p>
        </p:txBody>
      </p:sp>
    </p:spTree>
    <p:extLst>
      <p:ext uri="{BB962C8B-B14F-4D97-AF65-F5344CB8AC3E}">
        <p14:creationId xmlns:p14="http://schemas.microsoft.com/office/powerpoint/2010/main" xmlns="" val="101480059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advTm="15368">
    <p:push dir="u"/>
  </p:transition>
  <p:txStyles>
    <p:titleStyle>
      <a:lvl1pPr algn="ctr" defTabSz="914310" rtl="0" eaLnBrk="1" latinLnBrk="0" hangingPunct="1">
        <a:spcBef>
          <a:spcPct val="0"/>
        </a:spcBef>
        <a:buNone/>
        <a:defRPr sz="4400" kern="1200">
          <a:solidFill>
            <a:schemeClr val="tx1"/>
          </a:solidFill>
          <a:latin typeface="+mj-lt"/>
          <a:ea typeface="+mj-ea"/>
          <a:cs typeface="+mj-cs"/>
        </a:defRPr>
      </a:lvl1pPr>
    </p:titleStyle>
    <p:bodyStyle>
      <a:lvl1pPr marL="342866" indent="-342866" algn="l" defTabSz="91431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77" indent="-285722" algn="l" defTabSz="91431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87" indent="-228576" algn="l" defTabSz="91431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40"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95"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48"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04"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8"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12"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310" rtl="0" eaLnBrk="1" latinLnBrk="0" hangingPunct="1">
        <a:defRPr sz="18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9"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5" algn="l" defTabSz="91431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15000" b="-15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6042"/>
            <a:ext cx="8229600" cy="857515"/>
          </a:xfrm>
          <a:prstGeom prst="rect">
            <a:avLst/>
          </a:prstGeom>
        </p:spPr>
        <p:txBody>
          <a:bodyPr vert="horz" lIns="91432" tIns="45716" rIns="91432" bIns="45716"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522"/>
            <a:ext cx="8229600" cy="3395520"/>
          </a:xfrm>
          <a:prstGeom prst="rect">
            <a:avLst/>
          </a:prstGeom>
        </p:spPr>
        <p:txBody>
          <a:bodyPr vert="horz" lIns="91432" tIns="45716" rIns="91432" bIns="45716"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68735"/>
            <a:ext cx="2133600" cy="273928"/>
          </a:xfrm>
          <a:prstGeom prst="rect">
            <a:avLst/>
          </a:prstGeom>
        </p:spPr>
        <p:txBody>
          <a:bodyPr vert="horz" lIns="91432" tIns="45716" rIns="91432" bIns="45716" rtlCol="0" anchor="ctr"/>
          <a:lstStyle>
            <a:lvl1pPr algn="l">
              <a:defRPr sz="1200">
                <a:solidFill>
                  <a:schemeClr val="tx1">
                    <a:tint val="75000"/>
                  </a:schemeClr>
                </a:solidFill>
              </a:defRPr>
            </a:lvl1pPr>
          </a:lstStyle>
          <a:p>
            <a:pPr defTabSz="914310"/>
            <a:fld id="{33383584-0935-4B16-9F04-190C7AF2157E}" type="datetimeFigureOut">
              <a:rPr lang="zh-CN" altLang="en-US" smtClean="0">
                <a:solidFill>
                  <a:prstClr val="black">
                    <a:tint val="75000"/>
                  </a:prstClr>
                </a:solidFill>
              </a:rPr>
              <a:pPr defTabSz="914310"/>
              <a:t>2016-11-18</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4768735"/>
            <a:ext cx="2895600" cy="273928"/>
          </a:xfrm>
          <a:prstGeom prst="rect">
            <a:avLst/>
          </a:prstGeom>
        </p:spPr>
        <p:txBody>
          <a:bodyPr vert="horz" lIns="91432" tIns="45716" rIns="91432" bIns="45716" rtlCol="0" anchor="ctr"/>
          <a:lstStyle>
            <a:lvl1pPr algn="ctr">
              <a:defRPr sz="1200">
                <a:solidFill>
                  <a:schemeClr val="tx1">
                    <a:tint val="75000"/>
                  </a:schemeClr>
                </a:solidFill>
              </a:defRPr>
            </a:lvl1pPr>
          </a:lstStyle>
          <a:p>
            <a:pPr defTabSz="914310"/>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4768735"/>
            <a:ext cx="2133600" cy="273928"/>
          </a:xfrm>
          <a:prstGeom prst="rect">
            <a:avLst/>
          </a:prstGeom>
        </p:spPr>
        <p:txBody>
          <a:bodyPr vert="horz" lIns="91432" tIns="45716" rIns="91432" bIns="45716" rtlCol="0" anchor="ctr"/>
          <a:lstStyle>
            <a:lvl1pPr algn="r">
              <a:defRPr sz="1200">
                <a:solidFill>
                  <a:schemeClr val="tx1">
                    <a:tint val="75000"/>
                  </a:schemeClr>
                </a:solidFill>
              </a:defRPr>
            </a:lvl1pPr>
          </a:lstStyle>
          <a:p>
            <a:pPr defTabSz="914310"/>
            <a:fld id="{CFBA9406-FA3F-4BAD-BEEA-F2F5C6A6D673}" type="slidenum">
              <a:rPr lang="zh-CN" altLang="en-US" smtClean="0">
                <a:solidFill>
                  <a:prstClr val="black">
                    <a:tint val="75000"/>
                  </a:prstClr>
                </a:solidFill>
              </a:rPr>
              <a:pPr defTabSz="914310"/>
              <a:t>‹#›</a:t>
            </a:fld>
            <a:endParaRPr lang="zh-CN" altLang="en-US">
              <a:solidFill>
                <a:prstClr val="black">
                  <a:tint val="75000"/>
                </a:prstClr>
              </a:solidFill>
            </a:endParaRPr>
          </a:p>
        </p:txBody>
      </p:sp>
    </p:spTree>
    <p:extLst>
      <p:ext uri="{BB962C8B-B14F-4D97-AF65-F5344CB8AC3E}">
        <p14:creationId xmlns:p14="http://schemas.microsoft.com/office/powerpoint/2010/main" xmlns="" val="357503088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slow" advTm="15368">
    <p:push dir="u"/>
  </p:transition>
  <p:txStyles>
    <p:titleStyle>
      <a:lvl1pPr algn="ctr" defTabSz="914310" rtl="0" eaLnBrk="1" latinLnBrk="0" hangingPunct="1">
        <a:spcBef>
          <a:spcPct val="0"/>
        </a:spcBef>
        <a:buNone/>
        <a:defRPr sz="4400" kern="1200">
          <a:solidFill>
            <a:schemeClr val="tx1"/>
          </a:solidFill>
          <a:latin typeface="+mj-lt"/>
          <a:ea typeface="+mj-ea"/>
          <a:cs typeface="+mj-cs"/>
        </a:defRPr>
      </a:lvl1pPr>
    </p:titleStyle>
    <p:bodyStyle>
      <a:lvl1pPr marL="342866" indent="-342866" algn="l" defTabSz="91431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77" indent="-285722" algn="l" defTabSz="91431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87" indent="-228576" algn="l" defTabSz="91431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40"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95"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48"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04"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8"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12" indent="-228576" algn="l" defTabSz="91431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310" rtl="0" eaLnBrk="1" latinLnBrk="0" hangingPunct="1">
        <a:defRPr sz="18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9"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5" algn="l" defTabSz="91431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6041"/>
            <a:ext cx="8229600" cy="857515"/>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522"/>
            <a:ext cx="8229600" cy="339552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68736"/>
            <a:ext cx="2133600" cy="273929"/>
          </a:xfrm>
          <a:prstGeom prst="rect">
            <a:avLst/>
          </a:prstGeom>
        </p:spPr>
        <p:txBody>
          <a:bodyPr vert="horz" lIns="91440" tIns="45720" rIns="91440" bIns="45720" rtlCol="0" anchor="ctr"/>
          <a:lstStyle>
            <a:lvl1pPr algn="l">
              <a:defRPr sz="1200">
                <a:solidFill>
                  <a:schemeClr val="tx1">
                    <a:tint val="75000"/>
                  </a:schemeClr>
                </a:solidFill>
              </a:defRPr>
            </a:lvl1pPr>
          </a:lstStyle>
          <a:p>
            <a:fld id="{96ACCC98-F2AE-42EF-B63B-EA4F5443B0FC}" type="datetimeFigureOut">
              <a:rPr lang="zh-CN" altLang="en-US" smtClean="0">
                <a:solidFill>
                  <a:prstClr val="black">
                    <a:tint val="75000"/>
                  </a:prstClr>
                </a:solidFill>
              </a:rPr>
              <a:pPr/>
              <a:t>2016-11-18</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4768736"/>
            <a:ext cx="2895600" cy="273929"/>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4768736"/>
            <a:ext cx="2133600" cy="273929"/>
          </a:xfrm>
          <a:prstGeom prst="rect">
            <a:avLst/>
          </a:prstGeom>
        </p:spPr>
        <p:txBody>
          <a:bodyPr vert="horz" lIns="91440" tIns="45720" rIns="91440" bIns="45720" rtlCol="0" anchor="ctr"/>
          <a:lstStyle>
            <a:lvl1pPr algn="r">
              <a:defRPr sz="1200">
                <a:solidFill>
                  <a:schemeClr val="tx1">
                    <a:tint val="75000"/>
                  </a:schemeClr>
                </a:solidFill>
              </a:defRPr>
            </a:lvl1pPr>
          </a:lstStyle>
          <a:p>
            <a:fld id="{48EE52E8-37AD-4889-AA9C-1A618AEE74D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194293000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32.xml"/><Relationship Id="rId7" Type="http://schemas.openxmlformats.org/officeDocument/2006/relationships/image" Target="../media/image44.png"/><Relationship Id="rId2" Type="http://schemas.openxmlformats.org/officeDocument/2006/relationships/slideLayout" Target="../slideLayouts/slideLayout18.xml"/><Relationship Id="rId1" Type="http://schemas.openxmlformats.org/officeDocument/2006/relationships/tags" Target="../tags/tag1.xml"/><Relationship Id="rId6" Type="http://schemas.openxmlformats.org/officeDocument/2006/relationships/image" Target="../media/image43.png"/><Relationship Id="rId5" Type="http://schemas.openxmlformats.org/officeDocument/2006/relationships/image" Target="../media/image42.jpeg"/><Relationship Id="rId10" Type="http://schemas.openxmlformats.org/officeDocument/2006/relationships/image" Target="../media/image47.png"/><Relationship Id="rId4" Type="http://schemas.openxmlformats.org/officeDocument/2006/relationships/image" Target="../media/image41.jpeg"/><Relationship Id="rId9" Type="http://schemas.openxmlformats.org/officeDocument/2006/relationships/image" Target="../media/image4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8.xml"/><Relationship Id="rId1" Type="http://schemas.openxmlformats.org/officeDocument/2006/relationships/tags" Target="../tags/tag2.xml"/><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18.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18.xml"/><Relationship Id="rId6" Type="http://schemas.openxmlformats.org/officeDocument/2006/relationships/image" Target="../media/image56.png"/><Relationship Id="rId5" Type="http://schemas.openxmlformats.org/officeDocument/2006/relationships/image" Target="cid:flashmail$eWUhx5S0$1456281964__0@nmmp" TargetMode="External"/><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4.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8.jpeg"/></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2.xml"/><Relationship Id="rId1" Type="http://schemas.openxmlformats.org/officeDocument/2006/relationships/slideLayout" Target="../slideLayouts/slideLayout18.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18.xml"/><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1.xml"/><Relationship Id="rId1" Type="http://schemas.openxmlformats.org/officeDocument/2006/relationships/slideLayout" Target="../slideLayouts/slideLayout18.xml"/><Relationship Id="rId4" Type="http://schemas.openxmlformats.org/officeDocument/2006/relationships/image" Target="../media/image69.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8.xml"/><Relationship Id="rId1" Type="http://schemas.openxmlformats.org/officeDocument/2006/relationships/tags" Target="../tags/tag4.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6.xml"/><Relationship Id="rId1" Type="http://schemas.openxmlformats.org/officeDocument/2006/relationships/slideLayout" Target="../slideLayouts/slideLayout18.xml"/><Relationship Id="rId4" Type="http://schemas.openxmlformats.org/officeDocument/2006/relationships/image" Target="../media/image77.png"/></Relationships>
</file>

<file path=ppt/slides/_rels/slide5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7.xml"/><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79.png"/></Relationships>
</file>

<file path=ppt/slides/_rels/slide5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9.xml"/><Relationship Id="rId1" Type="http://schemas.openxmlformats.org/officeDocument/2006/relationships/slideLayout" Target="../slideLayouts/slideLayout18.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0.xml"/><Relationship Id="rId1" Type="http://schemas.openxmlformats.org/officeDocument/2006/relationships/slideLayout" Target="../slideLayouts/slideLayout18.xml"/><Relationship Id="rId4" Type="http://schemas.openxmlformats.org/officeDocument/2006/relationships/image" Target="../media/image85.png"/></Relationships>
</file>

<file path=ppt/slides/_rels/slide6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2.xml"/><Relationship Id="rId1" Type="http://schemas.openxmlformats.org/officeDocument/2006/relationships/slideLayout" Target="../slideLayouts/slideLayout18.xml"/><Relationship Id="rId5" Type="http://schemas.openxmlformats.org/officeDocument/2006/relationships/image" Target="../media/image89.png"/><Relationship Id="rId4" Type="http://schemas.openxmlformats.org/officeDocument/2006/relationships/image" Target="../media/image88.png"/></Relationships>
</file>

<file path=ppt/slides/_rels/slide6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4.xml"/><Relationship Id="rId1" Type="http://schemas.openxmlformats.org/officeDocument/2006/relationships/slideLayout" Target="../slideLayouts/slideLayout18.xml"/><Relationship Id="rId4" Type="http://schemas.openxmlformats.org/officeDocument/2006/relationships/image" Target="../media/image92.png"/></Relationships>
</file>

<file path=ppt/slides/_rels/slide6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5.xml"/><Relationship Id="rId1" Type="http://schemas.openxmlformats.org/officeDocument/2006/relationships/slideLayout" Target="../slideLayouts/slideLayout18.xml"/><Relationship Id="rId5" Type="http://schemas.openxmlformats.org/officeDocument/2006/relationships/image" Target="../media/image94.jpeg"/><Relationship Id="rId4" Type="http://schemas.microsoft.com/office/2007/relationships/hdphoto" Target="../media/hdphoto1.wdp"/></Relationships>
</file>

<file path=ppt/slides/_rels/slide6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6.xml"/><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6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9.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0.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1.xml"/><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35.xml"/><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100.jpeg"/><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35.xml"/><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image" Target="../media/image101.jpeg"/><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7" Type="http://schemas.openxmlformats.org/officeDocument/2006/relationships/image" Target="../media/image3.png"/><Relationship Id="rId2" Type="http://schemas.openxmlformats.org/officeDocument/2006/relationships/slideLayout" Target="../slideLayouts/slideLayout35.xml"/><Relationship Id="rId1" Type="http://schemas.openxmlformats.org/officeDocument/2006/relationships/tags" Target="../tags/tag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35.xml"/><Relationship Id="rId1" Type="http://schemas.openxmlformats.org/officeDocument/2006/relationships/tags" Target="../tags/tag8.xml"/><Relationship Id="rId6" Type="http://schemas.openxmlformats.org/officeDocument/2006/relationships/image" Target="../media/image3.png"/><Relationship Id="rId5" Type="http://schemas.openxmlformats.org/officeDocument/2006/relationships/image" Target="../media/image104.jpeg"/><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35.xml"/><Relationship Id="rId1" Type="http://schemas.openxmlformats.org/officeDocument/2006/relationships/tags" Target="../tags/tag9.xml"/><Relationship Id="rId5" Type="http://schemas.openxmlformats.org/officeDocument/2006/relationships/image" Target="../media/image2.png"/><Relationship Id="rId4" Type="http://schemas.openxmlformats.org/officeDocument/2006/relationships/image" Target="../media/image105.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35.xml"/><Relationship Id="rId1" Type="http://schemas.openxmlformats.org/officeDocument/2006/relationships/tags" Target="../tags/tag10.xml"/><Relationship Id="rId5" Type="http://schemas.openxmlformats.org/officeDocument/2006/relationships/image" Target="../media/image3.png"/><Relationship Id="rId4" Type="http://schemas.openxmlformats.org/officeDocument/2006/relationships/image" Target="../media/image106.jpe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7" Type="http://schemas.openxmlformats.org/officeDocument/2006/relationships/image" Target="../media/image3.png"/><Relationship Id="rId2" Type="http://schemas.openxmlformats.org/officeDocument/2006/relationships/slideLayout" Target="../slideLayouts/slideLayout35.xml"/><Relationship Id="rId1" Type="http://schemas.openxmlformats.org/officeDocument/2006/relationships/tags" Target="../tags/tag11.xml"/><Relationship Id="rId6" Type="http://schemas.microsoft.com/office/2007/relationships/hdphoto" Target="../media/hdphoto2.wdp"/><Relationship Id="rId5" Type="http://schemas.openxmlformats.org/officeDocument/2006/relationships/image" Target="../media/image108.png"/><Relationship Id="rId4" Type="http://schemas.openxmlformats.org/officeDocument/2006/relationships/image" Target="../media/image107.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3.png"/><Relationship Id="rId1" Type="http://schemas.openxmlformats.org/officeDocument/2006/relationships/slideLayout" Target="../slideLayouts/slideLayout35.xml"/><Relationship Id="rId5" Type="http://schemas.openxmlformats.org/officeDocument/2006/relationships/image" Target="../media/image2.png"/><Relationship Id="rId4" Type="http://schemas.openxmlformats.org/officeDocument/2006/relationships/image" Target="../media/image110.png"/></Relationships>
</file>

<file path=ppt/slides/_rels/slide8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0.xml"/><Relationship Id="rId1" Type="http://schemas.openxmlformats.org/officeDocument/2006/relationships/slideLayout" Target="../slideLayouts/slideLayout51.xml"/><Relationship Id="rId4" Type="http://schemas.openxmlformats.org/officeDocument/2006/relationships/image" Target="../media/image3.png"/></Relationships>
</file>

<file path=ppt/slides/_rels/slide8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1.xml"/><Relationship Id="rId1" Type="http://schemas.openxmlformats.org/officeDocument/2006/relationships/slideLayout" Target="../slideLayouts/slideLayout51.xml"/><Relationship Id="rId4" Type="http://schemas.openxmlformats.org/officeDocument/2006/relationships/image" Target="../media/image3.png"/></Relationships>
</file>

<file path=ppt/slides/_rels/slide8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slideLayout" Target="../slideLayouts/slideLayout57.xml"/><Relationship Id="rId1" Type="http://schemas.openxmlformats.org/officeDocument/2006/relationships/tags" Target="../tags/tag1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srcRect/>
          <a:stretch>
            <a:fillRect/>
          </a:stretch>
        </p:blipFill>
        <p:spPr bwMode="auto">
          <a:xfrm>
            <a:off x="0" y="0"/>
            <a:ext cx="9144000" cy="5145088"/>
          </a:xfrm>
          <a:prstGeom prst="rect">
            <a:avLst/>
          </a:prstGeom>
          <a:noFill/>
          <a:ln w="9525">
            <a:noFill/>
            <a:miter lim="800000"/>
            <a:headEnd/>
            <a:tailEnd/>
          </a:ln>
        </p:spPr>
      </p:pic>
      <p:pic>
        <p:nvPicPr>
          <p:cNvPr id="1026" name="Picture 2" descr="E:\保存文件\公司LOGO\LOGO-2015.png"/>
          <p:cNvPicPr>
            <a:picLocks noChangeAspect="1" noChangeArrowheads="1"/>
          </p:cNvPicPr>
          <p:nvPr/>
        </p:nvPicPr>
        <p:blipFill>
          <a:blip r:embed="rId4" cstate="print"/>
          <a:srcRect/>
          <a:stretch>
            <a:fillRect/>
          </a:stretch>
        </p:blipFill>
        <p:spPr bwMode="auto">
          <a:xfrm>
            <a:off x="7452352" y="196305"/>
            <a:ext cx="1296143" cy="469759"/>
          </a:xfrm>
          <a:prstGeom prst="rect">
            <a:avLst/>
          </a:prstGeom>
          <a:noFill/>
        </p:spPr>
      </p:pic>
      <p:sp>
        <p:nvSpPr>
          <p:cNvPr id="7" name="矩形 6"/>
          <p:cNvSpPr/>
          <p:nvPr/>
        </p:nvSpPr>
        <p:spPr>
          <a:xfrm>
            <a:off x="0" y="1132384"/>
            <a:ext cx="9144000" cy="1368152"/>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0" name="Rectangle 6"/>
          <p:cNvSpPr>
            <a:spLocks noChangeArrowheads="1"/>
          </p:cNvSpPr>
          <p:nvPr/>
        </p:nvSpPr>
        <p:spPr bwMode="auto">
          <a:xfrm>
            <a:off x="349666" y="1060401"/>
            <a:ext cx="8339142" cy="133882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50000"/>
              </a:lnSpc>
              <a:spcBef>
                <a:spcPct val="0"/>
              </a:spcBef>
              <a:spcAft>
                <a:spcPct val="0"/>
              </a:spcAft>
              <a:buClrTx/>
              <a:buSzTx/>
              <a:buFontTx/>
              <a:buNone/>
              <a:tabLst/>
            </a:pPr>
            <a:r>
              <a:rPr lang="zh-CN" altLang="en-US" sz="2400" dirty="0" smtClean="0">
                <a:latin typeface="方正兰亭刊黑_GBK" pitchFamily="2" charset="-122"/>
                <a:ea typeface="方正兰亭刊黑_GBK" pitchFamily="2" charset="-122"/>
                <a:cs typeface="Times New Roman" pitchFamily="18" charset="0"/>
              </a:rPr>
              <a:t>与“</a:t>
            </a:r>
            <a:r>
              <a:rPr lang="zh-CN" altLang="en-US" sz="3600" b="1" i="1" dirty="0" smtClean="0">
                <a:solidFill>
                  <a:srgbClr val="C00000"/>
                </a:solidFill>
                <a:latin typeface="方正兰亭刊黑_GBK" pitchFamily="2" charset="-122"/>
                <a:ea typeface="方正兰亭刊黑_GBK" pitchFamily="2" charset="-122"/>
                <a:cs typeface="Times New Roman" pitchFamily="18" charset="0"/>
              </a:rPr>
              <a:t>艾</a:t>
            </a:r>
            <a:r>
              <a:rPr lang="zh-CN" altLang="en-US" sz="2400" b="1" i="1" dirty="0" smtClean="0">
                <a:latin typeface="方正宋一简体" pitchFamily="65" charset="-122"/>
                <a:ea typeface="方正宋一简体" pitchFamily="65" charset="-122"/>
                <a:cs typeface="Times New Roman" pitchFamily="18" charset="0"/>
              </a:rPr>
              <a:t> </a:t>
            </a:r>
            <a:r>
              <a:rPr lang="zh-CN" altLang="en-US" sz="2400" dirty="0" smtClean="0">
                <a:latin typeface="方正兰亭刊黑_GBK" pitchFamily="2" charset="-122"/>
                <a:ea typeface="方正兰亭刊黑_GBK" pitchFamily="2" charset="-122"/>
                <a:cs typeface="Times New Roman" pitchFamily="18" charset="0"/>
              </a:rPr>
              <a:t>”同行，“测”享绿色未来</a:t>
            </a:r>
            <a:endParaRPr kumimoji="0" lang="en-US" altLang="zh-CN" sz="2400" b="0" i="0" u="none" strike="noStrike" cap="none" normalizeH="0" baseline="0" dirty="0" smtClean="0">
              <a:ln>
                <a:noFill/>
              </a:ln>
              <a:effectLst/>
              <a:latin typeface="方正兰亭刊黑_GBK" pitchFamily="2" charset="-122"/>
              <a:ea typeface="方正兰亭刊黑_GBK" pitchFamily="2" charset="-122"/>
              <a:cs typeface="Times New Roman" pitchFamily="18" charset="0"/>
            </a:endParaRPr>
          </a:p>
          <a:p>
            <a:pPr lvl="0" algn="ctr" fontAlgn="base">
              <a:lnSpc>
                <a:spcPct val="150000"/>
              </a:lnSpc>
              <a:spcBef>
                <a:spcPct val="0"/>
              </a:spcBef>
              <a:spcAft>
                <a:spcPct val="0"/>
              </a:spcAft>
            </a:pPr>
            <a:r>
              <a:rPr kumimoji="0" lang="en-US" altLang="zh-CN" b="0" i="0" u="none" strike="noStrike" cap="none" normalizeH="0" baseline="0" dirty="0" smtClean="0">
                <a:ln>
                  <a:noFill/>
                </a:ln>
                <a:effectLst/>
                <a:latin typeface="方正兰亭刊黑_GBK" pitchFamily="2" charset="-122"/>
                <a:ea typeface="方正兰亭刊黑_GBK" pitchFamily="2" charset="-122"/>
                <a:cs typeface="Times New Roman" pitchFamily="18" charset="0"/>
              </a:rPr>
              <a:t>——</a:t>
            </a:r>
            <a:r>
              <a:rPr kumimoji="0" lang="zh-CN" altLang="en-US" b="0" i="0" u="none" strike="noStrike" cap="none" normalizeH="0" baseline="0" dirty="0" smtClean="0">
                <a:ln>
                  <a:noFill/>
                </a:ln>
                <a:effectLst/>
                <a:latin typeface="方正兰亭刊黑_GBK" pitchFamily="2" charset="-122"/>
                <a:ea typeface="方正兰亭刊黑_GBK" pitchFamily="2" charset="-122"/>
                <a:cs typeface="Times New Roman" pitchFamily="18" charset="0"/>
              </a:rPr>
              <a:t>艾德克斯汽车充电桩</a:t>
            </a:r>
            <a:r>
              <a:rPr kumimoji="0" lang="en-US" altLang="zh-CN" b="0" i="0" u="none" strike="noStrike" cap="none" normalizeH="0" baseline="0" dirty="0" smtClean="0">
                <a:ln>
                  <a:noFill/>
                </a:ln>
                <a:effectLst/>
                <a:latin typeface="方正兰亭刊黑_GBK" pitchFamily="2" charset="-122"/>
                <a:ea typeface="方正兰亭刊黑_GBK" pitchFamily="2" charset="-122"/>
                <a:cs typeface="Times New Roman" pitchFamily="18" charset="0"/>
              </a:rPr>
              <a:t>&amp;</a:t>
            </a:r>
            <a:r>
              <a:rPr kumimoji="0" lang="zh-CN" altLang="en-US" b="0" i="0" u="none" strike="noStrike" cap="none" normalizeH="0" baseline="0" dirty="0" smtClean="0">
                <a:ln>
                  <a:noFill/>
                </a:ln>
                <a:effectLst/>
                <a:latin typeface="方正兰亭刊黑_GBK" pitchFamily="2" charset="-122"/>
                <a:ea typeface="方正兰亭刊黑_GBK" pitchFamily="2" charset="-122"/>
                <a:cs typeface="Times New Roman" pitchFamily="18" charset="0"/>
              </a:rPr>
              <a:t>车载充电机</a:t>
            </a:r>
            <a:r>
              <a:rPr kumimoji="0" lang="en-US" altLang="zh-CN" b="0" i="0" u="none" strike="noStrike" cap="none" normalizeH="0" baseline="0" dirty="0" smtClean="0">
                <a:ln>
                  <a:noFill/>
                </a:ln>
                <a:effectLst/>
                <a:latin typeface="方正兰亭刊黑_GBK" pitchFamily="2" charset="-122"/>
                <a:ea typeface="方正兰亭刊黑_GBK" pitchFamily="2" charset="-122"/>
                <a:cs typeface="Times New Roman" pitchFamily="18" charset="0"/>
              </a:rPr>
              <a:t>/</a:t>
            </a:r>
            <a:r>
              <a:rPr kumimoji="0" lang="zh-CN" altLang="en-US" b="0" i="0" u="none" strike="noStrike" cap="none" normalizeH="0" baseline="0" dirty="0" smtClean="0">
                <a:ln>
                  <a:noFill/>
                </a:ln>
                <a:effectLst/>
                <a:latin typeface="方正兰亭刊黑_GBK" pitchFamily="2" charset="-122"/>
                <a:ea typeface="方正兰亭刊黑_GBK" pitchFamily="2" charset="-122"/>
                <a:cs typeface="Times New Roman" pitchFamily="18" charset="0"/>
              </a:rPr>
              <a:t>动力电池</a:t>
            </a:r>
            <a:r>
              <a:rPr kumimoji="0" lang="en-US" altLang="zh-CN" b="0" i="0" u="none" strike="noStrike" cap="none" normalizeH="0" baseline="0" dirty="0" smtClean="0">
                <a:ln>
                  <a:noFill/>
                </a:ln>
                <a:effectLst/>
                <a:latin typeface="方正兰亭刊黑_GBK" pitchFamily="2" charset="-122"/>
                <a:ea typeface="方正兰亭刊黑_GBK" pitchFamily="2" charset="-122"/>
                <a:cs typeface="Times New Roman" pitchFamily="18" charset="0"/>
              </a:rPr>
              <a:t>/</a:t>
            </a:r>
            <a:r>
              <a:rPr kumimoji="0" lang="zh-CN" altLang="en-US" b="0" i="0" u="none" strike="noStrike" cap="none" normalizeH="0" baseline="0" dirty="0" smtClean="0">
                <a:ln>
                  <a:noFill/>
                </a:ln>
                <a:effectLst/>
                <a:latin typeface="方正兰亭刊黑_GBK" pitchFamily="2" charset="-122"/>
                <a:ea typeface="方正兰亭刊黑_GBK" pitchFamily="2" charset="-122"/>
                <a:cs typeface="Times New Roman" pitchFamily="18" charset="0"/>
              </a:rPr>
              <a:t>汽车电子</a:t>
            </a:r>
            <a:r>
              <a:rPr kumimoji="0" lang="en-US" altLang="zh-CN" b="0" i="0" u="none" strike="noStrike" cap="none" normalizeH="0" baseline="0" dirty="0" smtClean="0">
                <a:ln>
                  <a:noFill/>
                </a:ln>
                <a:effectLst/>
                <a:latin typeface="方正兰亭刊黑_GBK" pitchFamily="2" charset="-122"/>
                <a:ea typeface="方正兰亭刊黑_GBK" pitchFamily="2" charset="-122"/>
                <a:cs typeface="Times New Roman" pitchFamily="18" charset="0"/>
              </a:rPr>
              <a:t>/</a:t>
            </a:r>
            <a:r>
              <a:rPr kumimoji="0" lang="zh-CN" altLang="en-US" b="0" i="0" u="none" strike="noStrike" cap="none" normalizeH="0" baseline="0" dirty="0" smtClean="0">
                <a:ln>
                  <a:noFill/>
                </a:ln>
                <a:effectLst/>
                <a:latin typeface="方正兰亭刊黑_GBK" pitchFamily="2" charset="-122"/>
                <a:ea typeface="方正兰亭刊黑_GBK" pitchFamily="2" charset="-122"/>
                <a:cs typeface="Times New Roman" pitchFamily="18" charset="0"/>
              </a:rPr>
              <a:t>接线盒测试解决方案</a:t>
            </a:r>
            <a:endParaRPr kumimoji="0" lang="zh-CN" altLang="en-US" b="0" i="0" u="none" strike="noStrike" cap="none" normalizeH="0" baseline="0" dirty="0" smtClean="0">
              <a:ln>
                <a:noFill/>
              </a:ln>
              <a:effectLst/>
              <a:latin typeface="方正兰亭刊黑_GBK" pitchFamily="2" charset="-122"/>
              <a:ea typeface="方正兰亭刊黑_GBK" pitchFamily="2" charset="-122"/>
            </a:endParaRPr>
          </a:p>
        </p:txBody>
      </p:sp>
      <p:pic>
        <p:nvPicPr>
          <p:cNvPr id="3" name="Picture 3" descr="C:\Users\Administrator\Desktop\新能源-充电桩（点亮）-03.png"/>
          <p:cNvPicPr>
            <a:picLocks noChangeAspect="1" noChangeArrowheads="1"/>
          </p:cNvPicPr>
          <p:nvPr/>
        </p:nvPicPr>
        <p:blipFill>
          <a:blip r:embed="rId5" cstate="print"/>
          <a:srcRect/>
          <a:stretch>
            <a:fillRect/>
          </a:stretch>
        </p:blipFill>
        <p:spPr bwMode="auto">
          <a:xfrm>
            <a:off x="395536" y="2186094"/>
            <a:ext cx="2664296" cy="2959019"/>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324000" y="1492424"/>
            <a:ext cx="4896072" cy="2935804"/>
          </a:xfrm>
          <a:prstGeom prst="rect">
            <a:avLst/>
          </a:prstGeom>
          <a:noFill/>
          <a:ln w="9525">
            <a:noFill/>
            <a:miter lim="800000"/>
            <a:headEnd/>
            <a:tailEnd/>
          </a:ln>
        </p:spPr>
        <p:txBody>
          <a:bodyPr wrap="square" anchor="ctr">
            <a:spAutoFit/>
          </a:bodyPr>
          <a:lstStyle/>
          <a:p>
            <a:pPr>
              <a:lnSpc>
                <a:spcPct val="120000"/>
              </a:lnSpc>
              <a:spcAft>
                <a:spcPts val="600"/>
              </a:spcAft>
              <a:buClr>
                <a:srgbClr val="C00000"/>
              </a:buClr>
              <a:buFont typeface="Wingdings" pitchFamily="2" charset="2"/>
              <a:buChar char="n"/>
            </a:pPr>
            <a:r>
              <a:rPr lang="zh-CN" altLang="en-US" sz="1400" dirty="0" smtClean="0">
                <a:latin typeface="方正兰亭刊黑_GBK" pitchFamily="2" charset="-122"/>
                <a:ea typeface="方正兰亭刊黑_GBK" pitchFamily="2" charset="-122"/>
              </a:rPr>
              <a:t> 实现对充电机本身的控制，操作方便</a:t>
            </a:r>
            <a:endParaRPr lang="en-US" altLang="zh-CN" sz="1400" dirty="0" smtClean="0">
              <a:latin typeface="方正兰亭刊黑_GBK" pitchFamily="2" charset="-122"/>
              <a:ea typeface="方正兰亭刊黑_GBK" pitchFamily="2" charset="-122"/>
            </a:endParaRPr>
          </a:p>
          <a:p>
            <a:pPr>
              <a:lnSpc>
                <a:spcPct val="120000"/>
              </a:lnSpc>
              <a:spcAft>
                <a:spcPts val="600"/>
              </a:spcAft>
              <a:buClr>
                <a:srgbClr val="C00000"/>
              </a:buClr>
              <a:buFont typeface="Wingdings" pitchFamily="2" charset="2"/>
              <a:buChar char="n"/>
            </a:pPr>
            <a:r>
              <a:rPr lang="zh-CN" altLang="en-US" sz="1400" dirty="0" smtClean="0">
                <a:latin typeface="方正兰亭刊黑_GBK" pitchFamily="2" charset="-122"/>
                <a:ea typeface="方正兰亭刊黑_GBK" pitchFamily="2" charset="-122"/>
              </a:rPr>
              <a:t> 充电机依据电池管理系统（</a:t>
            </a:r>
            <a:r>
              <a:rPr lang="en-US" altLang="zh-CN" sz="1400" dirty="0" smtClean="0">
                <a:latin typeface="方正兰亭刊黑_GBK" pitchFamily="2" charset="-122"/>
                <a:ea typeface="方正兰亭刊黑_GBK" pitchFamily="2" charset="-122"/>
              </a:rPr>
              <a:t>BMS</a:t>
            </a:r>
            <a:r>
              <a:rPr lang="zh-CN" altLang="en-US" sz="1400" dirty="0" smtClean="0">
                <a:latin typeface="方正兰亭刊黑_GBK" pitchFamily="2" charset="-122"/>
                <a:ea typeface="方正兰亭刊黑_GBK" pitchFamily="2" charset="-122"/>
              </a:rPr>
              <a:t>）提供的数据，能动态调节充电电流或电压参数，进行智能充电</a:t>
            </a:r>
            <a:endParaRPr lang="en-US" altLang="zh-CN" sz="1400" dirty="0" smtClean="0">
              <a:latin typeface="方正兰亭刊黑_GBK" pitchFamily="2" charset="-122"/>
              <a:ea typeface="方正兰亭刊黑_GBK" pitchFamily="2" charset="-122"/>
            </a:endParaRPr>
          </a:p>
          <a:p>
            <a:pPr>
              <a:lnSpc>
                <a:spcPct val="120000"/>
              </a:lnSpc>
              <a:spcAft>
                <a:spcPts val="600"/>
              </a:spcAft>
              <a:buClr>
                <a:srgbClr val="C00000"/>
              </a:buClr>
              <a:buFont typeface="Wingdings" pitchFamily="2" charset="2"/>
              <a:buChar char="n"/>
            </a:pPr>
            <a:r>
              <a:rPr lang="en-US" altLang="zh-CN" sz="1400" dirty="0" smtClean="0">
                <a:latin typeface="方正兰亭刊黑_GBK" pitchFamily="2" charset="-122"/>
                <a:ea typeface="方正兰亭刊黑_GBK" pitchFamily="2" charset="-122"/>
              </a:rPr>
              <a:t> </a:t>
            </a:r>
            <a:r>
              <a:rPr lang="zh-CN" altLang="en-US" sz="1400" dirty="0" smtClean="0">
                <a:latin typeface="方正兰亭刊黑_GBK" pitchFamily="2" charset="-122"/>
                <a:ea typeface="方正兰亭刊黑_GBK" pitchFamily="2" charset="-122"/>
              </a:rPr>
              <a:t>兼容各类车载充电机协议</a:t>
            </a:r>
            <a:endParaRPr lang="en-US" altLang="zh-CN" sz="1400" dirty="0" smtClean="0">
              <a:latin typeface="方正兰亭刊黑_GBK" pitchFamily="2" charset="-122"/>
              <a:ea typeface="方正兰亭刊黑_GBK" pitchFamily="2" charset="-122"/>
            </a:endParaRPr>
          </a:p>
          <a:p>
            <a:pPr>
              <a:lnSpc>
                <a:spcPct val="120000"/>
              </a:lnSpc>
              <a:spcAft>
                <a:spcPts val="600"/>
              </a:spcAft>
              <a:buClr>
                <a:srgbClr val="C00000"/>
              </a:buClr>
              <a:buFont typeface="Wingdings" pitchFamily="2" charset="2"/>
              <a:buChar char="n"/>
            </a:pPr>
            <a:r>
              <a:rPr lang="en-US" altLang="zh-CN" sz="1400" dirty="0" smtClean="0">
                <a:latin typeface="方正兰亭刊黑_GBK" pitchFamily="2" charset="-122"/>
                <a:ea typeface="方正兰亭刊黑_GBK" pitchFamily="2" charset="-122"/>
              </a:rPr>
              <a:t> </a:t>
            </a:r>
            <a:r>
              <a:rPr lang="zh-CN" altLang="en-US" sz="1400" dirty="0" smtClean="0">
                <a:latin typeface="方正兰亭刊黑_GBK" pitchFamily="2" charset="-122"/>
                <a:ea typeface="方正兰亭刊黑_GBK" pitchFamily="2" charset="-122"/>
              </a:rPr>
              <a:t>符合国家测试标准</a:t>
            </a:r>
            <a:endParaRPr lang="en-US" altLang="zh-CN" sz="1400" dirty="0" smtClean="0">
              <a:latin typeface="方正兰亭刊黑_GBK" pitchFamily="2" charset="-122"/>
              <a:ea typeface="方正兰亭刊黑_GBK" pitchFamily="2" charset="-122"/>
            </a:endParaRPr>
          </a:p>
          <a:p>
            <a:pPr>
              <a:lnSpc>
                <a:spcPct val="120000"/>
              </a:lnSpc>
              <a:spcAft>
                <a:spcPts val="600"/>
              </a:spcAft>
              <a:buClr>
                <a:srgbClr val="C00000"/>
              </a:buClr>
              <a:buFont typeface="Wingdings" pitchFamily="2" charset="2"/>
              <a:buChar char="n"/>
            </a:pPr>
            <a:r>
              <a:rPr lang="zh-CN" altLang="en-US" sz="1400" dirty="0" smtClean="0">
                <a:latin typeface="方正兰亭刊黑_GBK" pitchFamily="2" charset="-122"/>
                <a:ea typeface="方正兰亭刊黑_GBK" pitchFamily="2" charset="-122"/>
              </a:rPr>
              <a:t> 完善的测试项目</a:t>
            </a:r>
            <a:endParaRPr lang="en-US" altLang="zh-CN" sz="1400" dirty="0" smtClean="0">
              <a:latin typeface="方正兰亭刊黑_GBK" pitchFamily="2" charset="-122"/>
              <a:ea typeface="方正兰亭刊黑_GBK" pitchFamily="2" charset="-122"/>
            </a:endParaRPr>
          </a:p>
          <a:p>
            <a:pPr>
              <a:lnSpc>
                <a:spcPct val="120000"/>
              </a:lnSpc>
              <a:spcAft>
                <a:spcPts val="600"/>
              </a:spcAft>
              <a:buClr>
                <a:srgbClr val="C00000"/>
              </a:buClr>
              <a:buFont typeface="Wingdings" pitchFamily="2" charset="2"/>
              <a:buChar char="n"/>
            </a:pPr>
            <a:r>
              <a:rPr lang="zh-CN" altLang="en-US" sz="1400" dirty="0" smtClean="0">
                <a:latin typeface="方正兰亭刊黑_GBK" pitchFamily="2" charset="-122"/>
                <a:ea typeface="方正兰亭刊黑_GBK" pitchFamily="2" charset="-122"/>
              </a:rPr>
              <a:t> 客制化的报表</a:t>
            </a:r>
            <a:endParaRPr lang="en-US" altLang="zh-CN" sz="1400" dirty="0" smtClean="0">
              <a:latin typeface="方正兰亭刊黑_GBK" pitchFamily="2" charset="-122"/>
              <a:ea typeface="方正兰亭刊黑_GBK" pitchFamily="2" charset="-122"/>
            </a:endParaRPr>
          </a:p>
          <a:p>
            <a:pPr>
              <a:lnSpc>
                <a:spcPct val="120000"/>
              </a:lnSpc>
              <a:spcAft>
                <a:spcPts val="600"/>
              </a:spcAft>
              <a:buClr>
                <a:srgbClr val="C00000"/>
              </a:buClr>
              <a:buFont typeface="Wingdings" pitchFamily="2" charset="2"/>
              <a:buChar char="n"/>
            </a:pPr>
            <a:r>
              <a:rPr lang="zh-CN" altLang="en-US" sz="1400" dirty="0" smtClean="0">
                <a:latin typeface="方正兰亭刊黑_GBK" pitchFamily="2" charset="-122"/>
                <a:ea typeface="方正兰亭刊黑_GBK" pitchFamily="2" charset="-122"/>
              </a:rPr>
              <a:t> 简易化的操作界面</a:t>
            </a:r>
            <a:endParaRPr lang="en-US" altLang="zh-CN" sz="1400" dirty="0" smtClean="0">
              <a:latin typeface="方正兰亭刊黑_GBK" pitchFamily="2" charset="-122"/>
              <a:ea typeface="方正兰亭刊黑_GBK" pitchFamily="2" charset="-122"/>
            </a:endParaRPr>
          </a:p>
          <a:p>
            <a:pPr>
              <a:lnSpc>
                <a:spcPct val="120000"/>
              </a:lnSpc>
              <a:spcAft>
                <a:spcPts val="600"/>
              </a:spcAft>
              <a:buClr>
                <a:srgbClr val="C00000"/>
              </a:buClr>
              <a:buFont typeface="Wingdings" pitchFamily="2" charset="2"/>
              <a:buChar char="n"/>
            </a:pPr>
            <a:r>
              <a:rPr lang="zh-CN" altLang="en-US" sz="1400" dirty="0" smtClean="0">
                <a:latin typeface="方正兰亭刊黑_GBK" pitchFamily="2" charset="-122"/>
                <a:ea typeface="方正兰亭刊黑_GBK" pitchFamily="2" charset="-122"/>
              </a:rPr>
              <a:t> 用户权限设定功能</a:t>
            </a:r>
            <a:endParaRPr lang="en-US" altLang="zh-CN" sz="1400" dirty="0" smtClean="0">
              <a:latin typeface="方正兰亭刊黑_GBK" pitchFamily="2" charset="-122"/>
              <a:ea typeface="方正兰亭刊黑_GBK" pitchFamily="2" charset="-122"/>
            </a:endParaRPr>
          </a:p>
        </p:txBody>
      </p:sp>
      <p:pic>
        <p:nvPicPr>
          <p:cNvPr id="12" name="Picture 3" descr="C:\Users\Administrator\Desktop\新能源-充电桩（点亮）-03.png"/>
          <p:cNvPicPr>
            <a:picLocks noChangeAspect="1" noChangeArrowheads="1"/>
          </p:cNvPicPr>
          <p:nvPr/>
        </p:nvPicPr>
        <p:blipFill>
          <a:blip r:embed="rId3" cstate="print"/>
          <a:srcRect/>
          <a:stretch>
            <a:fillRect/>
          </a:stretch>
        </p:blipFill>
        <p:spPr bwMode="auto">
          <a:xfrm>
            <a:off x="5364088" y="820559"/>
            <a:ext cx="3630810" cy="4032448"/>
          </a:xfrm>
          <a:prstGeom prst="rect">
            <a:avLst/>
          </a:prstGeom>
          <a:noFill/>
        </p:spPr>
      </p:pic>
      <p:sp>
        <p:nvSpPr>
          <p:cNvPr id="13" name="TextBox 12"/>
          <p:cNvSpPr txBox="1"/>
          <p:nvPr/>
        </p:nvSpPr>
        <p:spPr>
          <a:xfrm>
            <a:off x="288000" y="1080000"/>
            <a:ext cx="2261224" cy="307777"/>
          </a:xfrm>
          <a:prstGeom prst="rect">
            <a:avLst/>
          </a:prstGeom>
          <a:noFill/>
        </p:spPr>
        <p:txBody>
          <a:bodyPr wrap="square" rtlCol="0">
            <a:spAutoFit/>
          </a:bodyPr>
          <a:lstStyle/>
          <a:p>
            <a:r>
              <a:rPr lang="zh-CN" altLang="en-US" sz="1400" dirty="0">
                <a:latin typeface="方正兰亭刊黑_GBK" pitchFamily="2" charset="-122"/>
                <a:ea typeface="方正兰亭刊黑_GBK" pitchFamily="2" charset="-122"/>
              </a:rPr>
              <a:t>艾德克斯方案优势</a:t>
            </a:r>
          </a:p>
        </p:txBody>
      </p:sp>
      <p:sp>
        <p:nvSpPr>
          <p:cNvPr id="14" name="Text Box 5"/>
          <p:cNvSpPr txBox="1">
            <a:spLocks noChangeArrowheads="1"/>
          </p:cNvSpPr>
          <p:nvPr/>
        </p:nvSpPr>
        <p:spPr bwMode="auto">
          <a:xfrm>
            <a:off x="288000" y="469540"/>
            <a:ext cx="4139680" cy="535696"/>
          </a:xfrm>
          <a:prstGeom prst="rect">
            <a:avLst/>
          </a:prstGeom>
          <a:noFill/>
          <a:ln w="9525">
            <a:noFill/>
            <a:miter lim="800000"/>
            <a:headEnd/>
            <a:tailEnd/>
          </a:ln>
        </p:spPr>
        <p:txBody>
          <a:bodyPr wrap="square" anchor="ctr">
            <a:spAutoFit/>
          </a:bodyPr>
          <a:lstStyle/>
          <a:p>
            <a:pPr>
              <a:lnSpc>
                <a:spcPct val="160000"/>
              </a:lnSpc>
            </a:pPr>
            <a:r>
              <a:rPr lang="zh-CN" altLang="en-US" b="1" dirty="0" smtClean="0">
                <a:solidFill>
                  <a:srgbClr val="C00000"/>
                </a:solidFill>
                <a:latin typeface="方正兰亭刊黑_GBK" pitchFamily="2" charset="-122"/>
                <a:ea typeface="方正兰亭刊黑_GBK" pitchFamily="2" charset="-122"/>
              </a:rPr>
              <a:t>车载充电机测试</a:t>
            </a:r>
            <a:endParaRPr lang="en-US" altLang="zh-CN" b="1" dirty="0" smtClean="0">
              <a:solidFill>
                <a:srgbClr val="C00000"/>
              </a:solidFill>
              <a:latin typeface="方正兰亭刊黑_GBK" pitchFamily="2" charset="-122"/>
              <a:ea typeface="方正兰亭刊黑_GBK" pitchFamily="2" charset="-122"/>
            </a:endParaRPr>
          </a:p>
        </p:txBody>
      </p:sp>
      <p:sp>
        <p:nvSpPr>
          <p:cNvPr id="15" name="矩形 14"/>
          <p:cNvSpPr/>
          <p:nvPr/>
        </p:nvSpPr>
        <p:spPr>
          <a:xfrm>
            <a:off x="77078" y="42191"/>
            <a:ext cx="3042805" cy="369324"/>
          </a:xfrm>
          <a:prstGeom prst="rect">
            <a:avLst/>
          </a:prstGeom>
        </p:spPr>
        <p:txBody>
          <a:bodyPr wrap="none" lIns="91432" tIns="45716" rIns="91432" bIns="45716">
            <a:spAutoFit/>
          </a:bodyPr>
          <a:lstStyle/>
          <a:p>
            <a:pPr defTabSz="914310"/>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充电桩</a:t>
            </a:r>
            <a:r>
              <a:rPr lang="en-US" altLang="zh-CN"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a:t>
            </a:r>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车载充电机测试</a:t>
            </a:r>
            <a:r>
              <a:rPr lang="zh-CN" altLang="en-US"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方案</a:t>
            </a:r>
            <a:endPar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endParaRPr>
          </a:p>
        </p:txBody>
      </p:sp>
    </p:spTree>
  </p:cSld>
  <p:clrMapOvr>
    <a:masterClrMapping/>
  </p:clrMapOvr>
  <p:transition spd="slow" advTm="15368">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45"/>
          <p:cNvSpPr/>
          <p:nvPr/>
        </p:nvSpPr>
        <p:spPr>
          <a:xfrm>
            <a:off x="288000" y="1276425"/>
            <a:ext cx="8784976" cy="307777"/>
          </a:xfrm>
          <a:prstGeom prst="rect">
            <a:avLst/>
          </a:prstGeom>
        </p:spPr>
        <p:txBody>
          <a:bodyPr wrap="square">
            <a:spAutoFit/>
          </a:bodyPr>
          <a:lstStyle/>
          <a:p>
            <a:r>
              <a:rPr lang="zh-CN" altLang="en-US" sz="1400" dirty="0" smtClean="0">
                <a:latin typeface="方正兰亭刊黑_GBK" pitchFamily="2" charset="-122"/>
                <a:ea typeface="方正兰亭刊黑_GBK" pitchFamily="2" charset="-122"/>
              </a:rPr>
              <a:t>艾德克斯充电机测试系统不仅可以实现对测试系统硬件的控制，也能实现对充电机本身的控制和监控</a:t>
            </a:r>
            <a:endParaRPr lang="zh-CN" altLang="en-US" sz="1400" dirty="0">
              <a:latin typeface="方正兰亭刊黑_GBK" pitchFamily="2" charset="-122"/>
              <a:ea typeface="方正兰亭刊黑_GBK" pitchFamily="2" charset="-122"/>
            </a:endParaRPr>
          </a:p>
        </p:txBody>
      </p:sp>
      <p:grpSp>
        <p:nvGrpSpPr>
          <p:cNvPr id="2" name="组合 62"/>
          <p:cNvGrpSpPr/>
          <p:nvPr/>
        </p:nvGrpSpPr>
        <p:grpSpPr>
          <a:xfrm>
            <a:off x="755576" y="2417755"/>
            <a:ext cx="4143404" cy="2520000"/>
            <a:chOff x="428596" y="1643050"/>
            <a:chExt cx="3502051" cy="3028963"/>
          </a:xfrm>
        </p:grpSpPr>
        <p:sp>
          <p:nvSpPr>
            <p:cNvPr id="61447" name="Rectangle 8"/>
            <p:cNvSpPr>
              <a:spLocks noChangeArrowheads="1"/>
            </p:cNvSpPr>
            <p:nvPr/>
          </p:nvSpPr>
          <p:spPr bwMode="auto">
            <a:xfrm rot="2820000">
              <a:off x="3024188" y="4608513"/>
              <a:ext cx="63500" cy="63500"/>
            </a:xfrm>
            <a:prstGeom prst="rect">
              <a:avLst/>
            </a:prstGeom>
            <a:noFill/>
            <a:ln w="9525">
              <a:noFill/>
              <a:miter lim="800000"/>
              <a:headEnd/>
              <a:tailEnd/>
            </a:ln>
          </p:spPr>
          <p:txBody>
            <a:bodyPr lIns="12700" tIns="0" rIns="12700" bIns="0" anchor="ctr"/>
            <a:lstStyle/>
            <a:p>
              <a:pPr algn="ctr" eaLnBrk="0" hangingPunct="0">
                <a:lnSpc>
                  <a:spcPct val="90000"/>
                </a:lnSpc>
                <a:spcAft>
                  <a:spcPct val="35000"/>
                </a:spcAft>
              </a:pPr>
              <a:endParaRPr lang="zh-CN" altLang="zh-CN" sz="1200" dirty="0">
                <a:solidFill>
                  <a:srgbClr val="000000"/>
                </a:solidFill>
                <a:latin typeface="方正兰亭刊黑_GBK" pitchFamily="2" charset="-122"/>
                <a:ea typeface="方正兰亭刊黑_GBK" pitchFamily="2" charset="-122"/>
                <a:sym typeface="宋体" pitchFamily="2" charset="-122"/>
              </a:endParaRPr>
            </a:p>
          </p:txBody>
        </p:sp>
        <p:sp>
          <p:nvSpPr>
            <p:cNvPr id="45" name="圆角矩形 44"/>
            <p:cNvSpPr/>
            <p:nvPr/>
          </p:nvSpPr>
          <p:spPr>
            <a:xfrm>
              <a:off x="428596" y="1643050"/>
              <a:ext cx="1643074" cy="500066"/>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latin typeface="方正兰亭刊黑_GBK" pitchFamily="2" charset="-122"/>
                  <a:ea typeface="方正兰亭刊黑_GBK" pitchFamily="2" charset="-122"/>
                </a:rPr>
                <a:t>一般充电机测试系统</a:t>
              </a:r>
              <a:endParaRPr lang="zh-CN" altLang="en-US" sz="1200" dirty="0">
                <a:latin typeface="方正兰亭刊黑_GBK" pitchFamily="2" charset="-122"/>
                <a:ea typeface="方正兰亭刊黑_GBK" pitchFamily="2" charset="-122"/>
              </a:endParaRPr>
            </a:p>
          </p:txBody>
        </p:sp>
        <p:cxnSp>
          <p:nvCxnSpPr>
            <p:cNvPr id="48" name="直接箭头连接符 47"/>
            <p:cNvCxnSpPr/>
            <p:nvPr/>
          </p:nvCxnSpPr>
          <p:spPr>
            <a:xfrm rot="5400000">
              <a:off x="963587" y="2392355"/>
              <a:ext cx="500065" cy="1588"/>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50" name="圆角矩形 49"/>
            <p:cNvSpPr/>
            <p:nvPr/>
          </p:nvSpPr>
          <p:spPr>
            <a:xfrm>
              <a:off x="428596" y="2643182"/>
              <a:ext cx="1643074" cy="500066"/>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latin typeface="方正兰亭刊黑_GBK" pitchFamily="2" charset="-122"/>
                  <a:ea typeface="方正兰亭刊黑_GBK" pitchFamily="2" charset="-122"/>
                </a:rPr>
                <a:t>软件</a:t>
              </a:r>
              <a:r>
                <a:rPr lang="en-US" altLang="zh-CN" sz="1200" dirty="0" smtClean="0">
                  <a:latin typeface="方正兰亭刊黑_GBK" pitchFamily="2" charset="-122"/>
                  <a:ea typeface="方正兰亭刊黑_GBK" pitchFamily="2" charset="-122"/>
                </a:rPr>
                <a:t>1</a:t>
              </a:r>
              <a:endParaRPr lang="zh-CN" altLang="en-US" sz="1200" dirty="0">
                <a:latin typeface="方正兰亭刊黑_GBK" pitchFamily="2" charset="-122"/>
                <a:ea typeface="方正兰亭刊黑_GBK" pitchFamily="2" charset="-122"/>
              </a:endParaRPr>
            </a:p>
          </p:txBody>
        </p:sp>
        <p:sp>
          <p:nvSpPr>
            <p:cNvPr id="51" name="圆角矩形 50"/>
            <p:cNvSpPr/>
            <p:nvPr/>
          </p:nvSpPr>
          <p:spPr>
            <a:xfrm>
              <a:off x="2285984" y="1643050"/>
              <a:ext cx="1643074" cy="500066"/>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latin typeface="方正兰亭刊黑_GBK" pitchFamily="2" charset="-122"/>
                  <a:ea typeface="方正兰亭刊黑_GBK" pitchFamily="2" charset="-122"/>
                </a:rPr>
                <a:t>充电机控制系统</a:t>
              </a:r>
              <a:endParaRPr lang="zh-CN" altLang="en-US" sz="1200" dirty="0">
                <a:latin typeface="方正兰亭刊黑_GBK" pitchFamily="2" charset="-122"/>
                <a:ea typeface="方正兰亭刊黑_GBK" pitchFamily="2" charset="-122"/>
              </a:endParaRPr>
            </a:p>
          </p:txBody>
        </p:sp>
        <p:cxnSp>
          <p:nvCxnSpPr>
            <p:cNvPr id="52" name="直接箭头连接符 51"/>
            <p:cNvCxnSpPr/>
            <p:nvPr/>
          </p:nvCxnSpPr>
          <p:spPr>
            <a:xfrm rot="5400000">
              <a:off x="2822564" y="2392355"/>
              <a:ext cx="500065" cy="1588"/>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53" name="圆角矩形 52"/>
            <p:cNvSpPr/>
            <p:nvPr/>
          </p:nvSpPr>
          <p:spPr>
            <a:xfrm>
              <a:off x="2287573" y="2643182"/>
              <a:ext cx="1643074" cy="500066"/>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latin typeface="方正兰亭刊黑_GBK" pitchFamily="2" charset="-122"/>
                  <a:ea typeface="方正兰亭刊黑_GBK" pitchFamily="2" charset="-122"/>
                </a:rPr>
                <a:t>软件</a:t>
              </a:r>
              <a:r>
                <a:rPr lang="en-US" altLang="zh-CN" sz="1200" dirty="0" smtClean="0">
                  <a:latin typeface="方正兰亭刊黑_GBK" pitchFamily="2" charset="-122"/>
                  <a:ea typeface="方正兰亭刊黑_GBK" pitchFamily="2" charset="-122"/>
                </a:rPr>
                <a:t>2</a:t>
              </a:r>
              <a:endParaRPr lang="zh-CN" altLang="en-US" sz="1200" dirty="0">
                <a:latin typeface="方正兰亭刊黑_GBK" pitchFamily="2" charset="-122"/>
                <a:ea typeface="方正兰亭刊黑_GBK" pitchFamily="2" charset="-122"/>
              </a:endParaRPr>
            </a:p>
          </p:txBody>
        </p:sp>
        <p:cxnSp>
          <p:nvCxnSpPr>
            <p:cNvPr id="55" name="直接连接符 54"/>
            <p:cNvCxnSpPr/>
            <p:nvPr/>
          </p:nvCxnSpPr>
          <p:spPr>
            <a:xfrm rot="5400000">
              <a:off x="1035025" y="3321049"/>
              <a:ext cx="357189" cy="15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rot="5400000">
              <a:off x="2894002" y="3321049"/>
              <a:ext cx="357189"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flipV="1">
              <a:off x="1214414" y="3500438"/>
              <a:ext cx="1857388" cy="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直接箭头连接符 60"/>
            <p:cNvCxnSpPr/>
            <p:nvPr/>
          </p:nvCxnSpPr>
          <p:spPr>
            <a:xfrm rot="5400000">
              <a:off x="1893869" y="3749677"/>
              <a:ext cx="500065" cy="1588"/>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62" name="圆角矩形 61"/>
            <p:cNvSpPr/>
            <p:nvPr/>
          </p:nvSpPr>
          <p:spPr>
            <a:xfrm>
              <a:off x="1357290" y="4000504"/>
              <a:ext cx="1643074" cy="500066"/>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latin typeface="方正兰亭刊黑_GBK" pitchFamily="2" charset="-122"/>
                  <a:ea typeface="方正兰亭刊黑_GBK" pitchFamily="2" charset="-122"/>
                </a:rPr>
                <a:t>充电机测试系统</a:t>
              </a:r>
              <a:endParaRPr lang="zh-CN" altLang="en-US" sz="1200" dirty="0">
                <a:latin typeface="方正兰亭刊黑_GBK" pitchFamily="2" charset="-122"/>
                <a:ea typeface="方正兰亭刊黑_GBK" pitchFamily="2" charset="-122"/>
              </a:endParaRPr>
            </a:p>
          </p:txBody>
        </p:sp>
      </p:grpSp>
      <p:sp>
        <p:nvSpPr>
          <p:cNvPr id="65" name="矩形 64"/>
          <p:cNvSpPr/>
          <p:nvPr/>
        </p:nvSpPr>
        <p:spPr>
          <a:xfrm>
            <a:off x="683568" y="1947670"/>
            <a:ext cx="2088232" cy="307777"/>
          </a:xfrm>
          <a:prstGeom prst="rect">
            <a:avLst/>
          </a:prstGeom>
        </p:spPr>
        <p:txBody>
          <a:bodyPr wrap="square">
            <a:spAutoFit/>
          </a:bodyPr>
          <a:lstStyle/>
          <a:p>
            <a:r>
              <a:rPr lang="zh-CN" altLang="en-US" sz="1400" dirty="0" smtClean="0">
                <a:solidFill>
                  <a:schemeClr val="bg1">
                    <a:lumMod val="50000"/>
                  </a:schemeClr>
                </a:solidFill>
                <a:latin typeface="方正兰亭刊黑_GBK" pitchFamily="2" charset="-122"/>
                <a:ea typeface="方正兰亭刊黑_GBK" pitchFamily="2" charset="-122"/>
              </a:rPr>
              <a:t>一般测试方案流程</a:t>
            </a:r>
            <a:endParaRPr lang="zh-CN" altLang="en-US" sz="1400" dirty="0">
              <a:solidFill>
                <a:schemeClr val="bg1">
                  <a:lumMod val="50000"/>
                </a:schemeClr>
              </a:solidFill>
              <a:latin typeface="方正兰亭刊黑_GBK" pitchFamily="2" charset="-122"/>
              <a:ea typeface="方正兰亭刊黑_GBK" pitchFamily="2" charset="-122"/>
            </a:endParaRPr>
          </a:p>
        </p:txBody>
      </p:sp>
      <p:sp>
        <p:nvSpPr>
          <p:cNvPr id="66" name="矩形 65"/>
          <p:cNvSpPr/>
          <p:nvPr/>
        </p:nvSpPr>
        <p:spPr>
          <a:xfrm>
            <a:off x="5249950" y="1859074"/>
            <a:ext cx="2448272" cy="307777"/>
          </a:xfrm>
          <a:prstGeom prst="rect">
            <a:avLst/>
          </a:prstGeom>
        </p:spPr>
        <p:txBody>
          <a:bodyPr wrap="square">
            <a:spAutoFit/>
          </a:bodyPr>
          <a:lstStyle/>
          <a:p>
            <a:r>
              <a:rPr lang="zh-CN" altLang="en-US" sz="1400" dirty="0" smtClean="0">
                <a:solidFill>
                  <a:srgbClr val="00B050"/>
                </a:solidFill>
                <a:latin typeface="方正兰亭刊黑_GBK" pitchFamily="2" charset="-122"/>
                <a:ea typeface="方正兰亭刊黑_GBK" pitchFamily="2" charset="-122"/>
              </a:rPr>
              <a:t>艾德克斯测试方案流程</a:t>
            </a:r>
            <a:endParaRPr lang="zh-CN" altLang="en-US" sz="1400" dirty="0">
              <a:solidFill>
                <a:srgbClr val="00B050"/>
              </a:solidFill>
              <a:latin typeface="方正兰亭刊黑_GBK" pitchFamily="2" charset="-122"/>
              <a:ea typeface="方正兰亭刊黑_GBK" pitchFamily="2" charset="-122"/>
            </a:endParaRPr>
          </a:p>
        </p:txBody>
      </p:sp>
      <p:grpSp>
        <p:nvGrpSpPr>
          <p:cNvPr id="3" name="组合 66"/>
          <p:cNvGrpSpPr/>
          <p:nvPr/>
        </p:nvGrpSpPr>
        <p:grpSpPr>
          <a:xfrm>
            <a:off x="5321979" y="2275120"/>
            <a:ext cx="3528393" cy="2520000"/>
            <a:chOff x="428595" y="1643050"/>
            <a:chExt cx="2659093" cy="3028963"/>
          </a:xfrm>
        </p:grpSpPr>
        <p:sp>
          <p:nvSpPr>
            <p:cNvPr id="69" name="Rectangle 8"/>
            <p:cNvSpPr>
              <a:spLocks noChangeArrowheads="1"/>
            </p:cNvSpPr>
            <p:nvPr/>
          </p:nvSpPr>
          <p:spPr bwMode="auto">
            <a:xfrm rot="2820000">
              <a:off x="3024188" y="4608513"/>
              <a:ext cx="63500" cy="63500"/>
            </a:xfrm>
            <a:prstGeom prst="rect">
              <a:avLst/>
            </a:prstGeom>
            <a:noFill/>
            <a:ln w="9525">
              <a:noFill/>
              <a:miter lim="800000"/>
              <a:headEnd/>
              <a:tailEnd/>
            </a:ln>
          </p:spPr>
          <p:txBody>
            <a:bodyPr lIns="12700" tIns="0" rIns="12700" bIns="0" anchor="ctr"/>
            <a:lstStyle/>
            <a:p>
              <a:pPr algn="ctr" eaLnBrk="0" hangingPunct="0">
                <a:lnSpc>
                  <a:spcPct val="90000"/>
                </a:lnSpc>
                <a:spcAft>
                  <a:spcPct val="35000"/>
                </a:spcAft>
              </a:pPr>
              <a:endParaRPr lang="zh-CN" altLang="zh-CN" sz="500" dirty="0">
                <a:solidFill>
                  <a:srgbClr val="000000"/>
                </a:solidFill>
                <a:latin typeface="方正兰亭刊黑_GBK" pitchFamily="2" charset="-122"/>
                <a:ea typeface="方正兰亭刊黑_GBK" pitchFamily="2" charset="-122"/>
                <a:sym typeface="宋体" pitchFamily="2" charset="-122"/>
              </a:endParaRPr>
            </a:p>
          </p:txBody>
        </p:sp>
        <p:sp>
          <p:nvSpPr>
            <p:cNvPr id="70" name="圆角矩形 69"/>
            <p:cNvSpPr/>
            <p:nvPr/>
          </p:nvSpPr>
          <p:spPr>
            <a:xfrm>
              <a:off x="428596" y="1643050"/>
              <a:ext cx="1790816" cy="500066"/>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latin typeface="方正兰亭刊黑_GBK" pitchFamily="2" charset="-122"/>
                  <a:ea typeface="方正兰亭刊黑_GBK" pitchFamily="2" charset="-122"/>
                </a:rPr>
                <a:t>艾德克斯充电机测试系统</a:t>
              </a:r>
              <a:endParaRPr lang="zh-CN" altLang="en-US" sz="1400" dirty="0">
                <a:latin typeface="方正兰亭刊黑_GBK" pitchFamily="2" charset="-122"/>
                <a:ea typeface="方正兰亭刊黑_GBK" pitchFamily="2" charset="-122"/>
              </a:endParaRPr>
            </a:p>
          </p:txBody>
        </p:sp>
        <p:cxnSp>
          <p:nvCxnSpPr>
            <p:cNvPr id="71" name="直接箭头连接符 70"/>
            <p:cNvCxnSpPr/>
            <p:nvPr/>
          </p:nvCxnSpPr>
          <p:spPr>
            <a:xfrm rot="5400000">
              <a:off x="1071989" y="2392355"/>
              <a:ext cx="500065" cy="158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72" name="圆角矩形 71"/>
            <p:cNvSpPr/>
            <p:nvPr/>
          </p:nvSpPr>
          <p:spPr>
            <a:xfrm>
              <a:off x="428596" y="2643182"/>
              <a:ext cx="1790816" cy="500066"/>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latin typeface="方正兰亭刊黑_GBK" pitchFamily="2" charset="-122"/>
                  <a:ea typeface="方正兰亭刊黑_GBK" pitchFamily="2" charset="-122"/>
                </a:rPr>
                <a:t>软件</a:t>
              </a:r>
              <a:endParaRPr lang="zh-CN" altLang="en-US" sz="1400" dirty="0">
                <a:latin typeface="方正兰亭刊黑_GBK" pitchFamily="2" charset="-122"/>
                <a:ea typeface="方正兰亭刊黑_GBK" pitchFamily="2" charset="-122"/>
              </a:endParaRPr>
            </a:p>
          </p:txBody>
        </p:sp>
        <p:cxnSp>
          <p:nvCxnSpPr>
            <p:cNvPr id="79" name="直接箭头连接符 78"/>
            <p:cNvCxnSpPr/>
            <p:nvPr/>
          </p:nvCxnSpPr>
          <p:spPr>
            <a:xfrm rot="5400000">
              <a:off x="921689" y="3571850"/>
              <a:ext cx="857256" cy="1640"/>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80" name="圆角矩形 79"/>
            <p:cNvSpPr/>
            <p:nvPr/>
          </p:nvSpPr>
          <p:spPr>
            <a:xfrm>
              <a:off x="428595" y="4015808"/>
              <a:ext cx="1845084" cy="500066"/>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latin typeface="方正兰亭刊黑_GBK" pitchFamily="2" charset="-122"/>
                  <a:ea typeface="方正兰亭刊黑_GBK" pitchFamily="2" charset="-122"/>
                </a:rPr>
                <a:t>充电机测试系统</a:t>
              </a:r>
              <a:endParaRPr lang="zh-CN" altLang="en-US" sz="1400" dirty="0">
                <a:latin typeface="方正兰亭刊黑_GBK" pitchFamily="2" charset="-122"/>
                <a:ea typeface="方正兰亭刊黑_GBK" pitchFamily="2" charset="-122"/>
              </a:endParaRPr>
            </a:p>
          </p:txBody>
        </p:sp>
      </p:grpSp>
      <p:sp>
        <p:nvSpPr>
          <p:cNvPr id="35" name="TextBox 34"/>
          <p:cNvSpPr txBox="1"/>
          <p:nvPr/>
        </p:nvSpPr>
        <p:spPr>
          <a:xfrm>
            <a:off x="288000" y="1020886"/>
            <a:ext cx="5069536" cy="307777"/>
          </a:xfrm>
          <a:prstGeom prst="rect">
            <a:avLst/>
          </a:prstGeom>
          <a:noFill/>
        </p:spPr>
        <p:txBody>
          <a:bodyPr wrap="square" rtlCol="0">
            <a:spAutoFit/>
          </a:bodyPr>
          <a:lstStyle/>
          <a:p>
            <a:r>
              <a:rPr lang="zh-CN" altLang="en-US" sz="1400" dirty="0" smtClean="0">
                <a:latin typeface="方正兰亭刊黑_GBK" pitchFamily="2" charset="-122"/>
                <a:ea typeface="方正兰亭刊黑_GBK" pitchFamily="2" charset="-122"/>
              </a:rPr>
              <a:t>艾德克斯方案实现对充电机本身的控制，操作简单</a:t>
            </a:r>
            <a:endParaRPr lang="zh-CN" altLang="en-US" sz="1400" dirty="0">
              <a:latin typeface="方正兰亭刊黑_GBK" pitchFamily="2" charset="-122"/>
              <a:ea typeface="方正兰亭刊黑_GBK" pitchFamily="2" charset="-122"/>
            </a:endParaRPr>
          </a:p>
        </p:txBody>
      </p:sp>
      <p:sp>
        <p:nvSpPr>
          <p:cNvPr id="37" name="椭圆形标注 36"/>
          <p:cNvSpPr/>
          <p:nvPr/>
        </p:nvSpPr>
        <p:spPr>
          <a:xfrm>
            <a:off x="7554206" y="2548624"/>
            <a:ext cx="1475656" cy="792088"/>
          </a:xfrm>
          <a:prstGeom prst="wedgeEllipseCallout">
            <a:avLst>
              <a:gd name="adj1" fmla="val -57798"/>
              <a:gd name="adj2" fmla="val 6715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latin typeface="方正兰亭刊黑_GBK" pitchFamily="2" charset="-122"/>
                <a:ea typeface="方正兰亭刊黑_GBK" pitchFamily="2" charset="-122"/>
              </a:rPr>
              <a:t>一套软件完成全部操作</a:t>
            </a:r>
            <a:endParaRPr lang="zh-CN" altLang="en-US" sz="1400" dirty="0">
              <a:latin typeface="方正兰亭刊黑_GBK" pitchFamily="2" charset="-122"/>
              <a:ea typeface="方正兰亭刊黑_GBK" pitchFamily="2" charset="-122"/>
            </a:endParaRPr>
          </a:p>
        </p:txBody>
      </p:sp>
      <p:sp>
        <p:nvSpPr>
          <p:cNvPr id="36" name="Text Box 5"/>
          <p:cNvSpPr txBox="1">
            <a:spLocks noChangeArrowheads="1"/>
          </p:cNvSpPr>
          <p:nvPr/>
        </p:nvSpPr>
        <p:spPr bwMode="auto">
          <a:xfrm>
            <a:off x="288000" y="469540"/>
            <a:ext cx="4139680" cy="535696"/>
          </a:xfrm>
          <a:prstGeom prst="rect">
            <a:avLst/>
          </a:prstGeom>
          <a:noFill/>
          <a:ln w="9525">
            <a:noFill/>
            <a:miter lim="800000"/>
            <a:headEnd/>
            <a:tailEnd/>
          </a:ln>
        </p:spPr>
        <p:txBody>
          <a:bodyPr wrap="square" anchor="ctr">
            <a:spAutoFit/>
          </a:bodyPr>
          <a:lstStyle/>
          <a:p>
            <a:pPr>
              <a:lnSpc>
                <a:spcPct val="160000"/>
              </a:lnSpc>
            </a:pPr>
            <a:r>
              <a:rPr lang="zh-CN" altLang="en-US" b="1" dirty="0" smtClean="0">
                <a:solidFill>
                  <a:srgbClr val="C00000"/>
                </a:solidFill>
                <a:latin typeface="方正兰亭刊黑_GBK" pitchFamily="2" charset="-122"/>
                <a:ea typeface="方正兰亭刊黑_GBK" pitchFamily="2" charset="-122"/>
              </a:rPr>
              <a:t>车载充电机测试</a:t>
            </a:r>
            <a:endParaRPr lang="en-US" altLang="zh-CN" b="1" dirty="0" smtClean="0">
              <a:solidFill>
                <a:srgbClr val="C00000"/>
              </a:solidFill>
              <a:latin typeface="方正兰亭刊黑_GBK" pitchFamily="2" charset="-122"/>
              <a:ea typeface="方正兰亭刊黑_GBK" pitchFamily="2" charset="-122"/>
            </a:endParaRPr>
          </a:p>
        </p:txBody>
      </p:sp>
      <p:sp>
        <p:nvSpPr>
          <p:cNvPr id="38" name="矩形 37"/>
          <p:cNvSpPr/>
          <p:nvPr/>
        </p:nvSpPr>
        <p:spPr>
          <a:xfrm>
            <a:off x="77078" y="42191"/>
            <a:ext cx="3042805" cy="369324"/>
          </a:xfrm>
          <a:prstGeom prst="rect">
            <a:avLst/>
          </a:prstGeom>
        </p:spPr>
        <p:txBody>
          <a:bodyPr wrap="none" lIns="91432" tIns="45716" rIns="91432" bIns="45716">
            <a:spAutoFit/>
          </a:bodyPr>
          <a:lstStyle/>
          <a:p>
            <a:pPr defTabSz="914310"/>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充电桩</a:t>
            </a:r>
            <a:r>
              <a:rPr lang="en-US" altLang="zh-CN"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a:t>
            </a:r>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车载充电机测试</a:t>
            </a:r>
            <a:r>
              <a:rPr lang="zh-CN" altLang="en-US"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方案</a:t>
            </a:r>
            <a:endPar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endParaRPr>
          </a:p>
        </p:txBody>
      </p:sp>
    </p:spTree>
  </p:cSld>
  <p:clrMapOvr>
    <a:masterClrMapping/>
  </p:clrMapOvr>
  <p:transition spd="slow" advTm="15368">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slide(fromLeft)">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3"/>
          <p:cNvSpPr>
            <a:spLocks noChangeArrowheads="1"/>
          </p:cNvSpPr>
          <p:nvPr/>
        </p:nvSpPr>
        <p:spPr bwMode="auto">
          <a:xfrm>
            <a:off x="5586210" y="2502579"/>
            <a:ext cx="1223962" cy="289310"/>
          </a:xfrm>
          <a:prstGeom prst="rect">
            <a:avLst/>
          </a:prstGeom>
          <a:noFill/>
          <a:ln w="9525">
            <a:noFill/>
            <a:miter lim="800000"/>
            <a:headEnd/>
            <a:tailEnd/>
          </a:ln>
        </p:spPr>
        <p:txBody>
          <a:bodyPr>
            <a:spAutoFit/>
          </a:bodyPr>
          <a:lstStyle/>
          <a:p>
            <a:pPr>
              <a:lnSpc>
                <a:spcPct val="80000"/>
              </a:lnSpc>
              <a:spcBef>
                <a:spcPct val="20000"/>
              </a:spcBef>
            </a:pPr>
            <a:endParaRPr lang="zh-CN" altLang="en-US" sz="1600" b="1">
              <a:solidFill>
                <a:schemeClr val="bg1"/>
              </a:solidFill>
              <a:latin typeface="Arial" pitchFamily="34" charset="0"/>
              <a:ea typeface="宋体" pitchFamily="2" charset="-122"/>
            </a:endParaRPr>
          </a:p>
        </p:txBody>
      </p:sp>
      <p:sp>
        <p:nvSpPr>
          <p:cNvPr id="61445" name="Rectangle 6"/>
          <p:cNvSpPr>
            <a:spLocks noChangeArrowheads="1"/>
          </p:cNvSpPr>
          <p:nvPr/>
        </p:nvSpPr>
        <p:spPr bwMode="auto">
          <a:xfrm rot="-2160000">
            <a:off x="5706871" y="2478760"/>
            <a:ext cx="52387" cy="40494"/>
          </a:xfrm>
          <a:prstGeom prst="rect">
            <a:avLst/>
          </a:prstGeom>
          <a:noFill/>
          <a:ln w="9525">
            <a:noFill/>
            <a:miter lim="800000"/>
            <a:headEnd/>
            <a:tailEnd/>
          </a:ln>
        </p:spPr>
        <p:txBody>
          <a:bodyPr lIns="12700" tIns="0" rIns="12700" bIns="0" anchor="ctr"/>
          <a:lstStyle/>
          <a:p>
            <a:pPr algn="ctr" eaLnBrk="0" hangingPunct="0">
              <a:lnSpc>
                <a:spcPct val="90000"/>
              </a:lnSpc>
              <a:spcAft>
                <a:spcPct val="35000"/>
              </a:spcAft>
            </a:pPr>
            <a:endParaRPr lang="zh-CN" altLang="zh-CN" sz="500">
              <a:solidFill>
                <a:srgbClr val="000000"/>
              </a:solidFill>
              <a:ea typeface="宋体" pitchFamily="2" charset="-122"/>
              <a:sym typeface="宋体" pitchFamily="2" charset="-122"/>
            </a:endParaRPr>
          </a:p>
        </p:txBody>
      </p:sp>
      <p:sp>
        <p:nvSpPr>
          <p:cNvPr id="61446" name="Rectangle 7"/>
          <p:cNvSpPr>
            <a:spLocks noChangeArrowheads="1"/>
          </p:cNvSpPr>
          <p:nvPr/>
        </p:nvSpPr>
        <p:spPr bwMode="auto">
          <a:xfrm rot="2100000">
            <a:off x="5706871" y="2946820"/>
            <a:ext cx="52387" cy="39302"/>
          </a:xfrm>
          <a:prstGeom prst="rect">
            <a:avLst/>
          </a:prstGeom>
          <a:noFill/>
          <a:ln w="9525">
            <a:noFill/>
            <a:miter lim="800000"/>
            <a:headEnd/>
            <a:tailEnd/>
          </a:ln>
        </p:spPr>
        <p:txBody>
          <a:bodyPr lIns="12700" tIns="0" rIns="12700" bIns="0" anchor="ctr"/>
          <a:lstStyle/>
          <a:p>
            <a:pPr algn="ctr" eaLnBrk="0" hangingPunct="0">
              <a:lnSpc>
                <a:spcPct val="90000"/>
              </a:lnSpc>
              <a:spcAft>
                <a:spcPct val="35000"/>
              </a:spcAft>
            </a:pPr>
            <a:endParaRPr lang="zh-CN" altLang="zh-CN" sz="500">
              <a:solidFill>
                <a:srgbClr val="000000"/>
              </a:solidFill>
              <a:ea typeface="宋体" pitchFamily="2" charset="-122"/>
              <a:sym typeface="宋体" pitchFamily="2" charset="-122"/>
            </a:endParaRPr>
          </a:p>
        </p:txBody>
      </p:sp>
      <p:sp>
        <p:nvSpPr>
          <p:cNvPr id="61448" name="Rectangle 9"/>
          <p:cNvSpPr>
            <a:spLocks noChangeArrowheads="1"/>
          </p:cNvSpPr>
          <p:nvPr/>
        </p:nvSpPr>
        <p:spPr bwMode="auto">
          <a:xfrm>
            <a:off x="5711622" y="4117591"/>
            <a:ext cx="44450" cy="32157"/>
          </a:xfrm>
          <a:prstGeom prst="rect">
            <a:avLst/>
          </a:prstGeom>
          <a:noFill/>
          <a:ln w="9525">
            <a:noFill/>
            <a:miter lim="800000"/>
            <a:headEnd/>
            <a:tailEnd/>
          </a:ln>
        </p:spPr>
        <p:txBody>
          <a:bodyPr lIns="12700" tIns="0" rIns="12700" bIns="0" anchor="ctr"/>
          <a:lstStyle/>
          <a:p>
            <a:pPr algn="ctr" eaLnBrk="0" hangingPunct="0">
              <a:lnSpc>
                <a:spcPct val="90000"/>
              </a:lnSpc>
              <a:spcAft>
                <a:spcPct val="35000"/>
              </a:spcAft>
            </a:pPr>
            <a:endParaRPr lang="zh-CN" altLang="zh-CN" sz="500">
              <a:solidFill>
                <a:srgbClr val="000000"/>
              </a:solidFill>
              <a:ea typeface="宋体" pitchFamily="2" charset="-122"/>
              <a:sym typeface="宋体" pitchFamily="2" charset="-122"/>
            </a:endParaRPr>
          </a:p>
        </p:txBody>
      </p:sp>
      <p:sp>
        <p:nvSpPr>
          <p:cNvPr id="46" name="矩形 45"/>
          <p:cNvSpPr/>
          <p:nvPr/>
        </p:nvSpPr>
        <p:spPr>
          <a:xfrm>
            <a:off x="288000" y="1328663"/>
            <a:ext cx="5265892" cy="307777"/>
          </a:xfrm>
          <a:prstGeom prst="rect">
            <a:avLst/>
          </a:prstGeom>
        </p:spPr>
        <p:txBody>
          <a:bodyPr wrap="square">
            <a:spAutoFit/>
          </a:bodyPr>
          <a:lstStyle/>
          <a:p>
            <a:r>
              <a:rPr lang="zh-CN" altLang="en-US" sz="1400" dirty="0" smtClean="0">
                <a:latin typeface="方正兰亭刊黑_GBK" pitchFamily="2" charset="-122"/>
                <a:ea typeface="方正兰亭刊黑_GBK" pitchFamily="2" charset="-122"/>
              </a:rPr>
              <a:t>实现原理</a:t>
            </a:r>
            <a:endParaRPr lang="zh-CN" altLang="en-US" sz="1400" dirty="0">
              <a:latin typeface="方正兰亭刊黑_GBK" pitchFamily="2" charset="-122"/>
              <a:ea typeface="方正兰亭刊黑_GBK" pitchFamily="2" charset="-122"/>
            </a:endParaRPr>
          </a:p>
        </p:txBody>
      </p:sp>
      <p:sp>
        <p:nvSpPr>
          <p:cNvPr id="66" name="矩形 65"/>
          <p:cNvSpPr/>
          <p:nvPr/>
        </p:nvSpPr>
        <p:spPr>
          <a:xfrm>
            <a:off x="5462894" y="1709059"/>
            <a:ext cx="2455683" cy="307777"/>
          </a:xfrm>
          <a:prstGeom prst="rect">
            <a:avLst/>
          </a:prstGeom>
        </p:spPr>
        <p:txBody>
          <a:bodyPr wrap="square">
            <a:spAutoFit/>
          </a:bodyPr>
          <a:lstStyle/>
          <a:p>
            <a:r>
              <a:rPr lang="zh-CN" altLang="en-US" sz="1400" dirty="0" smtClean="0">
                <a:solidFill>
                  <a:srgbClr val="00B050"/>
                </a:solidFill>
                <a:latin typeface="方正兰亭刊黑_GBK" pitchFamily="2" charset="-122"/>
                <a:ea typeface="方正兰亭刊黑_GBK" pitchFamily="2" charset="-122"/>
              </a:rPr>
              <a:t>艾德克斯测试方案步骤</a:t>
            </a:r>
            <a:endParaRPr lang="zh-CN" altLang="en-US" sz="1400" dirty="0">
              <a:solidFill>
                <a:srgbClr val="00B050"/>
              </a:solidFill>
              <a:latin typeface="方正兰亭刊黑_GBK" pitchFamily="2" charset="-122"/>
              <a:ea typeface="方正兰亭刊黑_GBK" pitchFamily="2" charset="-122"/>
            </a:endParaRPr>
          </a:p>
        </p:txBody>
      </p:sp>
      <p:grpSp>
        <p:nvGrpSpPr>
          <p:cNvPr id="2" name="组合 132"/>
          <p:cNvGrpSpPr/>
          <p:nvPr/>
        </p:nvGrpSpPr>
        <p:grpSpPr>
          <a:xfrm>
            <a:off x="251520" y="1693912"/>
            <a:ext cx="4824536" cy="3109703"/>
            <a:chOff x="106935" y="1643050"/>
            <a:chExt cx="4824536" cy="4144992"/>
          </a:xfrm>
        </p:grpSpPr>
        <p:sp>
          <p:nvSpPr>
            <p:cNvPr id="65" name="矩形 64"/>
            <p:cNvSpPr/>
            <p:nvPr/>
          </p:nvSpPr>
          <p:spPr>
            <a:xfrm>
              <a:off x="106935" y="1643050"/>
              <a:ext cx="2558089" cy="410243"/>
            </a:xfrm>
            <a:prstGeom prst="rect">
              <a:avLst/>
            </a:prstGeom>
          </p:spPr>
          <p:txBody>
            <a:bodyPr wrap="square">
              <a:spAutoFit/>
            </a:bodyPr>
            <a:lstStyle/>
            <a:p>
              <a:r>
                <a:rPr lang="zh-CN" altLang="en-US" sz="1400" dirty="0" smtClean="0">
                  <a:solidFill>
                    <a:schemeClr val="bg1">
                      <a:lumMod val="50000"/>
                    </a:schemeClr>
                  </a:solidFill>
                  <a:latin typeface="方正兰亭刊黑_GBK" pitchFamily="2" charset="-122"/>
                  <a:ea typeface="方正兰亭刊黑_GBK" pitchFamily="2" charset="-122"/>
                </a:rPr>
                <a:t>一般测试方案步骤</a:t>
              </a:r>
              <a:endParaRPr lang="zh-CN" altLang="en-US" sz="1400" dirty="0">
                <a:solidFill>
                  <a:schemeClr val="bg1">
                    <a:lumMod val="50000"/>
                  </a:schemeClr>
                </a:solidFill>
                <a:latin typeface="方正兰亭刊黑_GBK" pitchFamily="2" charset="-122"/>
                <a:ea typeface="方正兰亭刊黑_GBK" pitchFamily="2" charset="-122"/>
              </a:endParaRPr>
            </a:p>
          </p:txBody>
        </p:sp>
        <p:grpSp>
          <p:nvGrpSpPr>
            <p:cNvPr id="3" name="组合 100"/>
            <p:cNvGrpSpPr/>
            <p:nvPr/>
          </p:nvGrpSpPr>
          <p:grpSpPr>
            <a:xfrm>
              <a:off x="499240" y="2143116"/>
              <a:ext cx="4432231" cy="3644926"/>
              <a:chOff x="-72264" y="2143116"/>
              <a:chExt cx="4432231" cy="3644926"/>
            </a:xfrm>
          </p:grpSpPr>
          <p:grpSp>
            <p:nvGrpSpPr>
              <p:cNvPr id="4" name="组合 62"/>
              <p:cNvGrpSpPr/>
              <p:nvPr/>
            </p:nvGrpSpPr>
            <p:grpSpPr>
              <a:xfrm>
                <a:off x="-72264" y="2143116"/>
                <a:ext cx="4144198" cy="3644926"/>
                <a:chOff x="-72264" y="1643050"/>
                <a:chExt cx="4144198" cy="3594057"/>
              </a:xfrm>
            </p:grpSpPr>
            <p:sp>
              <p:nvSpPr>
                <p:cNvPr id="61447" name="Rectangle 8"/>
                <p:cNvSpPr>
                  <a:spLocks noChangeArrowheads="1"/>
                </p:cNvSpPr>
                <p:nvPr/>
              </p:nvSpPr>
              <p:spPr bwMode="auto">
                <a:xfrm rot="2820000">
                  <a:off x="3024188" y="4608513"/>
                  <a:ext cx="63500" cy="63500"/>
                </a:xfrm>
                <a:prstGeom prst="rect">
                  <a:avLst/>
                </a:prstGeom>
                <a:noFill/>
                <a:ln w="9525">
                  <a:noFill/>
                  <a:miter lim="800000"/>
                  <a:headEnd/>
                  <a:tailEnd/>
                </a:ln>
              </p:spPr>
              <p:txBody>
                <a:bodyPr lIns="12700" tIns="0" rIns="12700" bIns="0" anchor="ctr"/>
                <a:lstStyle/>
                <a:p>
                  <a:pPr algn="ctr" eaLnBrk="0" hangingPunct="0">
                    <a:lnSpc>
                      <a:spcPct val="90000"/>
                    </a:lnSpc>
                    <a:spcAft>
                      <a:spcPct val="35000"/>
                    </a:spcAft>
                  </a:pPr>
                  <a:endParaRPr lang="zh-CN" altLang="zh-CN" sz="1200" dirty="0">
                    <a:solidFill>
                      <a:srgbClr val="000000"/>
                    </a:solidFill>
                    <a:latin typeface="方正兰亭刊黑_GBK" pitchFamily="2" charset="-122"/>
                    <a:ea typeface="方正兰亭刊黑_GBK" pitchFamily="2" charset="-122"/>
                    <a:sym typeface="宋体" pitchFamily="2" charset="-122"/>
                  </a:endParaRPr>
                </a:p>
              </p:txBody>
            </p:sp>
            <p:sp>
              <p:nvSpPr>
                <p:cNvPr id="45" name="圆角矩形 44"/>
                <p:cNvSpPr/>
                <p:nvPr/>
              </p:nvSpPr>
              <p:spPr>
                <a:xfrm>
                  <a:off x="428596" y="1643050"/>
                  <a:ext cx="1643074" cy="500066"/>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latin typeface="方正兰亭刊黑_GBK" pitchFamily="2" charset="-122"/>
                      <a:ea typeface="方正兰亭刊黑_GBK" pitchFamily="2" charset="-122"/>
                    </a:rPr>
                    <a:t>软件</a:t>
                  </a:r>
                  <a:r>
                    <a:rPr lang="en-US" altLang="zh-CN" sz="1200" dirty="0" smtClean="0">
                      <a:latin typeface="方正兰亭刊黑_GBK" pitchFamily="2" charset="-122"/>
                      <a:ea typeface="方正兰亭刊黑_GBK" pitchFamily="2" charset="-122"/>
                    </a:rPr>
                    <a:t>1</a:t>
                  </a:r>
                  <a:endParaRPr lang="zh-CN" altLang="en-US" sz="1200" dirty="0">
                    <a:latin typeface="方正兰亭刊黑_GBK" pitchFamily="2" charset="-122"/>
                    <a:ea typeface="方正兰亭刊黑_GBK" pitchFamily="2" charset="-122"/>
                  </a:endParaRPr>
                </a:p>
              </p:txBody>
            </p:sp>
            <p:cxnSp>
              <p:nvCxnSpPr>
                <p:cNvPr id="48" name="直接箭头连接符 47"/>
                <p:cNvCxnSpPr/>
                <p:nvPr/>
              </p:nvCxnSpPr>
              <p:spPr>
                <a:xfrm>
                  <a:off x="-71470" y="1783932"/>
                  <a:ext cx="500064" cy="1566"/>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flipV="1">
                  <a:off x="1551655" y="2981430"/>
                  <a:ext cx="1162957" cy="372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直接箭头连接符 53"/>
                <p:cNvCxnSpPr/>
                <p:nvPr/>
              </p:nvCxnSpPr>
              <p:spPr>
                <a:xfrm rot="5400000">
                  <a:off x="2187098" y="3508942"/>
                  <a:ext cx="1056618" cy="1588"/>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59" name="圆角矩形 58"/>
                <p:cNvSpPr/>
                <p:nvPr/>
              </p:nvSpPr>
              <p:spPr>
                <a:xfrm>
                  <a:off x="2041223" y="4038044"/>
                  <a:ext cx="1352050" cy="653899"/>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latin typeface="方正兰亭刊黑_GBK" pitchFamily="2" charset="-122"/>
                      <a:ea typeface="方正兰亭刊黑_GBK" pitchFamily="2" charset="-122"/>
                    </a:rPr>
                    <a:t>跳转：软件</a:t>
                  </a:r>
                  <a:r>
                    <a:rPr lang="en-US" altLang="zh-CN" sz="1200" dirty="0" smtClean="0">
                      <a:latin typeface="方正兰亭刊黑_GBK" pitchFamily="2" charset="-122"/>
                      <a:ea typeface="方正兰亭刊黑_GBK" pitchFamily="2" charset="-122"/>
                    </a:rPr>
                    <a:t>2</a:t>
                  </a:r>
                  <a:endParaRPr lang="zh-CN" altLang="en-US" sz="1200" dirty="0">
                    <a:latin typeface="方正兰亭刊黑_GBK" pitchFamily="2" charset="-122"/>
                    <a:ea typeface="方正兰亭刊黑_GBK" pitchFamily="2" charset="-122"/>
                  </a:endParaRPr>
                </a:p>
              </p:txBody>
            </p:sp>
            <p:cxnSp>
              <p:nvCxnSpPr>
                <p:cNvPr id="63" name="直接箭头连接符 62"/>
                <p:cNvCxnSpPr/>
                <p:nvPr/>
              </p:nvCxnSpPr>
              <p:spPr>
                <a:xfrm rot="10800000">
                  <a:off x="2071670" y="1783932"/>
                  <a:ext cx="2000264" cy="1566"/>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rot="5400000">
                  <a:off x="2363202" y="4882541"/>
                  <a:ext cx="704408" cy="15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flipV="1">
                  <a:off x="2714612" y="5235541"/>
                  <a:ext cx="1357322" cy="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rot="5400000">
                  <a:off x="2345342" y="3509730"/>
                  <a:ext cx="3452390" cy="79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rot="5400000">
                  <a:off x="-12922" y="3650222"/>
                  <a:ext cx="3169845" cy="79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nvCxnSpPr>
              <p:spPr>
                <a:xfrm>
                  <a:off x="-71470" y="5235541"/>
                  <a:ext cx="1643074" cy="156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0" name="直接连接符 99"/>
                <p:cNvCxnSpPr/>
                <p:nvPr/>
              </p:nvCxnSpPr>
              <p:spPr>
                <a:xfrm rot="5400000">
                  <a:off x="-1798062" y="3509730"/>
                  <a:ext cx="3452390" cy="79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644620" y="2710825"/>
                <a:ext cx="979043" cy="615363"/>
              </a:xfrm>
              <a:prstGeom prst="rect">
                <a:avLst/>
              </a:prstGeom>
              <a:noFill/>
            </p:spPr>
            <p:txBody>
              <a:bodyPr wrap="square" rtlCol="0">
                <a:spAutoFit/>
              </a:bodyPr>
              <a:lstStyle/>
              <a:p>
                <a:r>
                  <a:rPr lang="zh-CN" altLang="en-US" sz="1200" dirty="0" smtClean="0">
                    <a:solidFill>
                      <a:srgbClr val="0099FF"/>
                    </a:solidFill>
                    <a:latin typeface="方正兰亭刊黑_GBK" pitchFamily="2" charset="-122"/>
                    <a:ea typeface="方正兰亭刊黑_GBK" pitchFamily="2" charset="-122"/>
                  </a:rPr>
                  <a:t>执行带载性能测试</a:t>
                </a:r>
                <a:endParaRPr lang="zh-CN" altLang="en-US" sz="1200" dirty="0">
                  <a:solidFill>
                    <a:srgbClr val="0099FF"/>
                  </a:solidFill>
                  <a:latin typeface="方正兰亭刊黑_GBK" pitchFamily="2" charset="-122"/>
                  <a:ea typeface="方正兰亭刊黑_GBK" pitchFamily="2" charset="-122"/>
                </a:endParaRPr>
              </a:p>
            </p:txBody>
          </p:sp>
          <p:sp>
            <p:nvSpPr>
              <p:cNvPr id="36" name="TextBox 35"/>
              <p:cNvSpPr txBox="1"/>
              <p:nvPr/>
            </p:nvSpPr>
            <p:spPr>
              <a:xfrm>
                <a:off x="615551" y="3929066"/>
                <a:ext cx="1000100" cy="369218"/>
              </a:xfrm>
              <a:prstGeom prst="rect">
                <a:avLst/>
              </a:prstGeom>
              <a:noFill/>
            </p:spPr>
            <p:txBody>
              <a:bodyPr wrap="square" rtlCol="0">
                <a:spAutoFit/>
              </a:bodyPr>
              <a:lstStyle/>
              <a:p>
                <a:r>
                  <a:rPr lang="zh-CN" altLang="en-US" sz="1200" dirty="0" smtClean="0">
                    <a:solidFill>
                      <a:srgbClr val="0099FF"/>
                    </a:solidFill>
                    <a:latin typeface="方正兰亭刊黑_GBK" pitchFamily="2" charset="-122"/>
                    <a:ea typeface="方正兰亭刊黑_GBK" pitchFamily="2" charset="-122"/>
                  </a:rPr>
                  <a:t>测试正常 </a:t>
                </a:r>
                <a:endParaRPr lang="zh-CN" altLang="en-US" sz="1200" dirty="0">
                  <a:solidFill>
                    <a:srgbClr val="0099FF"/>
                  </a:solidFill>
                  <a:latin typeface="方正兰亭刊黑_GBK" pitchFamily="2" charset="-122"/>
                  <a:ea typeface="方正兰亭刊黑_GBK" pitchFamily="2" charset="-122"/>
                </a:endParaRPr>
              </a:p>
            </p:txBody>
          </p:sp>
          <p:sp>
            <p:nvSpPr>
              <p:cNvPr id="60" name="TextBox 59"/>
              <p:cNvSpPr txBox="1"/>
              <p:nvPr/>
            </p:nvSpPr>
            <p:spPr>
              <a:xfrm>
                <a:off x="2703783" y="3408236"/>
                <a:ext cx="1296144" cy="861509"/>
              </a:xfrm>
              <a:prstGeom prst="rect">
                <a:avLst/>
              </a:prstGeom>
              <a:noFill/>
            </p:spPr>
            <p:txBody>
              <a:bodyPr wrap="square" rtlCol="0">
                <a:spAutoFit/>
              </a:bodyPr>
              <a:lstStyle/>
              <a:p>
                <a:r>
                  <a:rPr lang="zh-CN" altLang="en-US" sz="1200" dirty="0" smtClean="0">
                    <a:solidFill>
                      <a:schemeClr val="bg1">
                        <a:lumMod val="50000"/>
                      </a:schemeClr>
                    </a:solidFill>
                    <a:latin typeface="方正兰亭刊黑_GBK" pitchFamily="2" charset="-122"/>
                    <a:ea typeface="方正兰亭刊黑_GBK" pitchFamily="2" charset="-122"/>
                  </a:rPr>
                  <a:t>测试异常，充电机</a:t>
                </a:r>
                <a:r>
                  <a:rPr lang="en-US" altLang="zh-CN" sz="1200" dirty="0" smtClean="0">
                    <a:solidFill>
                      <a:schemeClr val="bg1">
                        <a:lumMod val="50000"/>
                      </a:schemeClr>
                    </a:solidFill>
                    <a:latin typeface="方正兰亭刊黑_GBK" pitchFamily="2" charset="-122"/>
                    <a:ea typeface="方正兰亭刊黑_GBK" pitchFamily="2" charset="-122"/>
                  </a:rPr>
                  <a:t>OT</a:t>
                </a:r>
                <a:r>
                  <a:rPr lang="zh-CN" altLang="en-US" sz="1200" dirty="0" smtClean="0">
                    <a:solidFill>
                      <a:schemeClr val="bg1">
                        <a:lumMod val="50000"/>
                      </a:schemeClr>
                    </a:solidFill>
                    <a:latin typeface="方正兰亭刊黑_GBK" pitchFamily="2" charset="-122"/>
                    <a:ea typeface="方正兰亭刊黑_GBK" pitchFamily="2" charset="-122"/>
                  </a:rPr>
                  <a:t>保护，关闭输出</a:t>
                </a:r>
                <a:endParaRPr lang="zh-CN" altLang="en-US" sz="1200" dirty="0">
                  <a:solidFill>
                    <a:schemeClr val="bg1">
                      <a:lumMod val="50000"/>
                    </a:schemeClr>
                  </a:solidFill>
                  <a:latin typeface="方正兰亭刊黑_GBK" pitchFamily="2" charset="-122"/>
                  <a:ea typeface="方正兰亭刊黑_GBK" pitchFamily="2" charset="-122"/>
                </a:endParaRPr>
              </a:p>
            </p:txBody>
          </p:sp>
          <p:sp>
            <p:nvSpPr>
              <p:cNvPr id="67" name="TextBox 66"/>
              <p:cNvSpPr txBox="1"/>
              <p:nvPr/>
            </p:nvSpPr>
            <p:spPr>
              <a:xfrm>
                <a:off x="4071934" y="2716240"/>
                <a:ext cx="288033" cy="2584525"/>
              </a:xfrm>
              <a:prstGeom prst="rect">
                <a:avLst/>
              </a:prstGeom>
              <a:noFill/>
            </p:spPr>
            <p:txBody>
              <a:bodyPr wrap="square" rtlCol="0">
                <a:spAutoFit/>
              </a:bodyPr>
              <a:lstStyle/>
              <a:p>
                <a:r>
                  <a:rPr lang="zh-CN" altLang="en-US" sz="1200" dirty="0" smtClean="0">
                    <a:solidFill>
                      <a:schemeClr val="bg1">
                        <a:lumMod val="50000"/>
                      </a:schemeClr>
                    </a:solidFill>
                    <a:latin typeface="方正兰亭刊黑_GBK" pitchFamily="2" charset="-122"/>
                    <a:ea typeface="方正兰亭刊黑_GBK" pitchFamily="2" charset="-122"/>
                  </a:rPr>
                  <a:t>重启充电机，打开输出</a:t>
                </a:r>
                <a:endParaRPr lang="zh-CN" altLang="en-US" sz="1200" dirty="0">
                  <a:solidFill>
                    <a:schemeClr val="bg1">
                      <a:lumMod val="50000"/>
                    </a:schemeClr>
                  </a:solidFill>
                  <a:latin typeface="方正兰亭刊黑_GBK" pitchFamily="2" charset="-122"/>
                  <a:ea typeface="方正兰亭刊黑_GBK" pitchFamily="2" charset="-122"/>
                </a:endParaRPr>
              </a:p>
            </p:txBody>
          </p:sp>
        </p:grpSp>
        <p:sp>
          <p:nvSpPr>
            <p:cNvPr id="107" name="矩形 106"/>
            <p:cNvSpPr/>
            <p:nvPr/>
          </p:nvSpPr>
          <p:spPr>
            <a:xfrm>
              <a:off x="214283" y="2544407"/>
              <a:ext cx="214314" cy="2584525"/>
            </a:xfrm>
            <a:prstGeom prst="rect">
              <a:avLst/>
            </a:prstGeom>
          </p:spPr>
          <p:txBody>
            <a:bodyPr wrap="square">
              <a:spAutoFit/>
            </a:bodyPr>
            <a:lstStyle/>
            <a:p>
              <a:pPr algn="ctr"/>
              <a:r>
                <a:rPr lang="zh-CN" altLang="en-US" sz="1200" dirty="0" smtClean="0">
                  <a:solidFill>
                    <a:srgbClr val="0099FF"/>
                  </a:solidFill>
                  <a:latin typeface="方正兰亭刊黑_GBK" pitchFamily="2" charset="-122"/>
                  <a:ea typeface="方正兰亭刊黑_GBK" pitchFamily="2" charset="-122"/>
                </a:rPr>
                <a:t>执行编辑的其他测试项</a:t>
              </a:r>
              <a:endParaRPr lang="zh-CN" altLang="en-US" sz="1200" dirty="0">
                <a:solidFill>
                  <a:srgbClr val="0099FF"/>
                </a:solidFill>
                <a:latin typeface="方正兰亭刊黑_GBK" pitchFamily="2" charset="-122"/>
                <a:ea typeface="方正兰亭刊黑_GBK" pitchFamily="2" charset="-122"/>
              </a:endParaRPr>
            </a:p>
          </p:txBody>
        </p:sp>
      </p:grpSp>
      <p:grpSp>
        <p:nvGrpSpPr>
          <p:cNvPr id="5" name="组合 107"/>
          <p:cNvGrpSpPr/>
          <p:nvPr/>
        </p:nvGrpSpPr>
        <p:grpSpPr>
          <a:xfrm>
            <a:off x="5605788" y="2070244"/>
            <a:ext cx="3214711" cy="2734548"/>
            <a:chOff x="-72264" y="2143122"/>
            <a:chExt cx="3214711" cy="3644939"/>
          </a:xfrm>
        </p:grpSpPr>
        <p:grpSp>
          <p:nvGrpSpPr>
            <p:cNvPr id="6" name="组合 62"/>
            <p:cNvGrpSpPr/>
            <p:nvPr/>
          </p:nvGrpSpPr>
          <p:grpSpPr>
            <a:xfrm>
              <a:off x="-72264" y="2143122"/>
              <a:ext cx="3214711" cy="3644939"/>
              <a:chOff x="-72264" y="1643050"/>
              <a:chExt cx="3214711" cy="3594057"/>
            </a:xfrm>
          </p:grpSpPr>
          <p:sp>
            <p:nvSpPr>
              <p:cNvPr id="114" name="Rectangle 8"/>
              <p:cNvSpPr>
                <a:spLocks noChangeArrowheads="1"/>
              </p:cNvSpPr>
              <p:nvPr/>
            </p:nvSpPr>
            <p:spPr bwMode="auto">
              <a:xfrm rot="2820000">
                <a:off x="3024188" y="4608513"/>
                <a:ext cx="63500" cy="63500"/>
              </a:xfrm>
              <a:prstGeom prst="rect">
                <a:avLst/>
              </a:prstGeom>
              <a:noFill/>
              <a:ln w="9525">
                <a:noFill/>
                <a:miter lim="800000"/>
                <a:headEnd/>
                <a:tailEnd/>
              </a:ln>
            </p:spPr>
            <p:txBody>
              <a:bodyPr lIns="12700" tIns="0" rIns="12700" bIns="0" anchor="ctr"/>
              <a:lstStyle/>
              <a:p>
                <a:pPr algn="ctr" eaLnBrk="0" hangingPunct="0">
                  <a:lnSpc>
                    <a:spcPct val="90000"/>
                  </a:lnSpc>
                  <a:spcAft>
                    <a:spcPct val="35000"/>
                  </a:spcAft>
                </a:pPr>
                <a:endParaRPr lang="zh-CN" altLang="zh-CN" sz="1200" dirty="0">
                  <a:solidFill>
                    <a:srgbClr val="C00000"/>
                  </a:solidFill>
                  <a:latin typeface="方正兰亭刊黑_GBK" pitchFamily="2" charset="-122"/>
                  <a:ea typeface="方正兰亭刊黑_GBK" pitchFamily="2" charset="-122"/>
                  <a:sym typeface="宋体" pitchFamily="2" charset="-122"/>
                </a:endParaRPr>
              </a:p>
            </p:txBody>
          </p:sp>
          <p:sp>
            <p:nvSpPr>
              <p:cNvPr id="115" name="圆角矩形 114"/>
              <p:cNvSpPr/>
              <p:nvPr/>
            </p:nvSpPr>
            <p:spPr>
              <a:xfrm>
                <a:off x="428596" y="1643050"/>
                <a:ext cx="1643074" cy="500066"/>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bg1"/>
                    </a:solidFill>
                    <a:latin typeface="方正兰亭刊黑_GBK" pitchFamily="2" charset="-122"/>
                    <a:ea typeface="方正兰亭刊黑_GBK" pitchFamily="2" charset="-122"/>
                  </a:rPr>
                  <a:t>软件</a:t>
                </a:r>
                <a:endParaRPr lang="zh-CN" altLang="en-US" sz="1200" dirty="0">
                  <a:solidFill>
                    <a:schemeClr val="bg1"/>
                  </a:solidFill>
                  <a:latin typeface="方正兰亭刊黑_GBK" pitchFamily="2" charset="-122"/>
                  <a:ea typeface="方正兰亭刊黑_GBK" pitchFamily="2" charset="-122"/>
                </a:endParaRPr>
              </a:p>
            </p:txBody>
          </p:sp>
          <p:cxnSp>
            <p:nvCxnSpPr>
              <p:cNvPr id="116" name="直接箭头连接符 115"/>
              <p:cNvCxnSpPr/>
              <p:nvPr/>
            </p:nvCxnSpPr>
            <p:spPr>
              <a:xfrm>
                <a:off x="-71470" y="1783932"/>
                <a:ext cx="500064" cy="1566"/>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17" name="直接连接符 116"/>
              <p:cNvCxnSpPr/>
              <p:nvPr/>
            </p:nvCxnSpPr>
            <p:spPr>
              <a:xfrm>
                <a:off x="1571604" y="2981418"/>
                <a:ext cx="1570842" cy="6"/>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0" name="直接箭头连接符 119"/>
              <p:cNvCxnSpPr/>
              <p:nvPr/>
            </p:nvCxnSpPr>
            <p:spPr>
              <a:xfrm rot="10800000">
                <a:off x="2071670" y="1783932"/>
                <a:ext cx="1070776" cy="1566"/>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21" name="直接连接符 120"/>
              <p:cNvCxnSpPr/>
              <p:nvPr/>
            </p:nvCxnSpPr>
            <p:spPr>
              <a:xfrm rot="5400000">
                <a:off x="2542906" y="2382667"/>
                <a:ext cx="1197493" cy="158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4" name="直接连接符 123"/>
              <p:cNvCxnSpPr/>
              <p:nvPr/>
            </p:nvCxnSpPr>
            <p:spPr>
              <a:xfrm rot="5400000">
                <a:off x="-12922" y="3650222"/>
                <a:ext cx="3169845" cy="794"/>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5" name="直接连接符 124"/>
              <p:cNvCxnSpPr/>
              <p:nvPr/>
            </p:nvCxnSpPr>
            <p:spPr>
              <a:xfrm>
                <a:off x="-71470" y="5235541"/>
                <a:ext cx="1643074" cy="1566"/>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6" name="直接连接符 125"/>
              <p:cNvCxnSpPr/>
              <p:nvPr/>
            </p:nvCxnSpPr>
            <p:spPr>
              <a:xfrm rot="5400000">
                <a:off x="-1798062" y="3509730"/>
                <a:ext cx="3452390" cy="794"/>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110" name="TextBox 109"/>
            <p:cNvSpPr txBox="1"/>
            <p:nvPr/>
          </p:nvSpPr>
          <p:spPr>
            <a:xfrm>
              <a:off x="716628" y="2643182"/>
              <a:ext cx="1019859" cy="615363"/>
            </a:xfrm>
            <a:prstGeom prst="rect">
              <a:avLst/>
            </a:prstGeom>
            <a:noFill/>
          </p:spPr>
          <p:txBody>
            <a:bodyPr wrap="square" rtlCol="0">
              <a:spAutoFit/>
            </a:bodyPr>
            <a:lstStyle/>
            <a:p>
              <a:r>
                <a:rPr lang="zh-CN" altLang="en-US" sz="1200" dirty="0" smtClean="0">
                  <a:solidFill>
                    <a:srgbClr val="00B050"/>
                  </a:solidFill>
                  <a:latin typeface="方正兰亭刊黑_GBK" pitchFamily="2" charset="-122"/>
                  <a:ea typeface="方正兰亭刊黑_GBK" pitchFamily="2" charset="-122"/>
                </a:rPr>
                <a:t>执行带载性能测试</a:t>
              </a:r>
              <a:endParaRPr lang="zh-CN" altLang="en-US" sz="1200" dirty="0">
                <a:solidFill>
                  <a:srgbClr val="00B050"/>
                </a:solidFill>
                <a:latin typeface="方正兰亭刊黑_GBK" pitchFamily="2" charset="-122"/>
                <a:ea typeface="方正兰亭刊黑_GBK" pitchFamily="2" charset="-122"/>
              </a:endParaRPr>
            </a:p>
          </p:txBody>
        </p:sp>
        <p:sp>
          <p:nvSpPr>
            <p:cNvPr id="111" name="TextBox 110"/>
            <p:cNvSpPr txBox="1"/>
            <p:nvPr/>
          </p:nvSpPr>
          <p:spPr>
            <a:xfrm>
              <a:off x="1054215" y="4131632"/>
              <a:ext cx="590629" cy="615363"/>
            </a:xfrm>
            <a:prstGeom prst="rect">
              <a:avLst/>
            </a:prstGeom>
            <a:noFill/>
          </p:spPr>
          <p:txBody>
            <a:bodyPr wrap="square" rtlCol="0">
              <a:spAutoFit/>
            </a:bodyPr>
            <a:lstStyle/>
            <a:p>
              <a:r>
                <a:rPr lang="zh-CN" altLang="en-US" sz="1200" dirty="0" smtClean="0">
                  <a:solidFill>
                    <a:srgbClr val="00B050"/>
                  </a:solidFill>
                  <a:latin typeface="方正兰亭刊黑_GBK" pitchFamily="2" charset="-122"/>
                  <a:ea typeface="方正兰亭刊黑_GBK" pitchFamily="2" charset="-122"/>
                </a:rPr>
                <a:t>测试正常 </a:t>
              </a:r>
              <a:endParaRPr lang="zh-CN" altLang="en-US" sz="1200" dirty="0">
                <a:solidFill>
                  <a:srgbClr val="00B050"/>
                </a:solidFill>
                <a:latin typeface="方正兰亭刊黑_GBK" pitchFamily="2" charset="-122"/>
                <a:ea typeface="方正兰亭刊黑_GBK" pitchFamily="2" charset="-122"/>
              </a:endParaRPr>
            </a:p>
          </p:txBody>
        </p:sp>
        <p:sp>
          <p:nvSpPr>
            <p:cNvPr id="112" name="TextBox 111"/>
            <p:cNvSpPr txBox="1"/>
            <p:nvPr/>
          </p:nvSpPr>
          <p:spPr>
            <a:xfrm>
              <a:off x="1642248" y="3547598"/>
              <a:ext cx="1500198" cy="861509"/>
            </a:xfrm>
            <a:prstGeom prst="rect">
              <a:avLst/>
            </a:prstGeom>
            <a:noFill/>
          </p:spPr>
          <p:txBody>
            <a:bodyPr wrap="square" rtlCol="0">
              <a:spAutoFit/>
            </a:bodyPr>
            <a:lstStyle/>
            <a:p>
              <a:r>
                <a:rPr lang="zh-CN" altLang="en-US" sz="1200" dirty="0" smtClean="0">
                  <a:solidFill>
                    <a:srgbClr val="00B050"/>
                  </a:solidFill>
                  <a:latin typeface="方正兰亭刊黑_GBK" pitchFamily="2" charset="-122"/>
                  <a:ea typeface="方正兰亭刊黑_GBK" pitchFamily="2" charset="-122"/>
                </a:rPr>
                <a:t>测试异常，自动判定异常，重启充电机</a:t>
              </a:r>
              <a:endParaRPr lang="zh-CN" altLang="en-US" sz="1200" dirty="0">
                <a:solidFill>
                  <a:srgbClr val="00B050"/>
                </a:solidFill>
                <a:latin typeface="方正兰亭刊黑_GBK" pitchFamily="2" charset="-122"/>
                <a:ea typeface="方正兰亭刊黑_GBK" pitchFamily="2" charset="-122"/>
              </a:endParaRPr>
            </a:p>
          </p:txBody>
        </p:sp>
      </p:grpSp>
      <p:sp>
        <p:nvSpPr>
          <p:cNvPr id="127" name="矩形 126"/>
          <p:cNvSpPr/>
          <p:nvPr/>
        </p:nvSpPr>
        <p:spPr>
          <a:xfrm>
            <a:off x="5653830" y="2442129"/>
            <a:ext cx="214314" cy="1938992"/>
          </a:xfrm>
          <a:prstGeom prst="rect">
            <a:avLst/>
          </a:prstGeom>
        </p:spPr>
        <p:txBody>
          <a:bodyPr wrap="square">
            <a:spAutoFit/>
          </a:bodyPr>
          <a:lstStyle/>
          <a:p>
            <a:pPr algn="ctr"/>
            <a:r>
              <a:rPr lang="zh-CN" altLang="en-US" sz="1200" dirty="0" smtClean="0">
                <a:solidFill>
                  <a:srgbClr val="00B050"/>
                </a:solidFill>
                <a:latin typeface="方正兰亭刊黑_GBK" pitchFamily="2" charset="-122"/>
                <a:ea typeface="方正兰亭刊黑_GBK" pitchFamily="2" charset="-122"/>
              </a:rPr>
              <a:t>执行编辑的其他测试项</a:t>
            </a:r>
            <a:endParaRPr lang="zh-CN" altLang="en-US" sz="1200" dirty="0">
              <a:solidFill>
                <a:srgbClr val="00B050"/>
              </a:solidFill>
              <a:latin typeface="方正兰亭刊黑_GBK" pitchFamily="2" charset="-122"/>
              <a:ea typeface="方正兰亭刊黑_GBK" pitchFamily="2" charset="-122"/>
            </a:endParaRPr>
          </a:p>
        </p:txBody>
      </p:sp>
      <p:sp>
        <p:nvSpPr>
          <p:cNvPr id="52" name="TextBox 51"/>
          <p:cNvSpPr txBox="1"/>
          <p:nvPr/>
        </p:nvSpPr>
        <p:spPr>
          <a:xfrm>
            <a:off x="288000" y="1040631"/>
            <a:ext cx="5069536" cy="307777"/>
          </a:xfrm>
          <a:prstGeom prst="rect">
            <a:avLst/>
          </a:prstGeom>
          <a:noFill/>
        </p:spPr>
        <p:txBody>
          <a:bodyPr wrap="square" rtlCol="0">
            <a:spAutoFit/>
          </a:bodyPr>
          <a:lstStyle/>
          <a:p>
            <a:r>
              <a:rPr lang="zh-CN" altLang="en-US" sz="1400" dirty="0" smtClean="0">
                <a:latin typeface="方正兰亭刊黑_GBK" pitchFamily="2" charset="-122"/>
                <a:ea typeface="方正兰亭刊黑_GBK" pitchFamily="2" charset="-122"/>
              </a:rPr>
              <a:t>艾德克斯方案实现对充电机本身的控制，操作简单</a:t>
            </a:r>
            <a:endParaRPr lang="zh-CN" altLang="en-US" sz="1400" dirty="0">
              <a:latin typeface="方正兰亭刊黑_GBK" pitchFamily="2" charset="-122"/>
              <a:ea typeface="方正兰亭刊黑_GBK" pitchFamily="2" charset="-122"/>
            </a:endParaRPr>
          </a:p>
        </p:txBody>
      </p:sp>
      <p:sp>
        <p:nvSpPr>
          <p:cNvPr id="51" name="Text Box 5"/>
          <p:cNvSpPr txBox="1">
            <a:spLocks noChangeArrowheads="1"/>
          </p:cNvSpPr>
          <p:nvPr/>
        </p:nvSpPr>
        <p:spPr bwMode="auto">
          <a:xfrm>
            <a:off x="288000" y="469540"/>
            <a:ext cx="4139680" cy="535696"/>
          </a:xfrm>
          <a:prstGeom prst="rect">
            <a:avLst/>
          </a:prstGeom>
          <a:noFill/>
          <a:ln w="9525">
            <a:noFill/>
            <a:miter lim="800000"/>
            <a:headEnd/>
            <a:tailEnd/>
          </a:ln>
        </p:spPr>
        <p:txBody>
          <a:bodyPr wrap="square" anchor="ctr">
            <a:spAutoFit/>
          </a:bodyPr>
          <a:lstStyle/>
          <a:p>
            <a:pPr>
              <a:lnSpc>
                <a:spcPct val="160000"/>
              </a:lnSpc>
            </a:pPr>
            <a:r>
              <a:rPr lang="zh-CN" altLang="en-US" b="1" dirty="0" smtClean="0">
                <a:solidFill>
                  <a:srgbClr val="C00000"/>
                </a:solidFill>
                <a:latin typeface="方正兰亭刊黑_GBK" pitchFamily="2" charset="-122"/>
                <a:ea typeface="方正兰亭刊黑_GBK" pitchFamily="2" charset="-122"/>
              </a:rPr>
              <a:t>车载充电机测试</a:t>
            </a:r>
            <a:endParaRPr lang="en-US" altLang="zh-CN" b="1" dirty="0" smtClean="0">
              <a:solidFill>
                <a:srgbClr val="C00000"/>
              </a:solidFill>
              <a:latin typeface="方正兰亭刊黑_GBK" pitchFamily="2" charset="-122"/>
              <a:ea typeface="方正兰亭刊黑_GBK" pitchFamily="2" charset="-122"/>
            </a:endParaRPr>
          </a:p>
        </p:txBody>
      </p:sp>
      <p:sp>
        <p:nvSpPr>
          <p:cNvPr id="53" name="矩形 52"/>
          <p:cNvSpPr/>
          <p:nvPr/>
        </p:nvSpPr>
        <p:spPr>
          <a:xfrm>
            <a:off x="77078" y="42191"/>
            <a:ext cx="3042805" cy="369324"/>
          </a:xfrm>
          <a:prstGeom prst="rect">
            <a:avLst/>
          </a:prstGeom>
        </p:spPr>
        <p:txBody>
          <a:bodyPr wrap="none" lIns="91432" tIns="45716" rIns="91432" bIns="45716">
            <a:spAutoFit/>
          </a:bodyPr>
          <a:lstStyle/>
          <a:p>
            <a:pPr defTabSz="914310"/>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充电桩</a:t>
            </a:r>
            <a:r>
              <a:rPr lang="en-US" altLang="zh-CN"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a:t>
            </a:r>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车载充电机测试</a:t>
            </a:r>
            <a:r>
              <a:rPr lang="zh-CN" altLang="en-US"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方案</a:t>
            </a:r>
            <a:endPar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endParaRPr>
          </a:p>
        </p:txBody>
      </p:sp>
    </p:spTree>
  </p:cSld>
  <p:clrMapOvr>
    <a:masterClrMapping/>
  </p:clrMapOvr>
  <p:transition spd="slow" advTm="15368">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88000" y="1874494"/>
            <a:ext cx="3647826" cy="1885196"/>
          </a:xfrm>
          <a:prstGeom prst="rect">
            <a:avLst/>
          </a:prstGeom>
          <a:noFill/>
        </p:spPr>
        <p:txBody>
          <a:bodyPr wrap="square" rtlCol="0">
            <a:spAutoFit/>
          </a:bodyPr>
          <a:lstStyle/>
          <a:p>
            <a:pPr>
              <a:lnSpc>
                <a:spcPct val="120000"/>
              </a:lnSpc>
              <a:spcAft>
                <a:spcPts val="600"/>
              </a:spcAft>
            </a:pPr>
            <a:r>
              <a:rPr lang="zh-CN" altLang="zh-CN" sz="1400" dirty="0" smtClean="0">
                <a:latin typeface="方正兰亭刊黑_GBK" pitchFamily="2" charset="-122"/>
                <a:ea typeface="方正兰亭刊黑_GBK" pitchFamily="2" charset="-122"/>
              </a:rPr>
              <a:t>车载充电机和</a:t>
            </a:r>
            <a:r>
              <a:rPr lang="en-US" altLang="zh-CN" sz="1400" dirty="0" smtClean="0">
                <a:latin typeface="方正兰亭刊黑_GBK" pitchFamily="2" charset="-122"/>
                <a:ea typeface="方正兰亭刊黑_GBK" pitchFamily="2" charset="-122"/>
              </a:rPr>
              <a:t>BMS</a:t>
            </a:r>
            <a:r>
              <a:rPr lang="zh-CN" altLang="zh-CN" sz="1400" dirty="0" smtClean="0">
                <a:latin typeface="方正兰亭刊黑_GBK" pitchFamily="2" charset="-122"/>
                <a:ea typeface="方正兰亭刊黑_GBK" pitchFamily="2" charset="-122"/>
              </a:rPr>
              <a:t>电池管理系统，均采用</a:t>
            </a:r>
            <a:r>
              <a:rPr lang="en-US" altLang="zh-CN" sz="1400" dirty="0" smtClean="0">
                <a:latin typeface="方正兰亭刊黑_GBK" pitchFamily="2" charset="-122"/>
                <a:ea typeface="方正兰亭刊黑_GBK" pitchFamily="2" charset="-122"/>
              </a:rPr>
              <a:t>CAN</a:t>
            </a:r>
            <a:r>
              <a:rPr lang="zh-CN" altLang="zh-CN" sz="1400" dirty="0" smtClean="0">
                <a:latin typeface="方正兰亭刊黑_GBK" pitchFamily="2" charset="-122"/>
                <a:ea typeface="方正兰亭刊黑_GBK" pitchFamily="2" charset="-122"/>
              </a:rPr>
              <a:t>总线通信方式</a:t>
            </a:r>
            <a:r>
              <a:rPr lang="zh-CN" altLang="en-US" sz="1400" dirty="0" smtClean="0">
                <a:latin typeface="方正兰亭刊黑_GBK" pitchFamily="2" charset="-122"/>
                <a:ea typeface="方正兰亭刊黑_GBK" pitchFamily="2" charset="-122"/>
              </a:rPr>
              <a:t>，</a:t>
            </a:r>
            <a:r>
              <a:rPr lang="en-US" altLang="zh-CN" sz="1400" dirty="0" smtClean="0">
                <a:latin typeface="方正兰亭刊黑_GBK" pitchFamily="2" charset="-122"/>
                <a:ea typeface="方正兰亭刊黑_GBK" pitchFamily="2" charset="-122"/>
              </a:rPr>
              <a:t>DBC </a:t>
            </a:r>
            <a:r>
              <a:rPr lang="zh-CN" altLang="en-US" sz="1400" dirty="0" smtClean="0">
                <a:latin typeface="方正兰亭刊黑_GBK" pitchFamily="2" charset="-122"/>
                <a:ea typeface="方正兰亭刊黑_GBK" pitchFamily="2" charset="-122"/>
              </a:rPr>
              <a:t>文件是通用的</a:t>
            </a:r>
            <a:r>
              <a:rPr lang="en-US" altLang="zh-CN" sz="1400" dirty="0" smtClean="0">
                <a:latin typeface="方正兰亭刊黑_GBK" pitchFamily="2" charset="-122"/>
                <a:ea typeface="方正兰亭刊黑_GBK" pitchFamily="2" charset="-122"/>
              </a:rPr>
              <a:t>CAN</a:t>
            </a:r>
            <a:r>
              <a:rPr lang="zh-CN" altLang="en-US" sz="1400" dirty="0" smtClean="0">
                <a:latin typeface="方正兰亭刊黑_GBK" pitchFamily="2" charset="-122"/>
                <a:ea typeface="方正兰亭刊黑_GBK" pitchFamily="2" charset="-122"/>
              </a:rPr>
              <a:t>数据采集，分析等协议文件，它包含发送和接收的报文以及报文的</a:t>
            </a:r>
            <a:r>
              <a:rPr lang="en-US" altLang="zh-CN" sz="1400" dirty="0" smtClean="0">
                <a:latin typeface="方正兰亭刊黑_GBK" pitchFamily="2" charset="-122"/>
                <a:ea typeface="方正兰亭刊黑_GBK" pitchFamily="2" charset="-122"/>
              </a:rPr>
              <a:t>ID</a:t>
            </a:r>
            <a:r>
              <a:rPr lang="zh-CN" altLang="en-US" sz="1400" dirty="0" smtClean="0">
                <a:latin typeface="方正兰亭刊黑_GBK" pitchFamily="2" charset="-122"/>
                <a:ea typeface="方正兰亭刊黑_GBK" pitchFamily="2" charset="-122"/>
              </a:rPr>
              <a:t>等。艾德克斯测试系统软件增加了导入</a:t>
            </a:r>
            <a:r>
              <a:rPr lang="en-US" altLang="zh-CN" sz="1400" dirty="0" smtClean="0">
                <a:latin typeface="方正兰亭刊黑_GBK" pitchFamily="2" charset="-122"/>
                <a:ea typeface="方正兰亭刊黑_GBK" pitchFamily="2" charset="-122"/>
              </a:rPr>
              <a:t>DBC</a:t>
            </a:r>
            <a:r>
              <a:rPr lang="zh-CN" altLang="en-US" sz="1400" dirty="0" smtClean="0">
                <a:latin typeface="方正兰亭刊黑_GBK" pitchFamily="2" charset="-122"/>
                <a:ea typeface="方正兰亭刊黑_GBK" pitchFamily="2" charset="-122"/>
              </a:rPr>
              <a:t>文件的功能，可实现对不同厂家，不同类型的充电机进行测试。</a:t>
            </a:r>
            <a:endParaRPr lang="zh-CN" altLang="en-US" sz="1400" dirty="0">
              <a:latin typeface="方正兰亭刊黑_GBK" pitchFamily="2" charset="-122"/>
              <a:ea typeface="方正兰亭刊黑_GBK" pitchFamily="2" charset="-122"/>
            </a:endParaRPr>
          </a:p>
        </p:txBody>
      </p:sp>
      <p:pic>
        <p:nvPicPr>
          <p:cNvPr id="1026" name="Picture 2"/>
          <p:cNvPicPr>
            <a:picLocks noChangeAspect="1" noChangeArrowheads="1"/>
          </p:cNvPicPr>
          <p:nvPr/>
        </p:nvPicPr>
        <p:blipFill>
          <a:blip r:embed="rId3" cstate="print"/>
          <a:srcRect/>
          <a:stretch>
            <a:fillRect/>
          </a:stretch>
        </p:blipFill>
        <p:spPr bwMode="auto">
          <a:xfrm>
            <a:off x="4427680" y="1360278"/>
            <a:ext cx="4320480" cy="3027192"/>
          </a:xfrm>
          <a:prstGeom prst="rect">
            <a:avLst/>
          </a:prstGeom>
          <a:noFill/>
          <a:ln w="9525">
            <a:noFill/>
            <a:miter lim="800000"/>
            <a:headEnd/>
            <a:tailEnd/>
          </a:ln>
          <a:effectLst/>
        </p:spPr>
      </p:pic>
      <p:sp>
        <p:nvSpPr>
          <p:cNvPr id="20" name="TextBox 19"/>
          <p:cNvSpPr txBox="1"/>
          <p:nvPr/>
        </p:nvSpPr>
        <p:spPr>
          <a:xfrm>
            <a:off x="288000" y="988368"/>
            <a:ext cx="5069536" cy="307777"/>
          </a:xfrm>
          <a:prstGeom prst="rect">
            <a:avLst/>
          </a:prstGeom>
          <a:noFill/>
        </p:spPr>
        <p:txBody>
          <a:bodyPr wrap="square" rtlCol="0">
            <a:spAutoFit/>
          </a:bodyPr>
          <a:lstStyle/>
          <a:p>
            <a:r>
              <a:rPr lang="zh-CN" altLang="en-US" sz="1400" dirty="0" smtClean="0">
                <a:latin typeface="方正兰亭刊黑_GBK" pitchFamily="2" charset="-122"/>
                <a:ea typeface="方正兰亭刊黑_GBK" pitchFamily="2" charset="-122"/>
              </a:rPr>
              <a:t>艾德克斯方案兼容各类车载充电机协议</a:t>
            </a:r>
            <a:endParaRPr lang="zh-CN" altLang="en-US" sz="1400" dirty="0">
              <a:latin typeface="方正兰亭刊黑_GBK" pitchFamily="2" charset="-122"/>
              <a:ea typeface="方正兰亭刊黑_GBK" pitchFamily="2" charset="-122"/>
            </a:endParaRPr>
          </a:p>
        </p:txBody>
      </p:sp>
      <p:sp>
        <p:nvSpPr>
          <p:cNvPr id="18" name="Text Box 5"/>
          <p:cNvSpPr txBox="1">
            <a:spLocks noChangeArrowheads="1"/>
          </p:cNvSpPr>
          <p:nvPr/>
        </p:nvSpPr>
        <p:spPr bwMode="auto">
          <a:xfrm>
            <a:off x="288000" y="469540"/>
            <a:ext cx="4139680" cy="535696"/>
          </a:xfrm>
          <a:prstGeom prst="rect">
            <a:avLst/>
          </a:prstGeom>
          <a:noFill/>
          <a:ln w="9525">
            <a:noFill/>
            <a:miter lim="800000"/>
            <a:headEnd/>
            <a:tailEnd/>
          </a:ln>
        </p:spPr>
        <p:txBody>
          <a:bodyPr wrap="square" anchor="ctr">
            <a:spAutoFit/>
          </a:bodyPr>
          <a:lstStyle/>
          <a:p>
            <a:pPr>
              <a:lnSpc>
                <a:spcPct val="160000"/>
              </a:lnSpc>
            </a:pPr>
            <a:r>
              <a:rPr lang="zh-CN" altLang="en-US" b="1" dirty="0" smtClean="0">
                <a:solidFill>
                  <a:srgbClr val="C00000"/>
                </a:solidFill>
                <a:latin typeface="方正兰亭刊黑_GBK" pitchFamily="2" charset="-122"/>
                <a:ea typeface="方正兰亭刊黑_GBK" pitchFamily="2" charset="-122"/>
              </a:rPr>
              <a:t>车载充电机测试</a:t>
            </a:r>
            <a:endParaRPr lang="en-US" altLang="zh-CN" b="1" dirty="0" smtClean="0">
              <a:solidFill>
                <a:srgbClr val="C00000"/>
              </a:solidFill>
              <a:latin typeface="方正兰亭刊黑_GBK" pitchFamily="2" charset="-122"/>
              <a:ea typeface="方正兰亭刊黑_GBK" pitchFamily="2" charset="-122"/>
            </a:endParaRPr>
          </a:p>
        </p:txBody>
      </p:sp>
      <p:sp>
        <p:nvSpPr>
          <p:cNvPr id="21" name="矩形 20"/>
          <p:cNvSpPr/>
          <p:nvPr/>
        </p:nvSpPr>
        <p:spPr>
          <a:xfrm>
            <a:off x="77078" y="42191"/>
            <a:ext cx="3042805" cy="369324"/>
          </a:xfrm>
          <a:prstGeom prst="rect">
            <a:avLst/>
          </a:prstGeom>
        </p:spPr>
        <p:txBody>
          <a:bodyPr wrap="none" lIns="91432" tIns="45716" rIns="91432" bIns="45716">
            <a:spAutoFit/>
          </a:bodyPr>
          <a:lstStyle/>
          <a:p>
            <a:pPr defTabSz="914310"/>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充电桩</a:t>
            </a:r>
            <a:r>
              <a:rPr lang="en-US" altLang="zh-CN"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a:t>
            </a:r>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车载充电机测试</a:t>
            </a:r>
            <a:r>
              <a:rPr lang="zh-CN" altLang="en-US"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方案</a:t>
            </a:r>
            <a:endPar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endParaRPr>
          </a:p>
        </p:txBody>
      </p:sp>
    </p:spTree>
  </p:cSld>
  <p:clrMapOvr>
    <a:masterClrMapping/>
  </p:clrMapOvr>
  <p:transition spd="slow" advTm="15368">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88000" y="969212"/>
            <a:ext cx="7380344" cy="307777"/>
          </a:xfrm>
          <a:prstGeom prst="rect">
            <a:avLst/>
          </a:prstGeom>
          <a:noFill/>
        </p:spPr>
        <p:txBody>
          <a:bodyPr wrap="square" rtlCol="0">
            <a:spAutoFit/>
          </a:bodyPr>
          <a:lstStyle/>
          <a:p>
            <a:r>
              <a:rPr lang="zh-CN" altLang="en-US" sz="1400" dirty="0" smtClean="0">
                <a:latin typeface="方正兰亭刊黑_GBK" pitchFamily="2" charset="-122"/>
                <a:ea typeface="方正兰亭刊黑_GBK" pitchFamily="2" charset="-122"/>
              </a:rPr>
              <a:t>艾德克斯方案拥有完善的测试项目</a:t>
            </a:r>
            <a:r>
              <a:rPr lang="en-US" altLang="zh-CN" sz="1400" dirty="0" smtClean="0">
                <a:latin typeface="方正兰亭刊黑_GBK" pitchFamily="2" charset="-122"/>
                <a:ea typeface="方正兰亭刊黑_GBK" pitchFamily="2" charset="-122"/>
              </a:rPr>
              <a:t>——</a:t>
            </a:r>
            <a:r>
              <a:rPr lang="zh-CN" altLang="en-US" sz="1400" dirty="0" smtClean="0">
                <a:latin typeface="方正兰亭刊黑_GBK" pitchFamily="2" charset="-122"/>
                <a:ea typeface="方正兰亭刊黑_GBK" pitchFamily="2" charset="-122"/>
              </a:rPr>
              <a:t>输入、输出、保护、时序、特殊项</a:t>
            </a:r>
            <a:endParaRPr lang="zh-CN" altLang="en-US" sz="1400" dirty="0">
              <a:latin typeface="方正兰亭刊黑_GBK" pitchFamily="2" charset="-122"/>
              <a:ea typeface="方正兰亭刊黑_GBK" pitchFamily="2" charset="-122"/>
            </a:endParaRPr>
          </a:p>
        </p:txBody>
      </p:sp>
      <p:sp>
        <p:nvSpPr>
          <p:cNvPr id="11" name="TextBox 10"/>
          <p:cNvSpPr txBox="1"/>
          <p:nvPr/>
        </p:nvSpPr>
        <p:spPr>
          <a:xfrm>
            <a:off x="1115616" y="4631184"/>
            <a:ext cx="6984776" cy="276999"/>
          </a:xfrm>
          <a:prstGeom prst="rect">
            <a:avLst/>
          </a:prstGeom>
          <a:noFill/>
        </p:spPr>
        <p:txBody>
          <a:bodyPr wrap="square" rtlCol="0">
            <a:spAutoFit/>
          </a:bodyPr>
          <a:lstStyle/>
          <a:p>
            <a:r>
              <a:rPr lang="en-US" altLang="zh-CN" sz="1200" b="1" dirty="0" smtClean="0">
                <a:solidFill>
                  <a:srgbClr val="C00000"/>
                </a:solidFill>
                <a:latin typeface="方正兰亭刊黑_GBK" pitchFamily="2" charset="-122"/>
                <a:ea typeface="方正兰亭刊黑_GBK" pitchFamily="2" charset="-122"/>
              </a:rPr>
              <a:t>*  </a:t>
            </a:r>
            <a:r>
              <a:rPr lang="zh-CN" altLang="en-US" sz="1200" b="1" dirty="0" smtClean="0">
                <a:solidFill>
                  <a:srgbClr val="C00000"/>
                </a:solidFill>
                <a:latin typeface="方正兰亭刊黑_GBK" pitchFamily="2" charset="-122"/>
                <a:ea typeface="方正兰亭刊黑_GBK" pitchFamily="2" charset="-122"/>
              </a:rPr>
              <a:t>除了以上国标要求的测试项目外，艾德克斯还可根据客户的实际测试需求，进行量身定制测试项目</a:t>
            </a:r>
          </a:p>
        </p:txBody>
      </p:sp>
      <p:sp>
        <p:nvSpPr>
          <p:cNvPr id="12" name="Text Box 5"/>
          <p:cNvSpPr txBox="1">
            <a:spLocks noChangeArrowheads="1"/>
          </p:cNvSpPr>
          <p:nvPr/>
        </p:nvSpPr>
        <p:spPr bwMode="auto">
          <a:xfrm>
            <a:off x="288000" y="469540"/>
            <a:ext cx="4139680" cy="535696"/>
          </a:xfrm>
          <a:prstGeom prst="rect">
            <a:avLst/>
          </a:prstGeom>
          <a:noFill/>
          <a:ln w="9525">
            <a:noFill/>
            <a:miter lim="800000"/>
            <a:headEnd/>
            <a:tailEnd/>
          </a:ln>
        </p:spPr>
        <p:txBody>
          <a:bodyPr wrap="square" anchor="ctr">
            <a:spAutoFit/>
          </a:bodyPr>
          <a:lstStyle/>
          <a:p>
            <a:pPr>
              <a:lnSpc>
                <a:spcPct val="160000"/>
              </a:lnSpc>
            </a:pPr>
            <a:r>
              <a:rPr lang="zh-CN" altLang="en-US" b="1" dirty="0" smtClean="0">
                <a:solidFill>
                  <a:srgbClr val="C00000"/>
                </a:solidFill>
                <a:latin typeface="方正兰亭刊黑_GBK" pitchFamily="2" charset="-122"/>
                <a:ea typeface="方正兰亭刊黑_GBK" pitchFamily="2" charset="-122"/>
              </a:rPr>
              <a:t>车载充电机测试</a:t>
            </a:r>
            <a:endParaRPr lang="en-US" altLang="zh-CN" b="1" dirty="0" smtClean="0">
              <a:solidFill>
                <a:srgbClr val="C00000"/>
              </a:solidFill>
              <a:latin typeface="方正兰亭刊黑_GBK" pitchFamily="2" charset="-122"/>
              <a:ea typeface="方正兰亭刊黑_GBK" pitchFamily="2" charset="-122"/>
            </a:endParaRPr>
          </a:p>
        </p:txBody>
      </p:sp>
      <p:sp>
        <p:nvSpPr>
          <p:cNvPr id="13" name="矩形 12"/>
          <p:cNvSpPr/>
          <p:nvPr/>
        </p:nvSpPr>
        <p:spPr>
          <a:xfrm>
            <a:off x="77078" y="42191"/>
            <a:ext cx="3042805" cy="369324"/>
          </a:xfrm>
          <a:prstGeom prst="rect">
            <a:avLst/>
          </a:prstGeom>
        </p:spPr>
        <p:txBody>
          <a:bodyPr wrap="none" lIns="91432" tIns="45716" rIns="91432" bIns="45716">
            <a:spAutoFit/>
          </a:bodyPr>
          <a:lstStyle/>
          <a:p>
            <a:pPr defTabSz="914310"/>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充电桩</a:t>
            </a:r>
            <a:r>
              <a:rPr lang="en-US" altLang="zh-CN"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a:t>
            </a:r>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车载充电机测试</a:t>
            </a:r>
            <a:r>
              <a:rPr lang="zh-CN" altLang="en-US"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方案</a:t>
            </a:r>
            <a:endPar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endParaRP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8000" y="1294456"/>
            <a:ext cx="8640000" cy="32310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spd="slow" advTm="15368">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88000" y="969212"/>
            <a:ext cx="7380344" cy="307777"/>
          </a:xfrm>
          <a:prstGeom prst="rect">
            <a:avLst/>
          </a:prstGeom>
          <a:noFill/>
        </p:spPr>
        <p:txBody>
          <a:bodyPr wrap="square" rtlCol="0">
            <a:spAutoFit/>
          </a:bodyPr>
          <a:lstStyle/>
          <a:p>
            <a:r>
              <a:rPr lang="zh-CN" altLang="en-US" sz="1400" dirty="0" smtClean="0">
                <a:latin typeface="方正兰亭刊黑_GBK" pitchFamily="2" charset="-122"/>
                <a:ea typeface="方正兰亭刊黑_GBK" pitchFamily="2" charset="-122"/>
              </a:rPr>
              <a:t>艾德克斯方案拥有完善的测试项目</a:t>
            </a:r>
            <a:r>
              <a:rPr lang="en-US" altLang="zh-CN" sz="1400" dirty="0" smtClean="0">
                <a:latin typeface="方正兰亭刊黑_GBK" pitchFamily="2" charset="-122"/>
                <a:ea typeface="方正兰亭刊黑_GBK" pitchFamily="2" charset="-122"/>
              </a:rPr>
              <a:t>——</a:t>
            </a:r>
            <a:r>
              <a:rPr lang="zh-CN" altLang="en-US" sz="1400" dirty="0" smtClean="0">
                <a:latin typeface="方正兰亭刊黑_GBK" pitchFamily="2" charset="-122"/>
                <a:ea typeface="方正兰亭刊黑_GBK" pitchFamily="2" charset="-122"/>
              </a:rPr>
              <a:t>输入、输出、保护、时序、特殊项</a:t>
            </a:r>
            <a:endParaRPr lang="zh-CN" altLang="en-US" sz="1400" dirty="0">
              <a:latin typeface="方正兰亭刊黑_GBK" pitchFamily="2" charset="-122"/>
              <a:ea typeface="方正兰亭刊黑_GBK" pitchFamily="2" charset="-122"/>
            </a:endParaRPr>
          </a:p>
        </p:txBody>
      </p:sp>
      <p:sp>
        <p:nvSpPr>
          <p:cNvPr id="11" name="TextBox 10"/>
          <p:cNvSpPr txBox="1"/>
          <p:nvPr/>
        </p:nvSpPr>
        <p:spPr>
          <a:xfrm>
            <a:off x="1076018" y="4465790"/>
            <a:ext cx="6984776" cy="276999"/>
          </a:xfrm>
          <a:prstGeom prst="rect">
            <a:avLst/>
          </a:prstGeom>
          <a:noFill/>
        </p:spPr>
        <p:txBody>
          <a:bodyPr wrap="square" rtlCol="0">
            <a:spAutoFit/>
          </a:bodyPr>
          <a:lstStyle/>
          <a:p>
            <a:r>
              <a:rPr lang="en-US" altLang="zh-CN" sz="1200" b="1" dirty="0" smtClean="0">
                <a:solidFill>
                  <a:srgbClr val="C00000"/>
                </a:solidFill>
                <a:latin typeface="方正兰亭刊黑_GBK" pitchFamily="2" charset="-122"/>
                <a:ea typeface="方正兰亭刊黑_GBK" pitchFamily="2" charset="-122"/>
              </a:rPr>
              <a:t>*  </a:t>
            </a:r>
            <a:r>
              <a:rPr lang="zh-CN" altLang="en-US" sz="1200" b="1" dirty="0" smtClean="0">
                <a:solidFill>
                  <a:srgbClr val="C00000"/>
                </a:solidFill>
                <a:latin typeface="方正兰亭刊黑_GBK" pitchFamily="2" charset="-122"/>
                <a:ea typeface="方正兰亭刊黑_GBK" pitchFamily="2" charset="-122"/>
              </a:rPr>
              <a:t>除了以上国标要求的测试项目外，艾德克斯还可根据客户的实际测试需求，进行量身定制测试项目</a:t>
            </a:r>
          </a:p>
        </p:txBody>
      </p:sp>
      <p:sp>
        <p:nvSpPr>
          <p:cNvPr id="12" name="Text Box 5"/>
          <p:cNvSpPr txBox="1">
            <a:spLocks noChangeArrowheads="1"/>
          </p:cNvSpPr>
          <p:nvPr/>
        </p:nvSpPr>
        <p:spPr bwMode="auto">
          <a:xfrm>
            <a:off x="288000" y="469540"/>
            <a:ext cx="4139680" cy="535696"/>
          </a:xfrm>
          <a:prstGeom prst="rect">
            <a:avLst/>
          </a:prstGeom>
          <a:noFill/>
          <a:ln w="9525">
            <a:noFill/>
            <a:miter lim="800000"/>
            <a:headEnd/>
            <a:tailEnd/>
          </a:ln>
        </p:spPr>
        <p:txBody>
          <a:bodyPr wrap="square" anchor="ctr">
            <a:spAutoFit/>
          </a:bodyPr>
          <a:lstStyle/>
          <a:p>
            <a:pPr>
              <a:lnSpc>
                <a:spcPct val="160000"/>
              </a:lnSpc>
            </a:pPr>
            <a:r>
              <a:rPr lang="zh-CN" altLang="en-US" b="1" dirty="0" smtClean="0">
                <a:solidFill>
                  <a:srgbClr val="C00000"/>
                </a:solidFill>
                <a:latin typeface="方正兰亭刊黑_GBK" pitchFamily="2" charset="-122"/>
                <a:ea typeface="方正兰亭刊黑_GBK" pitchFamily="2" charset="-122"/>
              </a:rPr>
              <a:t>车载充电机测试</a:t>
            </a:r>
            <a:endParaRPr lang="en-US" altLang="zh-CN" b="1" dirty="0" smtClean="0">
              <a:solidFill>
                <a:srgbClr val="C00000"/>
              </a:solidFill>
              <a:latin typeface="方正兰亭刊黑_GBK" pitchFamily="2" charset="-122"/>
              <a:ea typeface="方正兰亭刊黑_GBK" pitchFamily="2" charset="-122"/>
            </a:endParaRPr>
          </a:p>
        </p:txBody>
      </p:sp>
      <p:sp>
        <p:nvSpPr>
          <p:cNvPr id="13" name="矩形 12"/>
          <p:cNvSpPr/>
          <p:nvPr/>
        </p:nvSpPr>
        <p:spPr>
          <a:xfrm>
            <a:off x="77078" y="42191"/>
            <a:ext cx="3042805" cy="369324"/>
          </a:xfrm>
          <a:prstGeom prst="rect">
            <a:avLst/>
          </a:prstGeom>
        </p:spPr>
        <p:txBody>
          <a:bodyPr wrap="none" lIns="91432" tIns="45716" rIns="91432" bIns="45716">
            <a:spAutoFit/>
          </a:bodyPr>
          <a:lstStyle/>
          <a:p>
            <a:pPr defTabSz="914310"/>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充电桩</a:t>
            </a:r>
            <a:r>
              <a:rPr lang="en-US" altLang="zh-CN"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a:t>
            </a:r>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车载充电机测试</a:t>
            </a:r>
            <a:r>
              <a:rPr lang="zh-CN" altLang="en-US"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方案</a:t>
            </a:r>
            <a:endPar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endParaRPr>
          </a:p>
        </p:txBody>
      </p:sp>
      <p:grpSp>
        <p:nvGrpSpPr>
          <p:cNvPr id="2" name="组合 1"/>
          <p:cNvGrpSpPr>
            <a:grpSpLocks noChangeAspect="1"/>
          </p:cNvGrpSpPr>
          <p:nvPr/>
        </p:nvGrpSpPr>
        <p:grpSpPr>
          <a:xfrm>
            <a:off x="252000" y="1595185"/>
            <a:ext cx="8640000" cy="2587687"/>
            <a:chOff x="0" y="2414588"/>
            <a:chExt cx="11449050" cy="3429000"/>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2414588"/>
              <a:ext cx="11449050" cy="314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2728913"/>
              <a:ext cx="11439526" cy="3114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xmlns="" val="2098655062"/>
      </p:ext>
    </p:extLst>
  </p:cSld>
  <p:clrMapOvr>
    <a:masterClrMapping/>
  </p:clrMapOvr>
  <p:transition spd="slow" advTm="15368">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22544" y="1081887"/>
            <a:ext cx="5069536" cy="307777"/>
          </a:xfrm>
          <a:prstGeom prst="rect">
            <a:avLst/>
          </a:prstGeom>
          <a:noFill/>
        </p:spPr>
        <p:txBody>
          <a:bodyPr wrap="square" rtlCol="0">
            <a:spAutoFit/>
          </a:bodyPr>
          <a:lstStyle/>
          <a:p>
            <a:r>
              <a:rPr lang="zh-CN" altLang="en-US" sz="1400" dirty="0" smtClean="0">
                <a:latin typeface="方正兰亭刊黑_GBK" pitchFamily="2" charset="-122"/>
                <a:ea typeface="方正兰亭刊黑_GBK" pitchFamily="2" charset="-122"/>
              </a:rPr>
              <a:t>艾德克斯方案拥有客制化的报表</a:t>
            </a:r>
            <a:endParaRPr lang="zh-CN" altLang="en-US" sz="1400" dirty="0">
              <a:latin typeface="方正兰亭刊黑_GBK" pitchFamily="2" charset="-122"/>
              <a:ea typeface="方正兰亭刊黑_GBK" pitchFamily="2" charset="-122"/>
            </a:endParaRPr>
          </a:p>
        </p:txBody>
      </p:sp>
      <p:pic>
        <p:nvPicPr>
          <p:cNvPr id="11" name="图片 10"/>
          <p:cNvPicPr/>
          <p:nvPr/>
        </p:nvPicPr>
        <p:blipFill>
          <a:blip r:embed="rId3" cstate="print"/>
          <a:srcRect/>
          <a:stretch>
            <a:fillRect/>
          </a:stretch>
        </p:blipFill>
        <p:spPr bwMode="auto">
          <a:xfrm>
            <a:off x="323528" y="1492424"/>
            <a:ext cx="2952328" cy="3168352"/>
          </a:xfrm>
          <a:prstGeom prst="rect">
            <a:avLst/>
          </a:prstGeom>
          <a:noFill/>
          <a:ln w="9525">
            <a:noFill/>
            <a:miter lim="800000"/>
            <a:headEnd/>
            <a:tailEnd/>
          </a:ln>
        </p:spPr>
      </p:pic>
      <p:pic>
        <p:nvPicPr>
          <p:cNvPr id="8194" name="Picture 2"/>
          <p:cNvPicPr>
            <a:picLocks noChangeAspect="1" noChangeArrowheads="1"/>
          </p:cNvPicPr>
          <p:nvPr/>
        </p:nvPicPr>
        <p:blipFill>
          <a:blip r:embed="rId4" cstate="print"/>
          <a:srcRect/>
          <a:stretch>
            <a:fillRect/>
          </a:stretch>
        </p:blipFill>
        <p:spPr bwMode="auto">
          <a:xfrm>
            <a:off x="3419872" y="1515042"/>
            <a:ext cx="5380831" cy="3145759"/>
          </a:xfrm>
          <a:prstGeom prst="rect">
            <a:avLst/>
          </a:prstGeom>
          <a:noFill/>
          <a:ln w="9525">
            <a:noFill/>
            <a:miter lim="800000"/>
            <a:headEnd/>
            <a:tailEnd/>
          </a:ln>
        </p:spPr>
      </p:pic>
      <p:sp>
        <p:nvSpPr>
          <p:cNvPr id="12" name="Text Box 5"/>
          <p:cNvSpPr txBox="1">
            <a:spLocks noChangeArrowheads="1"/>
          </p:cNvSpPr>
          <p:nvPr/>
        </p:nvSpPr>
        <p:spPr bwMode="auto">
          <a:xfrm>
            <a:off x="288000" y="469540"/>
            <a:ext cx="4139680" cy="535696"/>
          </a:xfrm>
          <a:prstGeom prst="rect">
            <a:avLst/>
          </a:prstGeom>
          <a:noFill/>
          <a:ln w="9525">
            <a:noFill/>
            <a:miter lim="800000"/>
            <a:headEnd/>
            <a:tailEnd/>
          </a:ln>
        </p:spPr>
        <p:txBody>
          <a:bodyPr wrap="square" anchor="ctr">
            <a:spAutoFit/>
          </a:bodyPr>
          <a:lstStyle/>
          <a:p>
            <a:pPr>
              <a:lnSpc>
                <a:spcPct val="160000"/>
              </a:lnSpc>
            </a:pPr>
            <a:r>
              <a:rPr lang="zh-CN" altLang="en-US" b="1" dirty="0" smtClean="0">
                <a:solidFill>
                  <a:srgbClr val="C00000"/>
                </a:solidFill>
                <a:latin typeface="方正兰亭刊黑_GBK" pitchFamily="2" charset="-122"/>
                <a:ea typeface="方正兰亭刊黑_GBK" pitchFamily="2" charset="-122"/>
              </a:rPr>
              <a:t>车载充电机测试</a:t>
            </a:r>
            <a:endParaRPr lang="en-US" altLang="zh-CN" b="1" dirty="0" smtClean="0">
              <a:solidFill>
                <a:srgbClr val="C00000"/>
              </a:solidFill>
              <a:latin typeface="方正兰亭刊黑_GBK" pitchFamily="2" charset="-122"/>
              <a:ea typeface="方正兰亭刊黑_GBK" pitchFamily="2" charset="-122"/>
            </a:endParaRPr>
          </a:p>
        </p:txBody>
      </p:sp>
      <p:sp>
        <p:nvSpPr>
          <p:cNvPr id="13" name="矩形 12"/>
          <p:cNvSpPr/>
          <p:nvPr/>
        </p:nvSpPr>
        <p:spPr>
          <a:xfrm>
            <a:off x="77078" y="42191"/>
            <a:ext cx="3042805" cy="369324"/>
          </a:xfrm>
          <a:prstGeom prst="rect">
            <a:avLst/>
          </a:prstGeom>
        </p:spPr>
        <p:txBody>
          <a:bodyPr wrap="none" lIns="91432" tIns="45716" rIns="91432" bIns="45716">
            <a:spAutoFit/>
          </a:bodyPr>
          <a:lstStyle/>
          <a:p>
            <a:pPr defTabSz="914310"/>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充电桩</a:t>
            </a:r>
            <a:r>
              <a:rPr lang="en-US" altLang="zh-CN"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a:t>
            </a:r>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车载充电机测试</a:t>
            </a:r>
            <a:r>
              <a:rPr lang="zh-CN" altLang="en-US"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方案</a:t>
            </a:r>
            <a:endPar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endParaRPr>
          </a:p>
        </p:txBody>
      </p:sp>
    </p:spTree>
  </p:cSld>
  <p:clrMapOvr>
    <a:masterClrMapping/>
  </p:clrMapOvr>
  <p:transition spd="slow" advTm="15368">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88000" y="1014534"/>
            <a:ext cx="5069536" cy="307777"/>
          </a:xfrm>
          <a:prstGeom prst="rect">
            <a:avLst/>
          </a:prstGeom>
          <a:noFill/>
        </p:spPr>
        <p:txBody>
          <a:bodyPr wrap="square" rtlCol="0">
            <a:spAutoFit/>
          </a:bodyPr>
          <a:lstStyle/>
          <a:p>
            <a:r>
              <a:rPr lang="zh-CN" altLang="en-US" sz="1400" dirty="0" smtClean="0">
                <a:latin typeface="方正兰亭刊黑_GBK" pitchFamily="2" charset="-122"/>
                <a:ea typeface="方正兰亭刊黑_GBK" pitchFamily="2" charset="-122"/>
              </a:rPr>
              <a:t>艾德克斯方案拥有简化的操作界面</a:t>
            </a:r>
            <a:endParaRPr lang="zh-CN" altLang="en-US" sz="1400" dirty="0">
              <a:latin typeface="方正兰亭刊黑_GBK" pitchFamily="2" charset="-122"/>
              <a:ea typeface="方正兰亭刊黑_GBK" pitchFamily="2" charset="-122"/>
            </a:endParaRPr>
          </a:p>
        </p:txBody>
      </p:sp>
      <p:pic>
        <p:nvPicPr>
          <p:cNvPr id="7170" name="Picture 2"/>
          <p:cNvPicPr>
            <a:picLocks noChangeAspect="1" noChangeArrowheads="1"/>
          </p:cNvPicPr>
          <p:nvPr/>
        </p:nvPicPr>
        <p:blipFill>
          <a:blip r:embed="rId3" cstate="print"/>
          <a:srcRect/>
          <a:stretch>
            <a:fillRect/>
          </a:stretch>
        </p:blipFill>
        <p:spPr bwMode="auto">
          <a:xfrm>
            <a:off x="343299" y="1420433"/>
            <a:ext cx="4948783" cy="2831889"/>
          </a:xfrm>
          <a:prstGeom prst="rect">
            <a:avLst/>
          </a:prstGeom>
          <a:noFill/>
          <a:ln w="9525">
            <a:noFill/>
            <a:miter lim="800000"/>
            <a:headEnd/>
            <a:tailEnd/>
          </a:ln>
        </p:spPr>
      </p:pic>
      <p:pic>
        <p:nvPicPr>
          <p:cNvPr id="7172" name="Picture 4"/>
          <p:cNvPicPr>
            <a:picLocks noChangeAspect="1" noChangeArrowheads="1"/>
          </p:cNvPicPr>
          <p:nvPr/>
        </p:nvPicPr>
        <p:blipFill>
          <a:blip r:embed="rId4" cstate="print"/>
          <a:srcRect/>
          <a:stretch>
            <a:fillRect/>
          </a:stretch>
        </p:blipFill>
        <p:spPr bwMode="auto">
          <a:xfrm>
            <a:off x="3766842" y="2068488"/>
            <a:ext cx="5092799" cy="2906417"/>
          </a:xfrm>
          <a:prstGeom prst="rect">
            <a:avLst/>
          </a:prstGeom>
          <a:noFill/>
          <a:ln w="9525">
            <a:noFill/>
            <a:miter lim="800000"/>
            <a:headEnd/>
            <a:tailEnd/>
          </a:ln>
        </p:spPr>
      </p:pic>
      <p:sp>
        <p:nvSpPr>
          <p:cNvPr id="14" name="Text Box 5"/>
          <p:cNvSpPr txBox="1">
            <a:spLocks noChangeArrowheads="1"/>
          </p:cNvSpPr>
          <p:nvPr/>
        </p:nvSpPr>
        <p:spPr bwMode="auto">
          <a:xfrm>
            <a:off x="288000" y="469540"/>
            <a:ext cx="4139680" cy="535696"/>
          </a:xfrm>
          <a:prstGeom prst="rect">
            <a:avLst/>
          </a:prstGeom>
          <a:noFill/>
          <a:ln w="9525">
            <a:noFill/>
            <a:miter lim="800000"/>
            <a:headEnd/>
            <a:tailEnd/>
          </a:ln>
        </p:spPr>
        <p:txBody>
          <a:bodyPr wrap="square" anchor="ctr">
            <a:spAutoFit/>
          </a:bodyPr>
          <a:lstStyle/>
          <a:p>
            <a:pPr>
              <a:lnSpc>
                <a:spcPct val="160000"/>
              </a:lnSpc>
            </a:pPr>
            <a:r>
              <a:rPr lang="zh-CN" altLang="en-US" b="1" dirty="0" smtClean="0">
                <a:solidFill>
                  <a:srgbClr val="C00000"/>
                </a:solidFill>
                <a:latin typeface="方正兰亭刊黑_GBK" pitchFamily="2" charset="-122"/>
                <a:ea typeface="方正兰亭刊黑_GBK" pitchFamily="2" charset="-122"/>
              </a:rPr>
              <a:t>车载充电机测试</a:t>
            </a:r>
            <a:endParaRPr lang="en-US" altLang="zh-CN" b="1" dirty="0" smtClean="0">
              <a:solidFill>
                <a:srgbClr val="C00000"/>
              </a:solidFill>
              <a:latin typeface="方正兰亭刊黑_GBK" pitchFamily="2" charset="-122"/>
              <a:ea typeface="方正兰亭刊黑_GBK" pitchFamily="2" charset="-122"/>
            </a:endParaRPr>
          </a:p>
        </p:txBody>
      </p:sp>
      <p:sp>
        <p:nvSpPr>
          <p:cNvPr id="15" name="矩形 14"/>
          <p:cNvSpPr/>
          <p:nvPr/>
        </p:nvSpPr>
        <p:spPr>
          <a:xfrm>
            <a:off x="77078" y="42191"/>
            <a:ext cx="3042805" cy="369324"/>
          </a:xfrm>
          <a:prstGeom prst="rect">
            <a:avLst/>
          </a:prstGeom>
        </p:spPr>
        <p:txBody>
          <a:bodyPr wrap="none" lIns="91432" tIns="45716" rIns="91432" bIns="45716">
            <a:spAutoFit/>
          </a:bodyPr>
          <a:lstStyle/>
          <a:p>
            <a:pPr defTabSz="914310"/>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充电桩</a:t>
            </a:r>
            <a:r>
              <a:rPr lang="en-US" altLang="zh-CN"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a:t>
            </a:r>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车载充电机测试</a:t>
            </a:r>
            <a:r>
              <a:rPr lang="zh-CN" altLang="en-US"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方案</a:t>
            </a:r>
            <a:endPar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endParaRPr>
          </a:p>
        </p:txBody>
      </p:sp>
    </p:spTree>
  </p:cSld>
  <p:clrMapOvr>
    <a:masterClrMapping/>
  </p:clrMapOvr>
  <p:transition spd="slow" advTm="15368">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slide(fromBottom)">
                                      <p:cBhvr>
                                        <p:cTn id="7"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4425633" y="880459"/>
            <a:ext cx="3781654" cy="3757400"/>
          </a:xfrm>
          <a:prstGeom prst="rect">
            <a:avLst/>
          </a:prstGeom>
          <a:noFill/>
          <a:ln w="9525">
            <a:solidFill>
              <a:schemeClr val="accent1"/>
            </a:solidFill>
            <a:miter lim="800000"/>
            <a:headEnd/>
            <a:tailEnd/>
          </a:ln>
          <a:effectLst/>
        </p:spPr>
      </p:pic>
      <p:sp>
        <p:nvSpPr>
          <p:cNvPr id="5" name="TextBox 4"/>
          <p:cNvSpPr txBox="1"/>
          <p:nvPr/>
        </p:nvSpPr>
        <p:spPr>
          <a:xfrm>
            <a:off x="288000" y="1589159"/>
            <a:ext cx="3672408" cy="1962140"/>
          </a:xfrm>
          <a:prstGeom prst="rect">
            <a:avLst/>
          </a:prstGeom>
          <a:noFill/>
        </p:spPr>
        <p:txBody>
          <a:bodyPr wrap="square" rtlCol="0">
            <a:spAutoFit/>
          </a:bodyPr>
          <a:lstStyle/>
          <a:p>
            <a:pPr>
              <a:lnSpc>
                <a:spcPct val="120000"/>
              </a:lnSpc>
              <a:spcAft>
                <a:spcPts val="600"/>
              </a:spcAft>
            </a:pPr>
            <a:r>
              <a:rPr lang="zh-CN" altLang="en-US" sz="1400" dirty="0" smtClean="0">
                <a:latin typeface="方正兰亭刊黑_GBK" pitchFamily="2" charset="-122"/>
                <a:ea typeface="方正兰亭刊黑_GBK" pitchFamily="2" charset="-122"/>
              </a:rPr>
              <a:t>对于产线生产，大批量生产时有操作人员误改系统设置而导致测试失效，甚至损坏设备，烧毁待测产品事故。</a:t>
            </a:r>
            <a:endParaRPr lang="en-US" altLang="zh-CN" sz="1400" dirty="0" smtClean="0">
              <a:latin typeface="方正兰亭刊黑_GBK" pitchFamily="2" charset="-122"/>
              <a:ea typeface="方正兰亭刊黑_GBK" pitchFamily="2" charset="-122"/>
            </a:endParaRPr>
          </a:p>
          <a:p>
            <a:pPr>
              <a:lnSpc>
                <a:spcPct val="120000"/>
              </a:lnSpc>
              <a:spcAft>
                <a:spcPts val="600"/>
              </a:spcAft>
            </a:pPr>
            <a:r>
              <a:rPr lang="zh-CN" altLang="en-US" sz="1400" dirty="0" smtClean="0">
                <a:latin typeface="方正兰亭刊黑_GBK" pitchFamily="2" charset="-122"/>
                <a:ea typeface="方正兰亭刊黑_GBK" pitchFamily="2" charset="-122"/>
              </a:rPr>
              <a:t>艾德克斯测试方案可根据不同的用户设定对应的权限，例如产线操作工人只需开放测试运行，报表查询功能就可以。这样可以避免由于工人误设置而导致的事故。</a:t>
            </a:r>
            <a:endParaRPr lang="zh-CN" altLang="en-US" sz="1400" dirty="0">
              <a:latin typeface="方正兰亭刊黑_GBK" pitchFamily="2" charset="-122"/>
              <a:ea typeface="方正兰亭刊黑_GBK" pitchFamily="2" charset="-122"/>
            </a:endParaRPr>
          </a:p>
        </p:txBody>
      </p:sp>
      <p:sp>
        <p:nvSpPr>
          <p:cNvPr id="8" name="TextBox 7"/>
          <p:cNvSpPr txBox="1"/>
          <p:nvPr/>
        </p:nvSpPr>
        <p:spPr>
          <a:xfrm>
            <a:off x="288000" y="968648"/>
            <a:ext cx="5069536" cy="307777"/>
          </a:xfrm>
          <a:prstGeom prst="rect">
            <a:avLst/>
          </a:prstGeom>
          <a:noFill/>
        </p:spPr>
        <p:txBody>
          <a:bodyPr wrap="square" rtlCol="0">
            <a:spAutoFit/>
          </a:bodyPr>
          <a:lstStyle/>
          <a:p>
            <a:r>
              <a:rPr lang="zh-CN" altLang="en-US" sz="1400" dirty="0" smtClean="0">
                <a:latin typeface="方正兰亭刊黑_GBK" pitchFamily="2" charset="-122"/>
                <a:ea typeface="方正兰亭刊黑_GBK" pitchFamily="2" charset="-122"/>
              </a:rPr>
              <a:t>艾德克斯方案的用户权限设定</a:t>
            </a:r>
            <a:endParaRPr lang="zh-CN" altLang="en-US" sz="1400" dirty="0">
              <a:latin typeface="方正兰亭刊黑_GBK" pitchFamily="2" charset="-122"/>
              <a:ea typeface="方正兰亭刊黑_GBK" pitchFamily="2" charset="-122"/>
            </a:endParaRPr>
          </a:p>
        </p:txBody>
      </p:sp>
      <p:sp>
        <p:nvSpPr>
          <p:cNvPr id="11" name="Text Box 5"/>
          <p:cNvSpPr txBox="1">
            <a:spLocks noChangeArrowheads="1"/>
          </p:cNvSpPr>
          <p:nvPr/>
        </p:nvSpPr>
        <p:spPr bwMode="auto">
          <a:xfrm>
            <a:off x="288000" y="469540"/>
            <a:ext cx="4139680" cy="535696"/>
          </a:xfrm>
          <a:prstGeom prst="rect">
            <a:avLst/>
          </a:prstGeom>
          <a:noFill/>
          <a:ln w="9525">
            <a:noFill/>
            <a:miter lim="800000"/>
            <a:headEnd/>
            <a:tailEnd/>
          </a:ln>
        </p:spPr>
        <p:txBody>
          <a:bodyPr wrap="square" anchor="ctr">
            <a:spAutoFit/>
          </a:bodyPr>
          <a:lstStyle/>
          <a:p>
            <a:pPr>
              <a:lnSpc>
                <a:spcPct val="160000"/>
              </a:lnSpc>
            </a:pPr>
            <a:r>
              <a:rPr lang="zh-CN" altLang="en-US" b="1" dirty="0" smtClean="0">
                <a:solidFill>
                  <a:srgbClr val="C00000"/>
                </a:solidFill>
                <a:latin typeface="方正兰亭刊黑_GBK" pitchFamily="2" charset="-122"/>
                <a:ea typeface="方正兰亭刊黑_GBK" pitchFamily="2" charset="-122"/>
              </a:rPr>
              <a:t>车载充电机测试</a:t>
            </a:r>
            <a:endParaRPr lang="en-US" altLang="zh-CN" b="1" dirty="0" smtClean="0">
              <a:solidFill>
                <a:srgbClr val="C00000"/>
              </a:solidFill>
              <a:latin typeface="方正兰亭刊黑_GBK" pitchFamily="2" charset="-122"/>
              <a:ea typeface="方正兰亭刊黑_GBK" pitchFamily="2" charset="-122"/>
            </a:endParaRPr>
          </a:p>
        </p:txBody>
      </p:sp>
      <p:sp>
        <p:nvSpPr>
          <p:cNvPr id="12" name="矩形 11"/>
          <p:cNvSpPr/>
          <p:nvPr/>
        </p:nvSpPr>
        <p:spPr>
          <a:xfrm>
            <a:off x="77078" y="42191"/>
            <a:ext cx="3042805" cy="369324"/>
          </a:xfrm>
          <a:prstGeom prst="rect">
            <a:avLst/>
          </a:prstGeom>
        </p:spPr>
        <p:txBody>
          <a:bodyPr wrap="none" lIns="91432" tIns="45716" rIns="91432" bIns="45716">
            <a:spAutoFit/>
          </a:bodyPr>
          <a:lstStyle/>
          <a:p>
            <a:pPr defTabSz="914310"/>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充电桩</a:t>
            </a:r>
            <a:r>
              <a:rPr lang="en-US" altLang="zh-CN"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a:t>
            </a:r>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车载充电机测试</a:t>
            </a:r>
            <a:r>
              <a:rPr lang="zh-CN" altLang="en-US"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方案</a:t>
            </a:r>
            <a:endPar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endParaRPr>
          </a:p>
        </p:txBody>
      </p:sp>
    </p:spTree>
  </p:cSld>
  <p:clrMapOvr>
    <a:masterClrMapping/>
  </p:clrMapOvr>
  <p:transition spd="slow" advTm="15368">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QQ截图20130813135258"/>
          <p:cNvPicPr>
            <a:picLocks noChangeAspect="1" noChangeArrowheads="1"/>
          </p:cNvPicPr>
          <p:nvPr/>
        </p:nvPicPr>
        <p:blipFill>
          <a:blip r:embed="rId3" cstate="print"/>
          <a:srcRect/>
          <a:stretch>
            <a:fillRect/>
          </a:stretch>
        </p:blipFill>
        <p:spPr bwMode="auto">
          <a:xfrm>
            <a:off x="5076056" y="1852464"/>
            <a:ext cx="3566770" cy="2125690"/>
          </a:xfrm>
          <a:prstGeom prst="rect">
            <a:avLst/>
          </a:prstGeom>
          <a:noFill/>
          <a:ln w="9525">
            <a:noFill/>
            <a:miter lim="800000"/>
            <a:headEnd/>
            <a:tailEnd/>
          </a:ln>
        </p:spPr>
      </p:pic>
      <p:sp>
        <p:nvSpPr>
          <p:cNvPr id="15" name="Text Box 5"/>
          <p:cNvSpPr txBox="1">
            <a:spLocks noChangeArrowheads="1"/>
          </p:cNvSpPr>
          <p:nvPr/>
        </p:nvSpPr>
        <p:spPr bwMode="auto">
          <a:xfrm>
            <a:off x="288000" y="714514"/>
            <a:ext cx="4139680" cy="3120854"/>
          </a:xfrm>
          <a:prstGeom prst="rect">
            <a:avLst/>
          </a:prstGeom>
          <a:noFill/>
          <a:ln w="9525">
            <a:noFill/>
            <a:miter lim="800000"/>
            <a:headEnd/>
            <a:tailEnd/>
          </a:ln>
        </p:spPr>
        <p:txBody>
          <a:bodyPr wrap="square" anchor="ctr">
            <a:spAutoFit/>
          </a:bodyPr>
          <a:lstStyle/>
          <a:p>
            <a:pPr>
              <a:lnSpc>
                <a:spcPct val="160000"/>
              </a:lnSpc>
            </a:pPr>
            <a:r>
              <a:rPr lang="zh-CN" altLang="en-US" b="1" dirty="0" smtClean="0">
                <a:latin typeface="方正兰亭刊黑_GBK" pitchFamily="2" charset="-122"/>
                <a:ea typeface="方正兰亭刊黑_GBK" pitchFamily="2" charset="-122"/>
              </a:rPr>
              <a:t>电动汽车行驶离不开充电桩</a:t>
            </a:r>
            <a:endParaRPr lang="en-US" altLang="zh-CN" b="1" dirty="0" smtClean="0">
              <a:latin typeface="方正兰亭刊黑_GBK" pitchFamily="2" charset="-122"/>
              <a:ea typeface="方正兰亭刊黑_GBK" pitchFamily="2" charset="-122"/>
            </a:endParaRPr>
          </a:p>
          <a:p>
            <a:pPr>
              <a:lnSpc>
                <a:spcPct val="160000"/>
              </a:lnSpc>
            </a:pPr>
            <a:endParaRPr lang="en-US" altLang="zh-CN" sz="1400" dirty="0" smtClean="0">
              <a:latin typeface="方正兰亭刊黑_GBK" pitchFamily="2" charset="-122"/>
              <a:ea typeface="方正兰亭刊黑_GBK" pitchFamily="2" charset="-122"/>
            </a:endParaRPr>
          </a:p>
          <a:p>
            <a:pPr>
              <a:lnSpc>
                <a:spcPct val="160000"/>
              </a:lnSpc>
            </a:pPr>
            <a:endParaRPr lang="en-US" altLang="zh-CN" sz="1400" dirty="0" smtClean="0">
              <a:latin typeface="方正兰亭刊黑_GBK" pitchFamily="2" charset="-122"/>
              <a:ea typeface="方正兰亭刊黑_GBK" pitchFamily="2" charset="-122"/>
            </a:endParaRPr>
          </a:p>
          <a:p>
            <a:pPr>
              <a:lnSpc>
                <a:spcPct val="160000"/>
              </a:lnSpc>
            </a:pPr>
            <a:endParaRPr lang="en-US" altLang="zh-CN" sz="1400" dirty="0" smtClean="0">
              <a:latin typeface="方正兰亭刊黑_GBK" pitchFamily="2" charset="-122"/>
              <a:ea typeface="方正兰亭刊黑_GBK" pitchFamily="2" charset="-122"/>
            </a:endParaRPr>
          </a:p>
          <a:p>
            <a:pPr>
              <a:lnSpc>
                <a:spcPct val="120000"/>
              </a:lnSpc>
            </a:pPr>
            <a:r>
              <a:rPr lang="zh-CN" altLang="en-US" sz="1400" dirty="0" smtClean="0">
                <a:latin typeface="方正兰亭刊黑_GBK" pitchFamily="2" charset="-122"/>
                <a:ea typeface="方正兰亭刊黑_GBK" pitchFamily="2" charset="-122"/>
              </a:rPr>
              <a:t>充电桩其功能类似于加油站里面的加油机，可以固定在地面或墙壁，安装于公共建筑（公共楼宇、商场、公共停车场等）和居民小区停车场或充电站内，可以根据不同的电压等级为各种型号的电动汽车充电。充电桩的输入端与交流电网直接连接，输出端都装有充电插头用于为电动汽车充电。</a:t>
            </a:r>
            <a:endParaRPr lang="zh-CN" altLang="en-US" sz="1400" b="1" dirty="0">
              <a:latin typeface="方正兰亭刊黑_GBK" pitchFamily="2" charset="-122"/>
              <a:ea typeface="方正兰亭刊黑_GBK" pitchFamily="2" charset="-122"/>
            </a:endParaRPr>
          </a:p>
        </p:txBody>
      </p:sp>
      <p:sp>
        <p:nvSpPr>
          <p:cNvPr id="17" name="矩形 16"/>
          <p:cNvSpPr/>
          <p:nvPr/>
        </p:nvSpPr>
        <p:spPr>
          <a:xfrm>
            <a:off x="77078" y="42191"/>
            <a:ext cx="3042805" cy="369324"/>
          </a:xfrm>
          <a:prstGeom prst="rect">
            <a:avLst/>
          </a:prstGeom>
        </p:spPr>
        <p:txBody>
          <a:bodyPr wrap="none" lIns="91432" tIns="45716" rIns="91432" bIns="45716">
            <a:spAutoFit/>
          </a:bodyPr>
          <a:lstStyle/>
          <a:p>
            <a:pPr defTabSz="914310"/>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充电桩</a:t>
            </a:r>
            <a:r>
              <a:rPr lang="en-US" altLang="zh-CN"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a:t>
            </a:r>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车载充电机测试</a:t>
            </a:r>
            <a:r>
              <a:rPr lang="zh-CN" altLang="en-US"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方案</a:t>
            </a:r>
            <a:endPar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endParaRPr>
          </a:p>
        </p:txBody>
      </p:sp>
    </p:spTree>
  </p:cSld>
  <p:clrMapOvr>
    <a:masterClrMapping/>
  </p:clrMapOvr>
  <p:transition spd="slow" advTm="15368">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683567" y="1777802"/>
            <a:ext cx="3888433" cy="1477328"/>
          </a:xfrm>
          <a:prstGeom prst="rect">
            <a:avLst/>
          </a:prstGeom>
          <a:noFill/>
        </p:spPr>
        <p:txBody>
          <a:bodyPr wrap="squar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nSpc>
                <a:spcPct val="150000"/>
              </a:lnSpc>
              <a:buFont typeface="Arial" pitchFamily="34" charset="0"/>
              <a:buNone/>
              <a:defRPr/>
            </a:pPr>
            <a:r>
              <a:rPr lang="zh-CN" altLang="en-US" sz="2000" b="1" dirty="0">
                <a:ln>
                  <a:prstDash val="solid"/>
                </a:ln>
                <a:latin typeface="方正兰亭刊黑_GBK" pitchFamily="2" charset="-122"/>
                <a:ea typeface="方正兰亭刊黑_GBK" pitchFamily="2" charset="-122"/>
                <a:cs typeface="Arial Unicode MS" pitchFamily="34" charset="-122"/>
              </a:rPr>
              <a:t>扫描二维码</a:t>
            </a:r>
            <a:r>
              <a:rPr lang="zh-CN" altLang="en-US" sz="2000" b="1" dirty="0" smtClean="0">
                <a:ln>
                  <a:prstDash val="solid"/>
                </a:ln>
                <a:latin typeface="方正兰亭刊黑_GBK" pitchFamily="2" charset="-122"/>
                <a:ea typeface="方正兰亭刊黑_GBK" pitchFamily="2" charset="-122"/>
                <a:cs typeface="Arial Unicode MS" pitchFamily="34" charset="-122"/>
              </a:rPr>
              <a:t>关注“艾德克斯电子”微</a:t>
            </a:r>
            <a:r>
              <a:rPr lang="zh-CN" altLang="en-US" sz="2000" b="1" dirty="0">
                <a:ln>
                  <a:prstDash val="solid"/>
                </a:ln>
                <a:latin typeface="方正兰亭刊黑_GBK" pitchFamily="2" charset="-122"/>
                <a:ea typeface="方正兰亭刊黑_GBK" pitchFamily="2" charset="-122"/>
                <a:cs typeface="Arial Unicode MS" pitchFamily="34" charset="-122"/>
              </a:rPr>
              <a:t>信公众号</a:t>
            </a:r>
            <a:r>
              <a:rPr lang="zh-CN" altLang="en-US" sz="2000" b="1" dirty="0" smtClean="0">
                <a:ln>
                  <a:prstDash val="solid"/>
                </a:ln>
                <a:latin typeface="方正兰亭刊黑_GBK" pitchFamily="2" charset="-122"/>
                <a:ea typeface="方正兰亭刊黑_GBK" pitchFamily="2" charset="-122"/>
                <a:cs typeface="Arial Unicode MS" pitchFamily="34" charset="-122"/>
              </a:rPr>
              <a:t>，填写</a:t>
            </a:r>
            <a:r>
              <a:rPr lang="zh-CN" altLang="en-US" sz="2000" b="1" dirty="0">
                <a:ln>
                  <a:prstDash val="solid"/>
                </a:ln>
                <a:latin typeface="方正兰亭刊黑_GBK" pitchFamily="2" charset="-122"/>
                <a:ea typeface="方正兰亭刊黑_GBK" pitchFamily="2" charset="-122"/>
                <a:cs typeface="Arial Unicode MS" pitchFamily="34" charset="-122"/>
              </a:rPr>
              <a:t>调查</a:t>
            </a:r>
            <a:r>
              <a:rPr lang="zh-CN" altLang="en-US" sz="2000" b="1" dirty="0" smtClean="0">
                <a:ln>
                  <a:prstDash val="solid"/>
                </a:ln>
                <a:latin typeface="方正兰亭刊黑_GBK" pitchFamily="2" charset="-122"/>
                <a:ea typeface="方正兰亭刊黑_GBK" pitchFamily="2" charset="-122"/>
                <a:cs typeface="Arial Unicode MS" pitchFamily="34" charset="-122"/>
              </a:rPr>
              <a:t>问卷，就有机会获得</a:t>
            </a:r>
            <a:r>
              <a:rPr lang="zh-CN" altLang="en-US" sz="2000" b="1" dirty="0">
                <a:ln>
                  <a:prstDash val="solid"/>
                </a:ln>
                <a:latin typeface="方正兰亭刊黑_GBK" pitchFamily="2" charset="-122"/>
                <a:ea typeface="方正兰亭刊黑_GBK" pitchFamily="2" charset="-122"/>
                <a:cs typeface="Arial Unicode MS" pitchFamily="34" charset="-122"/>
              </a:rPr>
              <a:t>精美奖品！</a:t>
            </a:r>
          </a:p>
        </p:txBody>
      </p:sp>
      <p:pic>
        <p:nvPicPr>
          <p:cNvPr id="143361" name="Picture 1" descr="E:\保存文件\微信二维码\边长12，扫描0.8.jpg"/>
          <p:cNvPicPr>
            <a:picLocks noChangeAspect="1" noChangeArrowheads="1"/>
          </p:cNvPicPr>
          <p:nvPr/>
        </p:nvPicPr>
        <p:blipFill>
          <a:blip r:embed="rId3" cstate="print"/>
          <a:srcRect/>
          <a:stretch>
            <a:fillRect/>
          </a:stretch>
        </p:blipFill>
        <p:spPr bwMode="auto">
          <a:xfrm>
            <a:off x="5004048" y="916360"/>
            <a:ext cx="3276600" cy="3276600"/>
          </a:xfrm>
          <a:prstGeom prst="rect">
            <a:avLst/>
          </a:prstGeom>
          <a:noFill/>
        </p:spPr>
      </p:pic>
    </p:spTree>
  </p:cSld>
  <p:clrMapOvr>
    <a:masterClrMapping/>
  </p:clrMapOvr>
  <p:transition spd="slow" advTm="15368">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Administrator\桌面\QQ截图20160104113230 (1).jpg"/>
          <p:cNvPicPr>
            <a:picLocks noChangeAspect="1" noChangeArrowheads="1"/>
          </p:cNvPicPr>
          <p:nvPr/>
        </p:nvPicPr>
        <p:blipFill>
          <a:blip r:embed="rId3" cstate="print"/>
          <a:srcRect/>
          <a:stretch>
            <a:fillRect/>
          </a:stretch>
        </p:blipFill>
        <p:spPr bwMode="auto">
          <a:xfrm>
            <a:off x="1691680" y="1708448"/>
            <a:ext cx="6400644" cy="2863202"/>
          </a:xfrm>
          <a:prstGeom prst="rect">
            <a:avLst/>
          </a:prstGeom>
          <a:noFill/>
        </p:spPr>
      </p:pic>
      <p:sp>
        <p:nvSpPr>
          <p:cNvPr id="15" name="TextBox 14"/>
          <p:cNvSpPr txBox="1"/>
          <p:nvPr/>
        </p:nvSpPr>
        <p:spPr>
          <a:xfrm>
            <a:off x="288000" y="1040631"/>
            <a:ext cx="5069536" cy="307777"/>
          </a:xfrm>
          <a:prstGeom prst="rect">
            <a:avLst/>
          </a:prstGeom>
          <a:noFill/>
        </p:spPr>
        <p:txBody>
          <a:bodyPr wrap="square" rtlCol="0">
            <a:spAutoFit/>
          </a:bodyPr>
          <a:lstStyle/>
          <a:p>
            <a:r>
              <a:rPr lang="zh-CN" altLang="en-US" sz="1400" dirty="0" smtClean="0">
                <a:latin typeface="方正兰亭刊黑_GBK" pitchFamily="2" charset="-122"/>
                <a:ea typeface="方正兰亭刊黑_GBK" pitchFamily="2" charset="-122"/>
              </a:rPr>
              <a:t>交流充电桩充电简介</a:t>
            </a:r>
            <a:endParaRPr lang="zh-CN" altLang="en-US" sz="1400" dirty="0">
              <a:latin typeface="方正兰亭刊黑_GBK" pitchFamily="2" charset="-122"/>
              <a:ea typeface="方正兰亭刊黑_GBK" pitchFamily="2" charset="-122"/>
            </a:endParaRPr>
          </a:p>
        </p:txBody>
      </p:sp>
      <p:sp>
        <p:nvSpPr>
          <p:cNvPr id="16" name="矩形 15"/>
          <p:cNvSpPr/>
          <p:nvPr/>
        </p:nvSpPr>
        <p:spPr>
          <a:xfrm>
            <a:off x="77078" y="42191"/>
            <a:ext cx="3042805" cy="369324"/>
          </a:xfrm>
          <a:prstGeom prst="rect">
            <a:avLst/>
          </a:prstGeom>
        </p:spPr>
        <p:txBody>
          <a:bodyPr wrap="none" lIns="91432" tIns="45716" rIns="91432" bIns="45716">
            <a:spAutoFit/>
          </a:bodyPr>
          <a:lstStyle/>
          <a:p>
            <a:pPr defTabSz="914310"/>
            <a:r>
              <a:rPr lang="zh-CN" altLang="en-US"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充电桩</a:t>
            </a:r>
            <a:r>
              <a:rPr lang="en-US" altLang="zh-CN"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a:t>
            </a:r>
            <a:r>
              <a:rPr lang="zh-CN" altLang="en-US"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车载充电机测试方案</a:t>
            </a:r>
            <a:endPar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endParaRPr>
          </a:p>
        </p:txBody>
      </p:sp>
      <p:sp>
        <p:nvSpPr>
          <p:cNvPr id="17" name="Text Box 5"/>
          <p:cNvSpPr txBox="1">
            <a:spLocks noChangeArrowheads="1"/>
          </p:cNvSpPr>
          <p:nvPr/>
        </p:nvSpPr>
        <p:spPr bwMode="auto">
          <a:xfrm>
            <a:off x="288000" y="469605"/>
            <a:ext cx="4139680" cy="535531"/>
          </a:xfrm>
          <a:prstGeom prst="rect">
            <a:avLst/>
          </a:prstGeom>
          <a:noFill/>
          <a:ln w="9525">
            <a:noFill/>
            <a:miter lim="800000"/>
            <a:headEnd/>
            <a:tailEnd/>
          </a:ln>
        </p:spPr>
        <p:txBody>
          <a:bodyPr wrap="square" anchor="ctr">
            <a:spAutoFit/>
          </a:bodyPr>
          <a:lstStyle/>
          <a:p>
            <a:pPr>
              <a:lnSpc>
                <a:spcPct val="160000"/>
              </a:lnSpc>
            </a:pPr>
            <a:r>
              <a:rPr lang="zh-CN" altLang="en-US" b="1" dirty="0">
                <a:solidFill>
                  <a:srgbClr val="C00000"/>
                </a:solidFill>
                <a:latin typeface="方正兰亭刊黑_GBK" pitchFamily="2" charset="-122"/>
                <a:ea typeface="方正兰亭刊黑_GBK" pitchFamily="2" charset="-122"/>
              </a:rPr>
              <a:t>交流充电桩测试</a:t>
            </a:r>
          </a:p>
        </p:txBody>
      </p:sp>
    </p:spTree>
  </p:cSld>
  <p:clrMapOvr>
    <a:masterClrMapping/>
  </p:clrMapOvr>
  <p:transition spd="slow" advTm="15368">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288000" y="1060376"/>
            <a:ext cx="7560840" cy="307777"/>
          </a:xfrm>
          <a:prstGeom prst="rect">
            <a:avLst/>
          </a:prstGeom>
          <a:noFill/>
        </p:spPr>
        <p:txBody>
          <a:bodyPr wrap="square" rtlCol="0">
            <a:spAutoFit/>
          </a:bodyPr>
          <a:lstStyle/>
          <a:p>
            <a:r>
              <a:rPr lang="zh-CN" altLang="en-US" sz="1400" dirty="0" smtClean="0">
                <a:latin typeface="方正兰亭刊黑_GBK" pitchFamily="2" charset="-122"/>
                <a:ea typeface="方正兰亭刊黑_GBK" pitchFamily="2" charset="-122"/>
              </a:rPr>
              <a:t>交流充电桩输出交流电，需要通过车载充电机进行</a:t>
            </a:r>
            <a:r>
              <a:rPr lang="en-US" altLang="zh-CN" sz="1400" dirty="0" smtClean="0">
                <a:latin typeface="方正兰亭刊黑_GBK" pitchFamily="2" charset="-122"/>
                <a:ea typeface="方正兰亭刊黑_GBK" pitchFamily="2" charset="-122"/>
              </a:rPr>
              <a:t>AC/DC</a:t>
            </a:r>
            <a:r>
              <a:rPr lang="zh-CN" altLang="en-US" sz="1400" dirty="0">
                <a:latin typeface="方正兰亭刊黑_GBK" pitchFamily="2" charset="-122"/>
                <a:ea typeface="方正兰亭刊黑_GBK" pitchFamily="2" charset="-122"/>
              </a:rPr>
              <a:t>转换</a:t>
            </a:r>
            <a:r>
              <a:rPr lang="zh-CN" altLang="en-US" sz="1400" dirty="0" smtClean="0">
                <a:latin typeface="方正兰亭刊黑_GBK" pitchFamily="2" charset="-122"/>
                <a:ea typeface="方正兰亭刊黑_GBK" pitchFamily="2" charset="-122"/>
              </a:rPr>
              <a:t>后，才能对动力电池进行充电。</a:t>
            </a:r>
            <a:endParaRPr lang="zh-CN" altLang="en-US" sz="1400" dirty="0">
              <a:latin typeface="方正兰亭刊黑_GBK" pitchFamily="2" charset="-122"/>
              <a:ea typeface="方正兰亭刊黑_GBK" pitchFamily="2" charset="-122"/>
            </a:endParaRPr>
          </a:p>
        </p:txBody>
      </p:sp>
      <p:sp>
        <p:nvSpPr>
          <p:cNvPr id="14" name="矩形 13"/>
          <p:cNvSpPr/>
          <p:nvPr/>
        </p:nvSpPr>
        <p:spPr>
          <a:xfrm>
            <a:off x="77078" y="42191"/>
            <a:ext cx="3042805" cy="369324"/>
          </a:xfrm>
          <a:prstGeom prst="rect">
            <a:avLst/>
          </a:prstGeom>
        </p:spPr>
        <p:txBody>
          <a:bodyPr wrap="none" lIns="91432" tIns="45716" rIns="91432" bIns="45716">
            <a:spAutoFit/>
          </a:bodyPr>
          <a:lstStyle/>
          <a:p>
            <a:pPr defTabSz="914310"/>
            <a:r>
              <a:rPr lang="zh-CN" altLang="en-US"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充电桩</a:t>
            </a:r>
            <a:r>
              <a:rPr lang="en-US" altLang="zh-CN"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a:t>
            </a:r>
            <a:r>
              <a:rPr lang="zh-CN" altLang="en-US"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车载充电机测试方案</a:t>
            </a:r>
            <a:endPar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endParaRPr>
          </a:p>
        </p:txBody>
      </p:sp>
      <p:sp>
        <p:nvSpPr>
          <p:cNvPr id="15" name="Text Box 5"/>
          <p:cNvSpPr txBox="1">
            <a:spLocks noChangeArrowheads="1"/>
          </p:cNvSpPr>
          <p:nvPr/>
        </p:nvSpPr>
        <p:spPr bwMode="auto">
          <a:xfrm>
            <a:off x="288000" y="469605"/>
            <a:ext cx="4139680" cy="535531"/>
          </a:xfrm>
          <a:prstGeom prst="rect">
            <a:avLst/>
          </a:prstGeom>
          <a:noFill/>
          <a:ln w="9525">
            <a:noFill/>
            <a:miter lim="800000"/>
            <a:headEnd/>
            <a:tailEnd/>
          </a:ln>
        </p:spPr>
        <p:txBody>
          <a:bodyPr wrap="square" anchor="ctr">
            <a:spAutoFit/>
          </a:bodyPr>
          <a:lstStyle/>
          <a:p>
            <a:pPr>
              <a:lnSpc>
                <a:spcPct val="160000"/>
              </a:lnSpc>
            </a:pPr>
            <a:r>
              <a:rPr lang="zh-CN" altLang="en-US" b="1" dirty="0">
                <a:solidFill>
                  <a:srgbClr val="C00000"/>
                </a:solidFill>
                <a:latin typeface="方正兰亭刊黑_GBK" pitchFamily="2" charset="-122"/>
                <a:ea typeface="方正兰亭刊黑_GBK" pitchFamily="2" charset="-122"/>
              </a:rPr>
              <a:t>交流充电桩测试</a:t>
            </a: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8000" y="1643013"/>
            <a:ext cx="8562198" cy="29457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spd="slow" advTm="15368">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288000" y="1060376"/>
            <a:ext cx="7560840" cy="307777"/>
          </a:xfrm>
          <a:prstGeom prst="rect">
            <a:avLst/>
          </a:prstGeom>
          <a:noFill/>
        </p:spPr>
        <p:txBody>
          <a:bodyPr wrap="square" rtlCol="0">
            <a:spAutoFit/>
          </a:bodyPr>
          <a:lstStyle/>
          <a:p>
            <a:r>
              <a:rPr lang="zh-CN" altLang="en-US" sz="1400" dirty="0" smtClean="0">
                <a:latin typeface="方正兰亭刊黑_GBK" pitchFamily="2" charset="-122"/>
                <a:ea typeface="方正兰亭刊黑_GBK" pitchFamily="2" charset="-122"/>
              </a:rPr>
              <a:t>测试项目</a:t>
            </a:r>
            <a:endParaRPr lang="zh-CN" altLang="en-US" sz="1400" dirty="0">
              <a:latin typeface="方正兰亭刊黑_GBK" pitchFamily="2" charset="-122"/>
              <a:ea typeface="方正兰亭刊黑_GBK" pitchFamily="2" charset="-122"/>
            </a:endParaRPr>
          </a:p>
        </p:txBody>
      </p:sp>
      <p:sp>
        <p:nvSpPr>
          <p:cNvPr id="14" name="矩形 13"/>
          <p:cNvSpPr/>
          <p:nvPr/>
        </p:nvSpPr>
        <p:spPr>
          <a:xfrm>
            <a:off x="77078" y="42191"/>
            <a:ext cx="3042805" cy="369324"/>
          </a:xfrm>
          <a:prstGeom prst="rect">
            <a:avLst/>
          </a:prstGeom>
        </p:spPr>
        <p:txBody>
          <a:bodyPr wrap="none" lIns="91432" tIns="45716" rIns="91432" bIns="45716">
            <a:spAutoFit/>
          </a:bodyPr>
          <a:lstStyle/>
          <a:p>
            <a:pPr defTabSz="914310"/>
            <a:r>
              <a:rPr lang="zh-CN" altLang="en-US"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充电桩</a:t>
            </a:r>
            <a:r>
              <a:rPr lang="en-US" altLang="zh-CN"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a:t>
            </a:r>
            <a:r>
              <a:rPr lang="zh-CN" altLang="en-US"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车载充电机测试方案</a:t>
            </a:r>
            <a:endPar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endParaRPr>
          </a:p>
        </p:txBody>
      </p:sp>
      <p:sp>
        <p:nvSpPr>
          <p:cNvPr id="15" name="Text Box 5"/>
          <p:cNvSpPr txBox="1">
            <a:spLocks noChangeArrowheads="1"/>
          </p:cNvSpPr>
          <p:nvPr/>
        </p:nvSpPr>
        <p:spPr bwMode="auto">
          <a:xfrm>
            <a:off x="288000" y="469605"/>
            <a:ext cx="4139680" cy="535531"/>
          </a:xfrm>
          <a:prstGeom prst="rect">
            <a:avLst/>
          </a:prstGeom>
          <a:noFill/>
          <a:ln w="9525">
            <a:noFill/>
            <a:miter lim="800000"/>
            <a:headEnd/>
            <a:tailEnd/>
          </a:ln>
        </p:spPr>
        <p:txBody>
          <a:bodyPr wrap="square" anchor="ctr">
            <a:spAutoFit/>
          </a:bodyPr>
          <a:lstStyle/>
          <a:p>
            <a:pPr>
              <a:lnSpc>
                <a:spcPct val="160000"/>
              </a:lnSpc>
            </a:pPr>
            <a:r>
              <a:rPr lang="zh-CN" altLang="en-US" b="1" dirty="0">
                <a:solidFill>
                  <a:srgbClr val="C00000"/>
                </a:solidFill>
                <a:latin typeface="方正兰亭刊黑_GBK" pitchFamily="2" charset="-122"/>
                <a:ea typeface="方正兰亭刊黑_GBK" pitchFamily="2" charset="-122"/>
              </a:rPr>
              <a:t>交流充电桩测试</a:t>
            </a: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8000" y="1747072"/>
            <a:ext cx="8640000" cy="18355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spd="slow" advTm="15368">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2126" y="833388"/>
            <a:ext cx="7608912" cy="16702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 name="Text Box 5"/>
          <p:cNvSpPr txBox="1">
            <a:spLocks noChangeArrowheads="1"/>
          </p:cNvSpPr>
          <p:nvPr/>
        </p:nvSpPr>
        <p:spPr bwMode="auto">
          <a:xfrm>
            <a:off x="1619672" y="3248781"/>
            <a:ext cx="1944216" cy="1126810"/>
          </a:xfrm>
          <a:prstGeom prst="rect">
            <a:avLst/>
          </a:prstGeom>
          <a:noFill/>
          <a:ln w="9525">
            <a:noFill/>
            <a:miter lim="800000"/>
            <a:headEnd/>
            <a:tailEnd/>
          </a:ln>
        </p:spPr>
        <p:txBody>
          <a:bodyPr wrap="square" anchor="ctr">
            <a:spAutoFit/>
          </a:bodyPr>
          <a:lstStyle/>
          <a:p>
            <a:pPr lvl="1">
              <a:lnSpc>
                <a:spcPct val="120000"/>
              </a:lnSpc>
            </a:pPr>
            <a:r>
              <a:rPr lang="zh-CN" altLang="en-US" sz="1400" dirty="0" smtClean="0">
                <a:latin typeface="方正兰亭刊黑_GBK" pitchFamily="2" charset="-122"/>
                <a:ea typeface="方正兰亭刊黑_GBK" pitchFamily="2" charset="-122"/>
              </a:rPr>
              <a:t>在测试时，交流电子负载模拟车载充电机，给</a:t>
            </a:r>
            <a:r>
              <a:rPr lang="en-US" altLang="zh-CN" sz="1400" dirty="0" smtClean="0">
                <a:latin typeface="方正兰亭刊黑_GBK" pitchFamily="2" charset="-122"/>
                <a:ea typeface="方正兰亭刊黑_GBK" pitchFamily="2" charset="-122"/>
              </a:rPr>
              <a:t>DUT</a:t>
            </a:r>
            <a:r>
              <a:rPr lang="zh-CN" altLang="en-US" sz="1400" dirty="0" smtClean="0">
                <a:latin typeface="方正兰亭刊黑_GBK" pitchFamily="2" charset="-122"/>
                <a:ea typeface="方正兰亭刊黑_GBK" pitchFamily="2" charset="-122"/>
              </a:rPr>
              <a:t>带载</a:t>
            </a:r>
            <a:endParaRPr lang="zh-CN" altLang="en-US" sz="1400" dirty="0">
              <a:latin typeface="方正兰亭刊黑_GBK" pitchFamily="2" charset="-122"/>
              <a:ea typeface="方正兰亭刊黑_GBK" pitchFamily="2" charset="-122"/>
            </a:endParaRPr>
          </a:p>
        </p:txBody>
      </p:sp>
      <p:pic>
        <p:nvPicPr>
          <p:cNvPr id="10242" name="Picture 2" descr="E:\市场部-唐瑜\产品图片资料\AC电子负载\IT8600\IT8615前面板效果图-波形.png"/>
          <p:cNvPicPr>
            <a:picLocks noChangeAspect="1" noChangeArrowheads="1"/>
          </p:cNvPicPr>
          <p:nvPr/>
        </p:nvPicPr>
        <p:blipFill>
          <a:blip r:embed="rId4" cstate="print"/>
          <a:srcRect/>
          <a:stretch>
            <a:fillRect/>
          </a:stretch>
        </p:blipFill>
        <p:spPr bwMode="auto">
          <a:xfrm>
            <a:off x="3707904" y="3004617"/>
            <a:ext cx="4194696" cy="1767933"/>
          </a:xfrm>
          <a:prstGeom prst="rect">
            <a:avLst/>
          </a:prstGeom>
          <a:noFill/>
        </p:spPr>
      </p:pic>
      <p:sp>
        <p:nvSpPr>
          <p:cNvPr id="12" name="圆角矩形标注 11"/>
          <p:cNvSpPr/>
          <p:nvPr/>
        </p:nvSpPr>
        <p:spPr>
          <a:xfrm flipH="1" flipV="1">
            <a:off x="1835696" y="2823938"/>
            <a:ext cx="6192688" cy="2052862"/>
          </a:xfrm>
          <a:prstGeom prst="wedgeRoundRectCallout">
            <a:avLst>
              <a:gd name="adj1" fmla="val -5298"/>
              <a:gd name="adj2" fmla="val 87281"/>
              <a:gd name="adj3" fmla="val 16667"/>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77078" y="42191"/>
            <a:ext cx="3042805" cy="369324"/>
          </a:xfrm>
          <a:prstGeom prst="rect">
            <a:avLst/>
          </a:prstGeom>
        </p:spPr>
        <p:txBody>
          <a:bodyPr wrap="none" lIns="91432" tIns="45716" rIns="91432" bIns="45716">
            <a:spAutoFit/>
          </a:bodyPr>
          <a:lstStyle/>
          <a:p>
            <a:pPr defTabSz="914310"/>
            <a:r>
              <a:rPr lang="zh-CN" altLang="en-US"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充电桩</a:t>
            </a:r>
            <a:r>
              <a:rPr lang="en-US" altLang="zh-CN"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a:t>
            </a:r>
            <a:r>
              <a:rPr lang="zh-CN" altLang="en-US"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车载充电机测试方案</a:t>
            </a:r>
            <a:endPar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endParaRPr>
          </a:p>
        </p:txBody>
      </p:sp>
      <p:sp>
        <p:nvSpPr>
          <p:cNvPr id="18" name="Text Box 5"/>
          <p:cNvSpPr txBox="1">
            <a:spLocks noChangeArrowheads="1"/>
          </p:cNvSpPr>
          <p:nvPr/>
        </p:nvSpPr>
        <p:spPr bwMode="auto">
          <a:xfrm>
            <a:off x="288000" y="469605"/>
            <a:ext cx="4139680" cy="535531"/>
          </a:xfrm>
          <a:prstGeom prst="rect">
            <a:avLst/>
          </a:prstGeom>
          <a:noFill/>
          <a:ln w="9525">
            <a:noFill/>
            <a:miter lim="800000"/>
            <a:headEnd/>
            <a:tailEnd/>
          </a:ln>
        </p:spPr>
        <p:txBody>
          <a:bodyPr wrap="square" anchor="ctr">
            <a:spAutoFit/>
          </a:bodyPr>
          <a:lstStyle/>
          <a:p>
            <a:pPr>
              <a:lnSpc>
                <a:spcPct val="160000"/>
              </a:lnSpc>
            </a:pPr>
            <a:r>
              <a:rPr lang="zh-CN" altLang="en-US" b="1" dirty="0">
                <a:solidFill>
                  <a:srgbClr val="C00000"/>
                </a:solidFill>
                <a:latin typeface="方正兰亭刊黑_GBK" pitchFamily="2" charset="-122"/>
                <a:ea typeface="方正兰亭刊黑_GBK" pitchFamily="2" charset="-122"/>
              </a:rPr>
              <a:t>交流充电桩测试</a:t>
            </a:r>
          </a:p>
        </p:txBody>
      </p:sp>
    </p:spTree>
  </p:cSld>
  <p:clrMapOvr>
    <a:masterClrMapping/>
  </p:clrMapOvr>
  <p:transition spd="slow" advTm="15368">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 name="TextBox 21"/>
          <p:cNvSpPr txBox="1"/>
          <p:nvPr/>
        </p:nvSpPr>
        <p:spPr>
          <a:xfrm>
            <a:off x="216024" y="1688703"/>
            <a:ext cx="5580112" cy="307777"/>
          </a:xfrm>
          <a:prstGeom prst="rect">
            <a:avLst/>
          </a:prstGeom>
          <a:noFill/>
        </p:spPr>
        <p:txBody>
          <a:bodyPr wrap="square" rtlCol="0">
            <a:spAutoFit/>
          </a:bodyPr>
          <a:lstStyle/>
          <a:p>
            <a:r>
              <a:rPr lang="zh-CN" altLang="en-US" sz="1400" dirty="0" smtClean="0">
                <a:solidFill>
                  <a:srgbClr val="0066FF"/>
                </a:solidFill>
                <a:latin typeface="方正兰亭刊黑_GBK" pitchFamily="2" charset="-122"/>
                <a:ea typeface="方正兰亭刊黑_GBK" pitchFamily="2" charset="-122"/>
              </a:rPr>
              <a:t>充电桩内部单个模块的测试，使用</a:t>
            </a:r>
            <a:r>
              <a:rPr lang="en-US" altLang="zh-CN" sz="1400" dirty="0" smtClean="0">
                <a:solidFill>
                  <a:srgbClr val="0066FF"/>
                </a:solidFill>
                <a:latin typeface="方正兰亭刊黑_GBK" pitchFamily="2" charset="-122"/>
                <a:ea typeface="方正兰亭刊黑_GBK" pitchFamily="2" charset="-122"/>
              </a:rPr>
              <a:t>IT8615</a:t>
            </a:r>
            <a:r>
              <a:rPr lang="zh-CN" altLang="en-US" sz="1400" dirty="0" smtClean="0">
                <a:solidFill>
                  <a:srgbClr val="0066FF"/>
                </a:solidFill>
                <a:latin typeface="方正兰亭刊黑_GBK" pitchFamily="2" charset="-122"/>
                <a:ea typeface="方正兰亭刊黑_GBK" pitchFamily="2" charset="-122"/>
              </a:rPr>
              <a:t>完成</a:t>
            </a:r>
            <a:endParaRPr lang="zh-CN" altLang="en-US" sz="1400" dirty="0">
              <a:solidFill>
                <a:srgbClr val="0066FF"/>
              </a:solidFill>
              <a:latin typeface="方正兰亭刊黑_GBK" pitchFamily="2" charset="-122"/>
              <a:ea typeface="方正兰亭刊黑_GBK" pitchFamily="2" charset="-122"/>
            </a:endParaRPr>
          </a:p>
        </p:txBody>
      </p:sp>
      <p:sp>
        <p:nvSpPr>
          <p:cNvPr id="11" name="Text Box 5"/>
          <p:cNvSpPr txBox="1">
            <a:spLocks noChangeArrowheads="1"/>
          </p:cNvSpPr>
          <p:nvPr/>
        </p:nvSpPr>
        <p:spPr bwMode="auto">
          <a:xfrm>
            <a:off x="216296" y="947618"/>
            <a:ext cx="9108232" cy="830997"/>
          </a:xfrm>
          <a:prstGeom prst="rect">
            <a:avLst/>
          </a:prstGeom>
          <a:noFill/>
          <a:ln w="9525">
            <a:noFill/>
            <a:miter lim="800000"/>
            <a:headEnd/>
            <a:tailEnd/>
          </a:ln>
        </p:spPr>
        <p:txBody>
          <a:bodyPr wrap="square" anchor="ctr">
            <a:spAutoFit/>
          </a:bodyPr>
          <a:lstStyle/>
          <a:p>
            <a:pPr>
              <a:lnSpc>
                <a:spcPct val="160000"/>
              </a:lnSpc>
            </a:pPr>
            <a:r>
              <a:rPr lang="en-US" altLang="zh-CN" sz="1600" b="1" i="1" dirty="0" smtClean="0">
                <a:solidFill>
                  <a:srgbClr val="C00000"/>
                </a:solidFill>
                <a:latin typeface="方正兰亭刊黑_GBK" pitchFamily="2" charset="-122"/>
                <a:ea typeface="方正兰亭刊黑_GBK" pitchFamily="2" charset="-122"/>
                <a:cs typeface="Arial Unicode MS" pitchFamily="34" charset="-122"/>
              </a:rPr>
              <a:t>Challenge</a:t>
            </a:r>
          </a:p>
          <a:p>
            <a:pPr>
              <a:lnSpc>
                <a:spcPct val="160000"/>
              </a:lnSpc>
            </a:pPr>
            <a:r>
              <a:rPr lang="zh-CN" altLang="en-US" sz="1400" dirty="0" smtClean="0">
                <a:latin typeface="方正兰亭刊黑_GBK" pitchFamily="2" charset="-122"/>
                <a:ea typeface="方正兰亭刊黑_GBK" pitchFamily="2" charset="-122"/>
              </a:rPr>
              <a:t>如何解决功率问题？</a:t>
            </a:r>
            <a:endParaRPr lang="zh-CN" altLang="en-US" sz="1400" b="1" dirty="0">
              <a:latin typeface="方正兰亭刊黑_GBK" pitchFamily="2" charset="-122"/>
              <a:ea typeface="方正兰亭刊黑_GBK" pitchFamily="2" charset="-122"/>
            </a:endParaRPr>
          </a:p>
        </p:txBody>
      </p:sp>
      <p:sp>
        <p:nvSpPr>
          <p:cNvPr id="13" name="TextBox 12"/>
          <p:cNvSpPr txBox="1"/>
          <p:nvPr/>
        </p:nvSpPr>
        <p:spPr>
          <a:xfrm>
            <a:off x="216024" y="1924497"/>
            <a:ext cx="5580112" cy="307777"/>
          </a:xfrm>
          <a:prstGeom prst="rect">
            <a:avLst/>
          </a:prstGeom>
          <a:noFill/>
        </p:spPr>
        <p:txBody>
          <a:bodyPr wrap="square" rtlCol="0">
            <a:spAutoFit/>
          </a:bodyPr>
          <a:lstStyle/>
          <a:p>
            <a:r>
              <a:rPr lang="zh-CN" altLang="en-US" sz="1400" dirty="0" smtClean="0">
                <a:solidFill>
                  <a:srgbClr val="0066FF"/>
                </a:solidFill>
                <a:latin typeface="方正兰亭刊黑_GBK" pitchFamily="2" charset="-122"/>
                <a:ea typeface="方正兰亭刊黑_GBK" pitchFamily="2" charset="-122"/>
              </a:rPr>
              <a:t>充电桩整体测试，使用</a:t>
            </a:r>
            <a:r>
              <a:rPr lang="en-US" altLang="zh-CN" sz="1400" dirty="0" smtClean="0">
                <a:solidFill>
                  <a:srgbClr val="0066FF"/>
                </a:solidFill>
                <a:latin typeface="方正兰亭刊黑_GBK" pitchFamily="2" charset="-122"/>
                <a:ea typeface="方正兰亭刊黑_GBK" pitchFamily="2" charset="-122"/>
              </a:rPr>
              <a:t>IT8616~IT8628</a:t>
            </a:r>
            <a:r>
              <a:rPr lang="zh-CN" altLang="en-US" sz="1400" dirty="0" smtClean="0">
                <a:solidFill>
                  <a:srgbClr val="0066FF"/>
                </a:solidFill>
                <a:latin typeface="方正兰亭刊黑_GBK" pitchFamily="2" charset="-122"/>
                <a:ea typeface="方正兰亭刊黑_GBK" pitchFamily="2" charset="-122"/>
              </a:rPr>
              <a:t>大功率机型完成</a:t>
            </a:r>
            <a:endParaRPr lang="zh-CN" altLang="en-US" sz="1400" dirty="0">
              <a:solidFill>
                <a:srgbClr val="0066FF"/>
              </a:solidFill>
              <a:latin typeface="方正兰亭刊黑_GBK" pitchFamily="2" charset="-122"/>
              <a:ea typeface="方正兰亭刊黑_GBK" pitchFamily="2" charset="-122"/>
            </a:endParaRPr>
          </a:p>
        </p:txBody>
      </p:sp>
      <p:sp>
        <p:nvSpPr>
          <p:cNvPr id="18" name="TextBox 17"/>
          <p:cNvSpPr txBox="1"/>
          <p:nvPr/>
        </p:nvSpPr>
        <p:spPr>
          <a:xfrm>
            <a:off x="5148064" y="1580998"/>
            <a:ext cx="3816424" cy="523220"/>
          </a:xfrm>
          <a:prstGeom prst="rect">
            <a:avLst/>
          </a:prstGeom>
          <a:noFill/>
        </p:spPr>
        <p:txBody>
          <a:bodyPr wrap="square" rtlCol="0">
            <a:spAutoFit/>
          </a:bodyPr>
          <a:lstStyle/>
          <a:p>
            <a:r>
              <a:rPr lang="en-US" altLang="zh-CN" sz="1400" b="1" dirty="0" smtClean="0"/>
              <a:t>IT8600</a:t>
            </a:r>
            <a:r>
              <a:rPr lang="zh-CN" altLang="en-US" sz="1400" b="1" dirty="0" smtClean="0"/>
              <a:t>系列单机功率最高可达</a:t>
            </a:r>
            <a:r>
              <a:rPr lang="en-US" altLang="zh-CN" sz="2800" b="1" i="1" dirty="0" smtClean="0">
                <a:solidFill>
                  <a:srgbClr val="FF0000"/>
                </a:solidFill>
              </a:rPr>
              <a:t>14.4KVA</a:t>
            </a:r>
            <a:r>
              <a:rPr lang="zh-CN" altLang="en-US" sz="1400" b="1" dirty="0" smtClean="0"/>
              <a:t>！</a:t>
            </a:r>
            <a:endParaRPr lang="zh-CN" altLang="en-US" sz="1400" b="1" dirty="0"/>
          </a:p>
        </p:txBody>
      </p:sp>
      <p:pic>
        <p:nvPicPr>
          <p:cNvPr id="19" name="Picture 4" descr="C:\Documents and Settings\Administrator\桌面\QQ截图20160106151651_副本.png"/>
          <p:cNvPicPr>
            <a:picLocks noChangeAspect="1" noChangeArrowheads="1"/>
          </p:cNvPicPr>
          <p:nvPr/>
        </p:nvPicPr>
        <p:blipFill>
          <a:blip r:embed="rId3" cstate="print"/>
          <a:srcRect/>
          <a:stretch>
            <a:fillRect/>
          </a:stretch>
        </p:blipFill>
        <p:spPr bwMode="auto">
          <a:xfrm>
            <a:off x="755576" y="2212529"/>
            <a:ext cx="2592288" cy="2591467"/>
          </a:xfrm>
          <a:prstGeom prst="rect">
            <a:avLst/>
          </a:prstGeom>
          <a:noFill/>
        </p:spPr>
      </p:pic>
      <p:sp>
        <p:nvSpPr>
          <p:cNvPr id="15" name="矩形 14"/>
          <p:cNvSpPr/>
          <p:nvPr/>
        </p:nvSpPr>
        <p:spPr>
          <a:xfrm>
            <a:off x="77078" y="42191"/>
            <a:ext cx="3042805" cy="369324"/>
          </a:xfrm>
          <a:prstGeom prst="rect">
            <a:avLst/>
          </a:prstGeom>
        </p:spPr>
        <p:txBody>
          <a:bodyPr wrap="none" lIns="91432" tIns="45716" rIns="91432" bIns="45716">
            <a:spAutoFit/>
          </a:bodyPr>
          <a:lstStyle/>
          <a:p>
            <a:pPr defTabSz="914310"/>
            <a:r>
              <a:rPr lang="zh-CN" altLang="en-US"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充电桩</a:t>
            </a:r>
            <a:r>
              <a:rPr lang="en-US" altLang="zh-CN"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a:t>
            </a:r>
            <a:r>
              <a:rPr lang="zh-CN" altLang="en-US"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车载充电机测试方案</a:t>
            </a:r>
            <a:endPar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endParaRPr>
          </a:p>
        </p:txBody>
      </p:sp>
      <p:sp>
        <p:nvSpPr>
          <p:cNvPr id="16" name="Text Box 5"/>
          <p:cNvSpPr txBox="1">
            <a:spLocks noChangeArrowheads="1"/>
          </p:cNvSpPr>
          <p:nvPr/>
        </p:nvSpPr>
        <p:spPr bwMode="auto">
          <a:xfrm>
            <a:off x="288000" y="469605"/>
            <a:ext cx="4139680" cy="535531"/>
          </a:xfrm>
          <a:prstGeom prst="rect">
            <a:avLst/>
          </a:prstGeom>
          <a:noFill/>
          <a:ln w="9525">
            <a:noFill/>
            <a:miter lim="800000"/>
            <a:headEnd/>
            <a:tailEnd/>
          </a:ln>
        </p:spPr>
        <p:txBody>
          <a:bodyPr wrap="square" anchor="ctr">
            <a:spAutoFit/>
          </a:bodyPr>
          <a:lstStyle/>
          <a:p>
            <a:pPr>
              <a:lnSpc>
                <a:spcPct val="160000"/>
              </a:lnSpc>
            </a:pPr>
            <a:r>
              <a:rPr lang="zh-CN" altLang="en-US" b="1" dirty="0">
                <a:solidFill>
                  <a:srgbClr val="C00000"/>
                </a:solidFill>
                <a:latin typeface="方正兰亭刊黑_GBK" pitchFamily="2" charset="-122"/>
                <a:ea typeface="方正兰亭刊黑_GBK" pitchFamily="2" charset="-122"/>
              </a:rPr>
              <a:t>交流充电桩测试</a:t>
            </a:r>
          </a:p>
        </p:txBody>
      </p:sp>
      <p:pic>
        <p:nvPicPr>
          <p:cNvPr id="12290" name="图片 8" descr="image00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300192" y="2106444"/>
            <a:ext cx="1368152" cy="2820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advTm="15368">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4" name="Picture 2" descr="E:\市场部-唐瑜\产品图片资料\AC电子负载\IT8600\IT8615前面板效果图9-25副本_副本.png"/>
          <p:cNvPicPr>
            <a:picLocks noChangeAspect="1" noChangeArrowheads="1"/>
          </p:cNvPicPr>
          <p:nvPr/>
        </p:nvPicPr>
        <p:blipFill>
          <a:blip r:embed="rId3" cstate="print"/>
          <a:srcRect/>
          <a:stretch>
            <a:fillRect/>
          </a:stretch>
        </p:blipFill>
        <p:spPr bwMode="auto">
          <a:xfrm>
            <a:off x="4644008" y="1420416"/>
            <a:ext cx="3168352" cy="4175141"/>
          </a:xfrm>
          <a:prstGeom prst="rect">
            <a:avLst/>
          </a:prstGeom>
          <a:noFill/>
        </p:spPr>
      </p:pic>
      <p:sp>
        <p:nvSpPr>
          <p:cNvPr id="11" name="TextBox 10"/>
          <p:cNvSpPr txBox="1"/>
          <p:nvPr/>
        </p:nvSpPr>
        <p:spPr>
          <a:xfrm>
            <a:off x="216024" y="1708448"/>
            <a:ext cx="7164288" cy="307777"/>
          </a:xfrm>
          <a:prstGeom prst="rect">
            <a:avLst/>
          </a:prstGeom>
          <a:noFill/>
        </p:spPr>
        <p:txBody>
          <a:bodyPr wrap="square" rtlCol="0">
            <a:spAutoFit/>
          </a:bodyPr>
          <a:lstStyle/>
          <a:p>
            <a:r>
              <a:rPr lang="en-US" altLang="zh-CN" sz="1400" dirty="0" smtClean="0">
                <a:solidFill>
                  <a:srgbClr val="0066FF"/>
                </a:solidFill>
                <a:latin typeface="方正兰亭刊黑_GBK" pitchFamily="2" charset="-122"/>
                <a:ea typeface="方正兰亭刊黑_GBK" pitchFamily="2" charset="-122"/>
              </a:rPr>
              <a:t>IT8600</a:t>
            </a:r>
            <a:r>
              <a:rPr lang="zh-CN" altLang="en-US" sz="1400" dirty="0" smtClean="0">
                <a:solidFill>
                  <a:srgbClr val="0066FF"/>
                </a:solidFill>
                <a:latin typeface="方正兰亭刊黑_GBK" pitchFamily="2" charset="-122"/>
                <a:ea typeface="方正兰亭刊黑_GBK" pitchFamily="2" charset="-122"/>
              </a:rPr>
              <a:t>频率范围广，完全覆盖交流充电桩测试的频率范围需求</a:t>
            </a:r>
            <a:endParaRPr lang="zh-CN" altLang="en-US" sz="1400" dirty="0">
              <a:solidFill>
                <a:srgbClr val="0066FF"/>
              </a:solidFill>
              <a:latin typeface="方正兰亭刊黑_GBK" pitchFamily="2" charset="-122"/>
              <a:ea typeface="方正兰亭刊黑_GBK" pitchFamily="2" charset="-122"/>
            </a:endParaRPr>
          </a:p>
        </p:txBody>
      </p:sp>
      <p:sp>
        <p:nvSpPr>
          <p:cNvPr id="12" name="Text Box 5"/>
          <p:cNvSpPr txBox="1">
            <a:spLocks noChangeArrowheads="1"/>
          </p:cNvSpPr>
          <p:nvPr/>
        </p:nvSpPr>
        <p:spPr bwMode="auto">
          <a:xfrm>
            <a:off x="216296" y="949484"/>
            <a:ext cx="9108232" cy="830997"/>
          </a:xfrm>
          <a:prstGeom prst="rect">
            <a:avLst/>
          </a:prstGeom>
          <a:noFill/>
          <a:ln w="9525">
            <a:noFill/>
            <a:miter lim="800000"/>
            <a:headEnd/>
            <a:tailEnd/>
          </a:ln>
        </p:spPr>
        <p:txBody>
          <a:bodyPr wrap="square" anchor="ctr">
            <a:spAutoFit/>
          </a:bodyPr>
          <a:lstStyle/>
          <a:p>
            <a:pPr>
              <a:lnSpc>
                <a:spcPct val="160000"/>
              </a:lnSpc>
            </a:pPr>
            <a:r>
              <a:rPr lang="en-US" altLang="zh-CN" sz="1600" b="1" i="1" dirty="0" smtClean="0">
                <a:solidFill>
                  <a:srgbClr val="C00000"/>
                </a:solidFill>
                <a:latin typeface="方正兰亭刊黑_GBK" pitchFamily="2" charset="-122"/>
                <a:ea typeface="方正兰亭刊黑_GBK" pitchFamily="2" charset="-122"/>
                <a:cs typeface="Arial Unicode MS" pitchFamily="34" charset="-122"/>
              </a:rPr>
              <a:t>Challenge</a:t>
            </a:r>
          </a:p>
          <a:p>
            <a:pPr>
              <a:lnSpc>
                <a:spcPct val="160000"/>
              </a:lnSpc>
            </a:pPr>
            <a:r>
              <a:rPr lang="zh-CN" altLang="en-US" sz="1400" dirty="0" smtClean="0">
                <a:latin typeface="方正兰亭刊黑_GBK" pitchFamily="2" charset="-122"/>
                <a:ea typeface="方正兰亭刊黑_GBK" pitchFamily="2" charset="-122"/>
              </a:rPr>
              <a:t>如何满足交流充电桩测试的频率需求？？</a:t>
            </a:r>
            <a:endParaRPr lang="zh-CN" altLang="en-US" sz="1400" b="1" dirty="0">
              <a:latin typeface="方正兰亭刊黑_GBK" pitchFamily="2" charset="-122"/>
              <a:ea typeface="方正兰亭刊黑_GBK" pitchFamily="2" charset="-122"/>
            </a:endParaRPr>
          </a:p>
        </p:txBody>
      </p:sp>
      <p:pic>
        <p:nvPicPr>
          <p:cNvPr id="17" name="Picture 4" descr="C:\Documents and Settings\Administrator\桌面\QQ截图20160106151651_副本.png"/>
          <p:cNvPicPr>
            <a:picLocks noChangeAspect="1" noChangeArrowheads="1"/>
          </p:cNvPicPr>
          <p:nvPr/>
        </p:nvPicPr>
        <p:blipFill>
          <a:blip r:embed="rId4" cstate="print"/>
          <a:srcRect/>
          <a:stretch>
            <a:fillRect/>
          </a:stretch>
        </p:blipFill>
        <p:spPr bwMode="auto">
          <a:xfrm>
            <a:off x="2699792" y="2284537"/>
            <a:ext cx="2592288" cy="2591467"/>
          </a:xfrm>
          <a:prstGeom prst="rect">
            <a:avLst/>
          </a:prstGeom>
          <a:noFill/>
        </p:spPr>
      </p:pic>
      <p:sp>
        <p:nvSpPr>
          <p:cNvPr id="18" name="椭圆形标注 17"/>
          <p:cNvSpPr/>
          <p:nvPr/>
        </p:nvSpPr>
        <p:spPr>
          <a:xfrm>
            <a:off x="6948264" y="1996505"/>
            <a:ext cx="2123728" cy="1080120"/>
          </a:xfrm>
          <a:prstGeom prst="wedgeEllipseCallout">
            <a:avLst>
              <a:gd name="adj1" fmla="val -57798"/>
              <a:gd name="adj2" fmla="val 6715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latin typeface="方正兰亭刊黑_GBK" pitchFamily="2" charset="-122"/>
              <a:ea typeface="方正兰亭刊黑_GBK" pitchFamily="2" charset="-122"/>
            </a:endParaRPr>
          </a:p>
        </p:txBody>
      </p:sp>
      <p:sp>
        <p:nvSpPr>
          <p:cNvPr id="13" name="TextBox 12"/>
          <p:cNvSpPr txBox="1"/>
          <p:nvPr/>
        </p:nvSpPr>
        <p:spPr>
          <a:xfrm>
            <a:off x="7164288" y="2295256"/>
            <a:ext cx="2160240" cy="523220"/>
          </a:xfrm>
          <a:prstGeom prst="rect">
            <a:avLst/>
          </a:prstGeom>
          <a:noFill/>
        </p:spPr>
        <p:txBody>
          <a:bodyPr wrap="square" rtlCol="0">
            <a:spAutoFit/>
          </a:bodyPr>
          <a:lstStyle/>
          <a:p>
            <a:r>
              <a:rPr lang="en-US" altLang="zh-CN" sz="2800" dirty="0" smtClean="0">
                <a:solidFill>
                  <a:schemeClr val="bg1"/>
                </a:solidFill>
                <a:latin typeface="方正兰亭刊黑_GBK" pitchFamily="2" charset="-122"/>
                <a:ea typeface="方正兰亭刊黑_GBK" pitchFamily="2" charset="-122"/>
                <a:cs typeface="Arial Unicode MS" pitchFamily="34" charset="-122"/>
              </a:rPr>
              <a:t>45~450Hz</a:t>
            </a:r>
            <a:endParaRPr lang="zh-CN" altLang="en-US" sz="2800" dirty="0">
              <a:solidFill>
                <a:schemeClr val="bg1"/>
              </a:solidFill>
              <a:latin typeface="方正兰亭刊黑_GBK" pitchFamily="2" charset="-122"/>
              <a:ea typeface="方正兰亭刊黑_GBK" pitchFamily="2" charset="-122"/>
              <a:cs typeface="Arial Unicode MS" pitchFamily="34" charset="-122"/>
            </a:endParaRPr>
          </a:p>
        </p:txBody>
      </p:sp>
      <p:sp>
        <p:nvSpPr>
          <p:cNvPr id="19" name="椭圆形标注 18"/>
          <p:cNvSpPr/>
          <p:nvPr/>
        </p:nvSpPr>
        <p:spPr>
          <a:xfrm>
            <a:off x="971600" y="2212529"/>
            <a:ext cx="2123728" cy="1080120"/>
          </a:xfrm>
          <a:prstGeom prst="wedgeEllipseCallout">
            <a:avLst>
              <a:gd name="adj1" fmla="val 56681"/>
              <a:gd name="adj2" fmla="val 43253"/>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dirty="0">
              <a:latin typeface="方正兰亭刊黑_GBK" pitchFamily="2" charset="-122"/>
              <a:ea typeface="方正兰亭刊黑_GBK" pitchFamily="2" charset="-122"/>
            </a:endParaRPr>
          </a:p>
        </p:txBody>
      </p:sp>
      <p:sp>
        <p:nvSpPr>
          <p:cNvPr id="22" name="TextBox 21"/>
          <p:cNvSpPr txBox="1"/>
          <p:nvPr/>
        </p:nvSpPr>
        <p:spPr>
          <a:xfrm>
            <a:off x="1206016" y="2473214"/>
            <a:ext cx="2160240" cy="523220"/>
          </a:xfrm>
          <a:prstGeom prst="rect">
            <a:avLst/>
          </a:prstGeom>
          <a:noFill/>
        </p:spPr>
        <p:txBody>
          <a:bodyPr wrap="square" rtlCol="0">
            <a:spAutoFit/>
          </a:bodyPr>
          <a:lstStyle/>
          <a:p>
            <a:r>
              <a:rPr lang="en-US" altLang="zh-CN" sz="2800" dirty="0" smtClean="0">
                <a:solidFill>
                  <a:schemeClr val="bg1"/>
                </a:solidFill>
                <a:latin typeface="方正兰亭刊黑_GBK" pitchFamily="2" charset="-122"/>
                <a:ea typeface="方正兰亭刊黑_GBK" pitchFamily="2" charset="-122"/>
                <a:cs typeface="Arial Unicode MS" pitchFamily="34" charset="-122"/>
              </a:rPr>
              <a:t>47~63Hz</a:t>
            </a:r>
            <a:endParaRPr lang="zh-CN" altLang="en-US" sz="2800" dirty="0">
              <a:solidFill>
                <a:schemeClr val="bg1"/>
              </a:solidFill>
              <a:latin typeface="方正兰亭刊黑_GBK" pitchFamily="2" charset="-122"/>
              <a:ea typeface="方正兰亭刊黑_GBK" pitchFamily="2" charset="-122"/>
              <a:cs typeface="Arial Unicode MS" pitchFamily="34" charset="-122"/>
            </a:endParaRPr>
          </a:p>
        </p:txBody>
      </p:sp>
      <p:sp>
        <p:nvSpPr>
          <p:cNvPr id="15" name="矩形 14"/>
          <p:cNvSpPr/>
          <p:nvPr/>
        </p:nvSpPr>
        <p:spPr>
          <a:xfrm>
            <a:off x="77078" y="42191"/>
            <a:ext cx="3042805" cy="369324"/>
          </a:xfrm>
          <a:prstGeom prst="rect">
            <a:avLst/>
          </a:prstGeom>
        </p:spPr>
        <p:txBody>
          <a:bodyPr wrap="none" lIns="91432" tIns="45716" rIns="91432" bIns="45716">
            <a:spAutoFit/>
          </a:bodyPr>
          <a:lstStyle/>
          <a:p>
            <a:pPr defTabSz="914310"/>
            <a:r>
              <a:rPr lang="zh-CN" altLang="en-US"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充电桩</a:t>
            </a:r>
            <a:r>
              <a:rPr lang="en-US" altLang="zh-CN"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a:t>
            </a:r>
            <a:r>
              <a:rPr lang="zh-CN" altLang="en-US"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车载充电机测试方案</a:t>
            </a:r>
            <a:endPar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endParaRPr>
          </a:p>
        </p:txBody>
      </p:sp>
      <p:sp>
        <p:nvSpPr>
          <p:cNvPr id="16" name="Text Box 5"/>
          <p:cNvSpPr txBox="1">
            <a:spLocks noChangeArrowheads="1"/>
          </p:cNvSpPr>
          <p:nvPr/>
        </p:nvSpPr>
        <p:spPr bwMode="auto">
          <a:xfrm>
            <a:off x="288000" y="469605"/>
            <a:ext cx="4139680" cy="535531"/>
          </a:xfrm>
          <a:prstGeom prst="rect">
            <a:avLst/>
          </a:prstGeom>
          <a:noFill/>
          <a:ln w="9525">
            <a:noFill/>
            <a:miter lim="800000"/>
            <a:headEnd/>
            <a:tailEnd/>
          </a:ln>
        </p:spPr>
        <p:txBody>
          <a:bodyPr wrap="square" anchor="ctr">
            <a:spAutoFit/>
          </a:bodyPr>
          <a:lstStyle/>
          <a:p>
            <a:pPr>
              <a:lnSpc>
                <a:spcPct val="160000"/>
              </a:lnSpc>
            </a:pPr>
            <a:r>
              <a:rPr lang="zh-CN" altLang="en-US" b="1" dirty="0">
                <a:solidFill>
                  <a:srgbClr val="C00000"/>
                </a:solidFill>
                <a:latin typeface="方正兰亭刊黑_GBK" pitchFamily="2" charset="-122"/>
                <a:ea typeface="方正兰亭刊黑_GBK" pitchFamily="2" charset="-122"/>
              </a:rPr>
              <a:t>交流充电桩测试</a:t>
            </a:r>
          </a:p>
        </p:txBody>
      </p:sp>
    </p:spTree>
  </p:cSld>
  <p:clrMapOvr>
    <a:masterClrMapping/>
  </p:clrMapOvr>
  <p:transition spd="slow" advTm="15368">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77078" y="42191"/>
            <a:ext cx="3042805" cy="369324"/>
          </a:xfrm>
          <a:prstGeom prst="rect">
            <a:avLst/>
          </a:prstGeom>
        </p:spPr>
        <p:txBody>
          <a:bodyPr wrap="none" lIns="91432" tIns="45716" rIns="91432" bIns="45716">
            <a:spAutoFit/>
          </a:bodyPr>
          <a:lstStyle/>
          <a:p>
            <a:pPr defTabSz="914310"/>
            <a:r>
              <a:rPr lang="zh-CN" altLang="en-US"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充电桩</a:t>
            </a:r>
            <a:r>
              <a:rPr lang="en-US" altLang="zh-CN"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a:t>
            </a:r>
            <a:r>
              <a:rPr lang="zh-CN" altLang="en-US"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车载充电机测试方案</a:t>
            </a:r>
            <a:endPar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endParaRPr>
          </a:p>
        </p:txBody>
      </p:sp>
      <p:sp>
        <p:nvSpPr>
          <p:cNvPr id="15" name="Text Box 5"/>
          <p:cNvSpPr txBox="1">
            <a:spLocks noChangeArrowheads="1"/>
          </p:cNvSpPr>
          <p:nvPr/>
        </p:nvSpPr>
        <p:spPr bwMode="auto">
          <a:xfrm>
            <a:off x="288000" y="469605"/>
            <a:ext cx="4139680" cy="535531"/>
          </a:xfrm>
          <a:prstGeom prst="rect">
            <a:avLst/>
          </a:prstGeom>
          <a:noFill/>
          <a:ln w="9525">
            <a:noFill/>
            <a:miter lim="800000"/>
            <a:headEnd/>
            <a:tailEnd/>
          </a:ln>
        </p:spPr>
        <p:txBody>
          <a:bodyPr wrap="square" anchor="ctr">
            <a:spAutoFit/>
          </a:bodyPr>
          <a:lstStyle/>
          <a:p>
            <a:pPr>
              <a:lnSpc>
                <a:spcPct val="160000"/>
              </a:lnSpc>
            </a:pPr>
            <a:r>
              <a:rPr lang="zh-CN" altLang="en-US" b="1" dirty="0">
                <a:solidFill>
                  <a:srgbClr val="C00000"/>
                </a:solidFill>
                <a:latin typeface="方正兰亭刊黑_GBK" pitchFamily="2" charset="-122"/>
                <a:ea typeface="方正兰亭刊黑_GBK" pitchFamily="2" charset="-122"/>
              </a:rPr>
              <a:t>直流充电桩测试</a:t>
            </a: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4551" y="1132384"/>
            <a:ext cx="8640000" cy="3329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spd="slow" advTm="15368">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77078" y="42191"/>
            <a:ext cx="3042805" cy="369324"/>
          </a:xfrm>
          <a:prstGeom prst="rect">
            <a:avLst/>
          </a:prstGeom>
        </p:spPr>
        <p:txBody>
          <a:bodyPr wrap="none" lIns="91432" tIns="45716" rIns="91432" bIns="45716">
            <a:spAutoFit/>
          </a:bodyPr>
          <a:lstStyle/>
          <a:p>
            <a:pPr defTabSz="914310"/>
            <a:r>
              <a:rPr lang="zh-CN" altLang="en-US"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充电桩</a:t>
            </a:r>
            <a:r>
              <a:rPr lang="en-US" altLang="zh-CN"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a:t>
            </a:r>
            <a:r>
              <a:rPr lang="zh-CN" altLang="en-US"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车载充电机测试方案</a:t>
            </a:r>
            <a:endPar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endParaRPr>
          </a:p>
        </p:txBody>
      </p:sp>
      <p:sp>
        <p:nvSpPr>
          <p:cNvPr id="15" name="Text Box 5"/>
          <p:cNvSpPr txBox="1">
            <a:spLocks noChangeArrowheads="1"/>
          </p:cNvSpPr>
          <p:nvPr/>
        </p:nvSpPr>
        <p:spPr bwMode="auto">
          <a:xfrm>
            <a:off x="288000" y="469605"/>
            <a:ext cx="4139680" cy="535531"/>
          </a:xfrm>
          <a:prstGeom prst="rect">
            <a:avLst/>
          </a:prstGeom>
          <a:noFill/>
          <a:ln w="9525">
            <a:noFill/>
            <a:miter lim="800000"/>
            <a:headEnd/>
            <a:tailEnd/>
          </a:ln>
        </p:spPr>
        <p:txBody>
          <a:bodyPr wrap="square" anchor="ctr">
            <a:spAutoFit/>
          </a:bodyPr>
          <a:lstStyle/>
          <a:p>
            <a:pPr>
              <a:lnSpc>
                <a:spcPct val="160000"/>
              </a:lnSpc>
            </a:pPr>
            <a:r>
              <a:rPr lang="zh-CN" altLang="en-US" b="1" dirty="0">
                <a:solidFill>
                  <a:srgbClr val="C00000"/>
                </a:solidFill>
                <a:latin typeface="方正兰亭刊黑_GBK" pitchFamily="2" charset="-122"/>
                <a:ea typeface="方正兰亭刊黑_GBK" pitchFamily="2" charset="-122"/>
              </a:rPr>
              <a:t>直流充电桩测试</a:t>
            </a:r>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8000" y="1498057"/>
            <a:ext cx="8640000" cy="27080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spd="slow" advTm="15368">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6"/>
          <p:cNvSpPr txBox="1">
            <a:spLocks noChangeArrowheads="1"/>
          </p:cNvSpPr>
          <p:nvPr/>
        </p:nvSpPr>
        <p:spPr bwMode="auto">
          <a:xfrm>
            <a:off x="395536" y="1566658"/>
            <a:ext cx="2232248" cy="1384995"/>
          </a:xfrm>
          <a:prstGeom prst="rect">
            <a:avLst/>
          </a:prstGeom>
          <a:noFill/>
          <a:ln w="9525">
            <a:noFill/>
            <a:miter lim="800000"/>
            <a:headEnd/>
            <a:tailEnd/>
          </a:ln>
        </p:spPr>
        <p:txBody>
          <a:bodyPr wrap="square" anchor="ctr">
            <a:spAutoFit/>
          </a:bodyPr>
          <a:lstStyle/>
          <a:p>
            <a:pPr>
              <a:lnSpc>
                <a:spcPct val="150000"/>
              </a:lnSpc>
              <a:buClr>
                <a:srgbClr val="C00000"/>
              </a:buClr>
            </a:pPr>
            <a:r>
              <a:rPr lang="zh-CN" altLang="en-US" sz="1400" dirty="0" smtClean="0">
                <a:latin typeface="方正兰亭刊黑_GBK" pitchFamily="2" charset="-122"/>
                <a:ea typeface="方正兰亭刊黑_GBK" pitchFamily="2" charset="-122"/>
              </a:rPr>
              <a:t>直流充电桩功率：</a:t>
            </a:r>
            <a:endParaRPr lang="en-US" altLang="zh-CN" sz="1400" dirty="0" smtClean="0">
              <a:latin typeface="方正兰亭刊黑_GBK" pitchFamily="2" charset="-122"/>
              <a:ea typeface="方正兰亭刊黑_GBK" pitchFamily="2" charset="-122"/>
            </a:endParaRPr>
          </a:p>
          <a:p>
            <a:pPr>
              <a:lnSpc>
                <a:spcPct val="150000"/>
              </a:lnSpc>
              <a:buClr>
                <a:srgbClr val="C00000"/>
              </a:buClr>
              <a:buFont typeface="Wingdings" pitchFamily="2" charset="2"/>
              <a:buChar char="n"/>
            </a:pPr>
            <a:r>
              <a:rPr lang="en-US" altLang="zh-CN" sz="1400" dirty="0" smtClean="0">
                <a:latin typeface="方正兰亭刊黑_GBK" pitchFamily="2" charset="-122"/>
                <a:ea typeface="方正兰亭刊黑_GBK" pitchFamily="2" charset="-122"/>
              </a:rPr>
              <a:t> 80KW</a:t>
            </a:r>
          </a:p>
          <a:p>
            <a:pPr>
              <a:lnSpc>
                <a:spcPct val="150000"/>
              </a:lnSpc>
              <a:buClr>
                <a:srgbClr val="C00000"/>
              </a:buClr>
              <a:buFont typeface="Wingdings" pitchFamily="2" charset="2"/>
              <a:buChar char="n"/>
            </a:pPr>
            <a:r>
              <a:rPr lang="en-US" altLang="zh-CN" sz="1400" dirty="0" smtClean="0">
                <a:latin typeface="方正兰亭刊黑_GBK" pitchFamily="2" charset="-122"/>
                <a:ea typeface="方正兰亭刊黑_GBK" pitchFamily="2" charset="-122"/>
              </a:rPr>
              <a:t> 100KW</a:t>
            </a:r>
          </a:p>
          <a:p>
            <a:pPr>
              <a:lnSpc>
                <a:spcPct val="150000"/>
              </a:lnSpc>
              <a:buClr>
                <a:srgbClr val="C00000"/>
              </a:buClr>
              <a:buFont typeface="Wingdings" pitchFamily="2" charset="2"/>
              <a:buChar char="n"/>
            </a:pPr>
            <a:r>
              <a:rPr lang="en-US" altLang="zh-CN" sz="1400" dirty="0" smtClean="0">
                <a:latin typeface="方正兰亭刊黑_GBK" pitchFamily="2" charset="-122"/>
                <a:ea typeface="方正兰亭刊黑_GBK" pitchFamily="2" charset="-122"/>
              </a:rPr>
              <a:t> 120KW</a:t>
            </a:r>
          </a:p>
        </p:txBody>
      </p:sp>
      <p:sp>
        <p:nvSpPr>
          <p:cNvPr id="16" name="Text Box 6"/>
          <p:cNvSpPr txBox="1">
            <a:spLocks noChangeArrowheads="1"/>
          </p:cNvSpPr>
          <p:nvPr/>
        </p:nvSpPr>
        <p:spPr bwMode="auto">
          <a:xfrm>
            <a:off x="395536" y="3148954"/>
            <a:ext cx="3744416" cy="738892"/>
          </a:xfrm>
          <a:prstGeom prst="rect">
            <a:avLst/>
          </a:prstGeom>
          <a:noFill/>
          <a:ln w="9525">
            <a:noFill/>
            <a:miter lim="800000"/>
            <a:headEnd/>
            <a:tailEnd/>
          </a:ln>
        </p:spPr>
        <p:txBody>
          <a:bodyPr wrap="square" anchor="ctr">
            <a:spAutoFit/>
          </a:bodyPr>
          <a:lstStyle/>
          <a:p>
            <a:pPr>
              <a:lnSpc>
                <a:spcPct val="150000"/>
              </a:lnSpc>
              <a:buClr>
                <a:srgbClr val="C00000"/>
              </a:buClr>
            </a:pPr>
            <a:r>
              <a:rPr lang="zh-CN" altLang="en-US" sz="1400" dirty="0" smtClean="0">
                <a:latin typeface="方正兰亭刊黑_GBK" pitchFamily="2" charset="-122"/>
                <a:ea typeface="方正兰亭刊黑_GBK" pitchFamily="2" charset="-122"/>
              </a:rPr>
              <a:t>直流充电桩充电模式：</a:t>
            </a:r>
            <a:endParaRPr lang="en-US" altLang="zh-CN" sz="1400" dirty="0" smtClean="0">
              <a:latin typeface="方正兰亭刊黑_GBK" pitchFamily="2" charset="-122"/>
              <a:ea typeface="方正兰亭刊黑_GBK" pitchFamily="2" charset="-122"/>
            </a:endParaRPr>
          </a:p>
          <a:p>
            <a:pPr>
              <a:lnSpc>
                <a:spcPct val="150000"/>
              </a:lnSpc>
              <a:buClr>
                <a:srgbClr val="C00000"/>
              </a:buClr>
              <a:buFont typeface="Wingdings" pitchFamily="2" charset="2"/>
              <a:buChar char="n"/>
            </a:pPr>
            <a:r>
              <a:rPr lang="en-US" altLang="zh-CN" sz="1400" dirty="0" smtClean="0">
                <a:latin typeface="方正兰亭刊黑_GBK" pitchFamily="2" charset="-122"/>
                <a:ea typeface="方正兰亭刊黑_GBK" pitchFamily="2" charset="-122"/>
              </a:rPr>
              <a:t> CC/CV</a:t>
            </a:r>
            <a:r>
              <a:rPr lang="zh-CN" altLang="en-US" sz="1400" dirty="0" smtClean="0">
                <a:latin typeface="方正兰亭刊黑_GBK" pitchFamily="2" charset="-122"/>
                <a:ea typeface="方正兰亭刊黑_GBK" pitchFamily="2" charset="-122"/>
              </a:rPr>
              <a:t>等多种模式混合充电</a:t>
            </a:r>
            <a:endParaRPr lang="en-US" altLang="zh-CN" sz="1400" dirty="0" smtClean="0">
              <a:latin typeface="方正兰亭刊黑_GBK" pitchFamily="2" charset="-122"/>
              <a:ea typeface="方正兰亭刊黑_GBK" pitchFamily="2" charset="-122"/>
            </a:endParaRPr>
          </a:p>
        </p:txBody>
      </p:sp>
      <p:pic>
        <p:nvPicPr>
          <p:cNvPr id="17" name="Picture 3"/>
          <p:cNvPicPr>
            <a:picLocks noChangeAspect="1" noChangeArrowheads="1"/>
          </p:cNvPicPr>
          <p:nvPr/>
        </p:nvPicPr>
        <p:blipFill>
          <a:blip r:embed="rId3" cstate="print">
            <a:lum contrast="-33000"/>
          </a:blip>
          <a:srcRect/>
          <a:stretch>
            <a:fillRect/>
          </a:stretch>
        </p:blipFill>
        <p:spPr bwMode="auto">
          <a:xfrm>
            <a:off x="3995936" y="1492424"/>
            <a:ext cx="4644008" cy="2592590"/>
          </a:xfrm>
          <a:prstGeom prst="rect">
            <a:avLst/>
          </a:prstGeom>
          <a:noFill/>
          <a:ln w="9525">
            <a:noFill/>
            <a:miter lim="800000"/>
            <a:headEnd/>
            <a:tailEnd/>
          </a:ln>
        </p:spPr>
      </p:pic>
      <p:sp>
        <p:nvSpPr>
          <p:cNvPr id="14" name="矩形 13"/>
          <p:cNvSpPr/>
          <p:nvPr/>
        </p:nvSpPr>
        <p:spPr>
          <a:xfrm>
            <a:off x="77078" y="42191"/>
            <a:ext cx="3042805" cy="369324"/>
          </a:xfrm>
          <a:prstGeom prst="rect">
            <a:avLst/>
          </a:prstGeom>
        </p:spPr>
        <p:txBody>
          <a:bodyPr wrap="none" lIns="91432" tIns="45716" rIns="91432" bIns="45716">
            <a:spAutoFit/>
          </a:bodyPr>
          <a:lstStyle/>
          <a:p>
            <a:pPr defTabSz="914310"/>
            <a:r>
              <a:rPr lang="zh-CN" altLang="en-US"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充电桩</a:t>
            </a:r>
            <a:r>
              <a:rPr lang="en-US" altLang="zh-CN"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a:t>
            </a:r>
            <a:r>
              <a:rPr lang="zh-CN" altLang="en-US"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车载充电机测试方案</a:t>
            </a:r>
            <a:endPar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endParaRPr>
          </a:p>
        </p:txBody>
      </p:sp>
      <p:sp>
        <p:nvSpPr>
          <p:cNvPr id="15" name="Text Box 5"/>
          <p:cNvSpPr txBox="1">
            <a:spLocks noChangeArrowheads="1"/>
          </p:cNvSpPr>
          <p:nvPr/>
        </p:nvSpPr>
        <p:spPr bwMode="auto">
          <a:xfrm>
            <a:off x="288000" y="469605"/>
            <a:ext cx="4139680" cy="535531"/>
          </a:xfrm>
          <a:prstGeom prst="rect">
            <a:avLst/>
          </a:prstGeom>
          <a:noFill/>
          <a:ln w="9525">
            <a:noFill/>
            <a:miter lim="800000"/>
            <a:headEnd/>
            <a:tailEnd/>
          </a:ln>
        </p:spPr>
        <p:txBody>
          <a:bodyPr wrap="square" anchor="ctr">
            <a:spAutoFit/>
          </a:bodyPr>
          <a:lstStyle/>
          <a:p>
            <a:pPr>
              <a:lnSpc>
                <a:spcPct val="160000"/>
              </a:lnSpc>
            </a:pPr>
            <a:r>
              <a:rPr lang="zh-CN" altLang="en-US" b="1" dirty="0">
                <a:solidFill>
                  <a:srgbClr val="C00000"/>
                </a:solidFill>
                <a:latin typeface="方正兰亭刊黑_GBK" pitchFamily="2" charset="-122"/>
                <a:ea typeface="方正兰亭刊黑_GBK" pitchFamily="2" charset="-122"/>
              </a:rPr>
              <a:t>直流充电桩测试</a:t>
            </a:r>
          </a:p>
        </p:txBody>
      </p:sp>
    </p:spTree>
  </p:cSld>
  <p:clrMapOvr>
    <a:masterClrMapping/>
  </p:clrMapOvr>
  <p:transition spd="slow" advTm="15368">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88000" y="920472"/>
            <a:ext cx="5789616" cy="584775"/>
          </a:xfrm>
          <a:prstGeom prst="rect">
            <a:avLst/>
          </a:prstGeom>
          <a:noFill/>
        </p:spPr>
        <p:txBody>
          <a:bodyPr wrap="square" rtlCol="0">
            <a:spAutoFit/>
          </a:bodyPr>
          <a:lstStyle/>
          <a:p>
            <a:r>
              <a:rPr lang="en-US" altLang="zh-CN" sz="1600" dirty="0" smtClean="0">
                <a:latin typeface="方正兰亭刊黑_GBK" pitchFamily="2" charset="-122"/>
                <a:ea typeface="方正兰亭刊黑_GBK" pitchFamily="2" charset="-122"/>
              </a:rPr>
              <a:t>——IT8900</a:t>
            </a:r>
            <a:r>
              <a:rPr lang="zh-CN" altLang="en-US" sz="1600" dirty="0" smtClean="0">
                <a:latin typeface="方正兰亭刊黑_GBK" pitchFamily="2" charset="-122"/>
                <a:ea typeface="方正兰亭刊黑_GBK" pitchFamily="2" charset="-122"/>
              </a:rPr>
              <a:t>直流电子负载系列可最大功率</a:t>
            </a:r>
            <a:r>
              <a:rPr lang="en-US" altLang="zh-CN" sz="3200" b="1" i="1" dirty="0" smtClean="0">
                <a:solidFill>
                  <a:srgbClr val="C00000"/>
                </a:solidFill>
                <a:latin typeface="方正兰亭刊黑_GBK" pitchFamily="2" charset="-122"/>
                <a:ea typeface="方正兰亭刊黑_GBK" pitchFamily="2" charset="-122"/>
              </a:rPr>
              <a:t>600KW</a:t>
            </a:r>
            <a:endParaRPr lang="zh-CN" altLang="en-US" sz="3200" b="1" i="1" dirty="0">
              <a:solidFill>
                <a:srgbClr val="C00000"/>
              </a:solidFill>
              <a:latin typeface="方正兰亭刊黑_GBK" pitchFamily="2" charset="-122"/>
              <a:ea typeface="方正兰亭刊黑_GBK" pitchFamily="2" charset="-122"/>
            </a:endParaRPr>
          </a:p>
        </p:txBody>
      </p:sp>
      <p:sp>
        <p:nvSpPr>
          <p:cNvPr id="29" name="TextBox 28"/>
          <p:cNvSpPr txBox="1"/>
          <p:nvPr/>
        </p:nvSpPr>
        <p:spPr>
          <a:xfrm>
            <a:off x="186978" y="1981899"/>
            <a:ext cx="2808312" cy="523220"/>
          </a:xfrm>
          <a:prstGeom prst="rect">
            <a:avLst/>
          </a:prstGeom>
          <a:noFill/>
        </p:spPr>
        <p:txBody>
          <a:bodyPr wrap="square" rtlCol="0">
            <a:spAutoFit/>
          </a:bodyPr>
          <a:lstStyle/>
          <a:p>
            <a:pPr algn="ctr"/>
            <a:r>
              <a:rPr lang="en-US" altLang="zh-CN" sz="1400" b="1" dirty="0" smtClean="0">
                <a:latin typeface="方正兰亭刊黑_GBK" pitchFamily="2" charset="-122"/>
                <a:ea typeface="方正兰亭刊黑_GBK" pitchFamily="2" charset="-122"/>
              </a:rPr>
              <a:t>24KW</a:t>
            </a:r>
            <a:r>
              <a:rPr lang="zh-CN" altLang="en-US" sz="1400" b="1" dirty="0" smtClean="0">
                <a:latin typeface="方正兰亭刊黑_GBK" pitchFamily="2" charset="-122"/>
                <a:ea typeface="方正兰亭刊黑_GBK" pitchFamily="2" charset="-122"/>
              </a:rPr>
              <a:t>型号</a:t>
            </a:r>
            <a:endParaRPr lang="en-US" altLang="zh-CN" sz="1400" b="1" dirty="0" smtClean="0">
              <a:latin typeface="方正兰亭刊黑_GBK" pitchFamily="2" charset="-122"/>
              <a:ea typeface="方正兰亭刊黑_GBK" pitchFamily="2" charset="-122"/>
            </a:endParaRPr>
          </a:p>
          <a:p>
            <a:pPr algn="ctr"/>
            <a:r>
              <a:rPr lang="zh-CN" altLang="en-US" sz="1400" dirty="0" smtClean="0">
                <a:latin typeface="方正兰亭刊黑_GBK" pitchFamily="2" charset="-122"/>
                <a:ea typeface="方正兰亭刊黑_GBK" pitchFamily="2" charset="-122"/>
              </a:rPr>
              <a:t>适用于</a:t>
            </a:r>
            <a:r>
              <a:rPr lang="en-US" altLang="zh-CN" sz="1400" dirty="0" smtClean="0">
                <a:latin typeface="方正兰亭刊黑_GBK" pitchFamily="2" charset="-122"/>
                <a:ea typeface="方正兰亭刊黑_GBK" pitchFamily="2" charset="-122"/>
              </a:rPr>
              <a:t>15KW</a:t>
            </a:r>
            <a:r>
              <a:rPr lang="zh-CN" altLang="en-US" sz="1400" dirty="0" smtClean="0">
                <a:latin typeface="方正兰亭刊黑_GBK" pitchFamily="2" charset="-122"/>
                <a:ea typeface="方正兰亭刊黑_GBK" pitchFamily="2" charset="-122"/>
              </a:rPr>
              <a:t>充电桩模块测试</a:t>
            </a:r>
            <a:endParaRPr lang="zh-CN" altLang="en-US" sz="1400" dirty="0">
              <a:latin typeface="方正兰亭刊黑_GBK" pitchFamily="2" charset="-122"/>
              <a:ea typeface="方正兰亭刊黑_GBK" pitchFamily="2" charset="-122"/>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39200" y="2606015"/>
            <a:ext cx="1080000" cy="2423820"/>
          </a:xfrm>
          <a:prstGeom prst="rect">
            <a:avLst/>
          </a:prstGeom>
        </p:spPr>
      </p:pic>
      <p:grpSp>
        <p:nvGrpSpPr>
          <p:cNvPr id="5" name="组合 4"/>
          <p:cNvGrpSpPr/>
          <p:nvPr/>
        </p:nvGrpSpPr>
        <p:grpSpPr>
          <a:xfrm>
            <a:off x="2970076" y="1633953"/>
            <a:ext cx="2808312" cy="3395882"/>
            <a:chOff x="2627784" y="1633953"/>
            <a:chExt cx="2808312" cy="3395882"/>
          </a:xfrm>
        </p:grpSpPr>
        <p:sp>
          <p:nvSpPr>
            <p:cNvPr id="31" name="TextBox 30"/>
            <p:cNvSpPr txBox="1"/>
            <p:nvPr/>
          </p:nvSpPr>
          <p:spPr>
            <a:xfrm>
              <a:off x="2627784" y="1633953"/>
              <a:ext cx="2808312" cy="523220"/>
            </a:xfrm>
            <a:prstGeom prst="rect">
              <a:avLst/>
            </a:prstGeom>
            <a:noFill/>
          </p:spPr>
          <p:txBody>
            <a:bodyPr wrap="square" rtlCol="0">
              <a:spAutoFit/>
            </a:bodyPr>
            <a:lstStyle/>
            <a:p>
              <a:pPr algn="ctr"/>
              <a:r>
                <a:rPr lang="en-US" altLang="zh-CN" sz="1400" b="1" dirty="0" smtClean="0">
                  <a:latin typeface="方正兰亭刊黑_GBK" pitchFamily="2" charset="-122"/>
                  <a:ea typeface="方正兰亭刊黑_GBK" pitchFamily="2" charset="-122"/>
                </a:rPr>
                <a:t>45KW</a:t>
              </a:r>
              <a:r>
                <a:rPr lang="zh-CN" altLang="en-US" sz="1400" b="1" dirty="0" smtClean="0">
                  <a:latin typeface="方正兰亭刊黑_GBK" pitchFamily="2" charset="-122"/>
                  <a:ea typeface="方正兰亭刊黑_GBK" pitchFamily="2" charset="-122"/>
                </a:rPr>
                <a:t>型号</a:t>
              </a:r>
              <a:endParaRPr lang="en-US" altLang="zh-CN" sz="1400" b="1" dirty="0" smtClean="0">
                <a:latin typeface="方正兰亭刊黑_GBK" pitchFamily="2" charset="-122"/>
                <a:ea typeface="方正兰亭刊黑_GBK" pitchFamily="2" charset="-122"/>
              </a:endParaRPr>
            </a:p>
            <a:p>
              <a:pPr algn="ctr"/>
              <a:r>
                <a:rPr lang="zh-CN" altLang="en-US" sz="1400" dirty="0" smtClean="0">
                  <a:latin typeface="方正兰亭刊黑_GBK" pitchFamily="2" charset="-122"/>
                  <a:ea typeface="方正兰亭刊黑_GBK" pitchFamily="2" charset="-122"/>
                </a:rPr>
                <a:t>适用于</a:t>
              </a:r>
              <a:r>
                <a:rPr lang="en-US" altLang="zh-CN" sz="1400" dirty="0" smtClean="0">
                  <a:latin typeface="方正兰亭刊黑_GBK" pitchFamily="2" charset="-122"/>
                  <a:ea typeface="方正兰亭刊黑_GBK" pitchFamily="2" charset="-122"/>
                </a:rPr>
                <a:t>25KW</a:t>
              </a:r>
              <a:r>
                <a:rPr lang="zh-CN" altLang="en-US" sz="1400" dirty="0" smtClean="0">
                  <a:latin typeface="方正兰亭刊黑_GBK" pitchFamily="2" charset="-122"/>
                  <a:ea typeface="方正兰亭刊黑_GBK" pitchFamily="2" charset="-122"/>
                </a:rPr>
                <a:t>充电桩模块测试</a:t>
              </a:r>
              <a:endParaRPr lang="zh-CN" altLang="en-US" sz="1400" dirty="0">
                <a:latin typeface="方正兰亭刊黑_GBK" pitchFamily="2" charset="-122"/>
                <a:ea typeface="方正兰亭刊黑_GBK" pitchFamily="2" charset="-122"/>
              </a:endParaRPr>
            </a:p>
          </p:txBody>
        </p:sp>
        <p:pic>
          <p:nvPicPr>
            <p:cNvPr id="3" name="图片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491940" y="2218281"/>
              <a:ext cx="1080000" cy="2811554"/>
            </a:xfrm>
            <a:prstGeom prst="rect">
              <a:avLst/>
            </a:prstGeom>
          </p:spPr>
        </p:pic>
      </p:grpSp>
      <p:grpSp>
        <p:nvGrpSpPr>
          <p:cNvPr id="7" name="组合 6"/>
          <p:cNvGrpSpPr/>
          <p:nvPr/>
        </p:nvGrpSpPr>
        <p:grpSpPr>
          <a:xfrm>
            <a:off x="5724128" y="1628717"/>
            <a:ext cx="2808312" cy="3414472"/>
            <a:chOff x="5940152" y="1628717"/>
            <a:chExt cx="2808312" cy="3414472"/>
          </a:xfrm>
        </p:grpSpPr>
        <p:sp>
          <p:nvSpPr>
            <p:cNvPr id="26" name="TextBox 25"/>
            <p:cNvSpPr txBox="1"/>
            <p:nvPr/>
          </p:nvSpPr>
          <p:spPr>
            <a:xfrm>
              <a:off x="5940152" y="1628717"/>
              <a:ext cx="2808312" cy="523220"/>
            </a:xfrm>
            <a:prstGeom prst="rect">
              <a:avLst/>
            </a:prstGeom>
            <a:noFill/>
          </p:spPr>
          <p:txBody>
            <a:bodyPr wrap="square" rtlCol="0">
              <a:spAutoFit/>
            </a:bodyPr>
            <a:lstStyle/>
            <a:p>
              <a:pPr algn="ctr"/>
              <a:r>
                <a:rPr lang="en-US" altLang="zh-CN" sz="1400" b="1" dirty="0" smtClean="0">
                  <a:latin typeface="方正兰亭刊黑_GBK" pitchFamily="2" charset="-122"/>
                  <a:ea typeface="方正兰亭刊黑_GBK" pitchFamily="2" charset="-122"/>
                </a:rPr>
                <a:t>90KW</a:t>
              </a:r>
              <a:r>
                <a:rPr lang="zh-CN" altLang="en-US" sz="1400" b="1" dirty="0" smtClean="0">
                  <a:latin typeface="方正兰亭刊黑_GBK" pitchFamily="2" charset="-122"/>
                  <a:ea typeface="方正兰亭刊黑_GBK" pitchFamily="2" charset="-122"/>
                </a:rPr>
                <a:t>型号</a:t>
              </a:r>
              <a:endParaRPr lang="en-US" altLang="zh-CN" sz="1400" b="1" dirty="0" smtClean="0">
                <a:latin typeface="方正兰亭刊黑_GBK" pitchFamily="2" charset="-122"/>
                <a:ea typeface="方正兰亭刊黑_GBK" pitchFamily="2" charset="-122"/>
              </a:endParaRPr>
            </a:p>
            <a:p>
              <a:pPr algn="ctr"/>
              <a:r>
                <a:rPr lang="zh-CN" altLang="en-US" sz="1400" dirty="0" smtClean="0">
                  <a:latin typeface="方正兰亭刊黑_GBK" pitchFamily="2" charset="-122"/>
                  <a:ea typeface="方正兰亭刊黑_GBK" pitchFamily="2" charset="-122"/>
                </a:rPr>
                <a:t>适用于</a:t>
              </a:r>
              <a:r>
                <a:rPr lang="en-US" altLang="zh-CN" sz="1400" dirty="0" smtClean="0">
                  <a:latin typeface="方正兰亭刊黑_GBK" pitchFamily="2" charset="-122"/>
                  <a:ea typeface="方正兰亭刊黑_GBK" pitchFamily="2" charset="-122"/>
                </a:rPr>
                <a:t>60KW</a:t>
              </a:r>
              <a:r>
                <a:rPr lang="zh-CN" altLang="en-US" sz="1400" dirty="0" smtClean="0">
                  <a:latin typeface="方正兰亭刊黑_GBK" pitchFamily="2" charset="-122"/>
                  <a:ea typeface="方正兰亭刊黑_GBK" pitchFamily="2" charset="-122"/>
                </a:rPr>
                <a:t>充电桩测试</a:t>
              </a:r>
              <a:endParaRPr lang="zh-CN" altLang="en-US" sz="1400" dirty="0">
                <a:latin typeface="方正兰亭刊黑_GBK" pitchFamily="2" charset="-122"/>
                <a:ea typeface="方正兰亭刊黑_GBK" pitchFamily="2" charset="-122"/>
              </a:endParaRPr>
            </a:p>
          </p:txBody>
        </p:sp>
        <p:grpSp>
          <p:nvGrpSpPr>
            <p:cNvPr id="6" name="组合 5"/>
            <p:cNvGrpSpPr/>
            <p:nvPr/>
          </p:nvGrpSpPr>
          <p:grpSpPr>
            <a:xfrm>
              <a:off x="6318665" y="2231634"/>
              <a:ext cx="2051286" cy="2811555"/>
              <a:chOff x="6269324" y="2231634"/>
              <a:chExt cx="2051286" cy="2811555"/>
            </a:xfrm>
          </p:grpSpPr>
          <p:pic>
            <p:nvPicPr>
              <p:cNvPr id="32" name="图片 3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269324" y="2231634"/>
                <a:ext cx="1080000" cy="2811555"/>
              </a:xfrm>
              <a:prstGeom prst="rect">
                <a:avLst/>
              </a:prstGeom>
            </p:spPr>
          </p:pic>
          <p:pic>
            <p:nvPicPr>
              <p:cNvPr id="33" name="图片 3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240610" y="2231634"/>
                <a:ext cx="1080000" cy="2811555"/>
              </a:xfrm>
              <a:prstGeom prst="rect">
                <a:avLst/>
              </a:prstGeom>
            </p:spPr>
          </p:pic>
        </p:grpSp>
      </p:grpSp>
      <p:sp>
        <p:nvSpPr>
          <p:cNvPr id="34" name="矩形 33"/>
          <p:cNvSpPr/>
          <p:nvPr/>
        </p:nvSpPr>
        <p:spPr>
          <a:xfrm>
            <a:off x="77078" y="42191"/>
            <a:ext cx="3042805" cy="369324"/>
          </a:xfrm>
          <a:prstGeom prst="rect">
            <a:avLst/>
          </a:prstGeom>
        </p:spPr>
        <p:txBody>
          <a:bodyPr wrap="none" lIns="91432" tIns="45716" rIns="91432" bIns="45716">
            <a:spAutoFit/>
          </a:bodyPr>
          <a:lstStyle/>
          <a:p>
            <a:pPr defTabSz="914310"/>
            <a:r>
              <a:rPr lang="zh-CN" altLang="en-US"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充电桩</a:t>
            </a:r>
            <a:r>
              <a:rPr lang="en-US" altLang="zh-CN"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a:t>
            </a:r>
            <a:r>
              <a:rPr lang="zh-CN" altLang="en-US"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车载充电机测试方案</a:t>
            </a:r>
            <a:endPar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endParaRPr>
          </a:p>
        </p:txBody>
      </p:sp>
      <p:sp>
        <p:nvSpPr>
          <p:cNvPr id="35" name="Text Box 5"/>
          <p:cNvSpPr txBox="1">
            <a:spLocks noChangeArrowheads="1"/>
          </p:cNvSpPr>
          <p:nvPr/>
        </p:nvSpPr>
        <p:spPr bwMode="auto">
          <a:xfrm>
            <a:off x="288000" y="469540"/>
            <a:ext cx="4139680" cy="535696"/>
          </a:xfrm>
          <a:prstGeom prst="rect">
            <a:avLst/>
          </a:prstGeom>
          <a:noFill/>
          <a:ln w="9525">
            <a:noFill/>
            <a:miter lim="800000"/>
            <a:headEnd/>
            <a:tailEnd/>
          </a:ln>
        </p:spPr>
        <p:txBody>
          <a:bodyPr wrap="square" anchor="ctr">
            <a:spAutoFit/>
          </a:bodyPr>
          <a:lstStyle/>
          <a:p>
            <a:pPr>
              <a:lnSpc>
                <a:spcPct val="160000"/>
              </a:lnSpc>
            </a:pPr>
            <a:r>
              <a:rPr lang="zh-CN" altLang="en-US" b="1" dirty="0">
                <a:solidFill>
                  <a:srgbClr val="C00000"/>
                </a:solidFill>
                <a:latin typeface="方正兰亭刊黑_GBK" pitchFamily="2" charset="-122"/>
                <a:ea typeface="方正兰亭刊黑_GBK" pitchFamily="2" charset="-122"/>
              </a:rPr>
              <a:t>直流充电桩测试</a:t>
            </a:r>
            <a:r>
              <a:rPr lang="zh-CN" altLang="en-US" b="1" dirty="0" smtClean="0">
                <a:solidFill>
                  <a:srgbClr val="C00000"/>
                </a:solidFill>
                <a:latin typeface="方正兰亭刊黑_GBK" pitchFamily="2" charset="-122"/>
                <a:ea typeface="方正兰亭刊黑_GBK" pitchFamily="2" charset="-122"/>
              </a:rPr>
              <a:t>产品</a:t>
            </a:r>
            <a:endParaRPr lang="zh-CN" altLang="en-US" b="1" dirty="0">
              <a:solidFill>
                <a:srgbClr val="C00000"/>
              </a:solidFill>
              <a:latin typeface="方正兰亭刊黑_GBK" pitchFamily="2" charset="-122"/>
              <a:ea typeface="方正兰亭刊黑_GBK" pitchFamily="2" charset="-122"/>
            </a:endParaRPr>
          </a:p>
        </p:txBody>
      </p:sp>
    </p:spTree>
  </p:cSld>
  <p:clrMapOvr>
    <a:masterClrMapping/>
  </p:clrMapOvr>
  <p:transition spd="slow" advTm="15368">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cxnSp>
        <p:nvCxnSpPr>
          <p:cNvPr id="7" name="直接箭头连接符 6"/>
          <p:cNvCxnSpPr/>
          <p:nvPr/>
        </p:nvCxnSpPr>
        <p:spPr>
          <a:xfrm flipH="1" flipV="1">
            <a:off x="1043608" y="916360"/>
            <a:ext cx="14068" cy="3403428"/>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a:off x="1043608" y="4319789"/>
            <a:ext cx="7524328" cy="0"/>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1331640" y="3671542"/>
            <a:ext cx="1440160" cy="540226"/>
          </a:xfrm>
          <a:prstGeom prst="rect">
            <a:avLst/>
          </a:prstGeom>
          <a:solidFill>
            <a:schemeClr val="bg1">
              <a:lumMod val="50000"/>
            </a:schemeClr>
          </a:solidFill>
          <a:ln>
            <a:noFill/>
          </a:ln>
          <a:effectLst>
            <a:outerShdw blurRad="50800" dist="114300" dir="39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latin typeface="方正兰亭刊黑_GBK" pitchFamily="2" charset="-122"/>
                <a:ea typeface="方正兰亭刊黑_GBK" pitchFamily="2" charset="-122"/>
              </a:rPr>
              <a:t>传统的汽柴油</a:t>
            </a:r>
            <a:endParaRPr lang="en-US" altLang="zh-CN" sz="1400" dirty="0" smtClean="0">
              <a:latin typeface="方正兰亭刊黑_GBK" pitchFamily="2" charset="-122"/>
              <a:ea typeface="方正兰亭刊黑_GBK" pitchFamily="2" charset="-122"/>
            </a:endParaRPr>
          </a:p>
          <a:p>
            <a:pPr algn="ctr"/>
            <a:r>
              <a:rPr lang="zh-CN" altLang="en-US" sz="1400" dirty="0" smtClean="0">
                <a:latin typeface="方正兰亭刊黑_GBK" pitchFamily="2" charset="-122"/>
                <a:ea typeface="方正兰亭刊黑_GBK" pitchFamily="2" charset="-122"/>
              </a:rPr>
              <a:t>内燃机汽车</a:t>
            </a:r>
            <a:endParaRPr lang="zh-CN" altLang="en-US" sz="1400" dirty="0">
              <a:latin typeface="方正兰亭刊黑_GBK" pitchFamily="2" charset="-122"/>
              <a:ea typeface="方正兰亭刊黑_GBK" pitchFamily="2" charset="-122"/>
            </a:endParaRPr>
          </a:p>
        </p:txBody>
      </p:sp>
      <p:sp>
        <p:nvSpPr>
          <p:cNvPr id="16" name="矩形 15"/>
          <p:cNvSpPr/>
          <p:nvPr/>
        </p:nvSpPr>
        <p:spPr>
          <a:xfrm>
            <a:off x="2339752" y="3293383"/>
            <a:ext cx="1224136" cy="270113"/>
          </a:xfrm>
          <a:prstGeom prst="rect">
            <a:avLst/>
          </a:prstGeom>
          <a:solidFill>
            <a:schemeClr val="accent6">
              <a:lumMod val="75000"/>
            </a:schemeClr>
          </a:solidFill>
          <a:ln>
            <a:noFill/>
          </a:ln>
          <a:effectLst>
            <a:outerShdw blurRad="50800" dist="114300" dir="3900000" algn="tl" rotWithShape="0">
              <a:schemeClr val="accent6">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latin typeface="方正兰亭刊黑_GBK" pitchFamily="2" charset="-122"/>
                <a:ea typeface="方正兰亭刊黑_GBK" pitchFamily="2" charset="-122"/>
              </a:rPr>
              <a:t>燃气汽车</a:t>
            </a:r>
            <a:endParaRPr lang="zh-CN" altLang="en-US" sz="1400" dirty="0">
              <a:latin typeface="方正兰亭刊黑_GBK" pitchFamily="2" charset="-122"/>
              <a:ea typeface="方正兰亭刊黑_GBK" pitchFamily="2" charset="-122"/>
            </a:endParaRPr>
          </a:p>
        </p:txBody>
      </p:sp>
      <p:sp>
        <p:nvSpPr>
          <p:cNvPr id="17" name="矩形 16"/>
          <p:cNvSpPr/>
          <p:nvPr/>
        </p:nvSpPr>
        <p:spPr>
          <a:xfrm>
            <a:off x="3203848" y="2807179"/>
            <a:ext cx="1944216" cy="270113"/>
          </a:xfrm>
          <a:prstGeom prst="rect">
            <a:avLst/>
          </a:prstGeom>
          <a:solidFill>
            <a:schemeClr val="accent6">
              <a:lumMod val="75000"/>
            </a:schemeClr>
          </a:solidFill>
          <a:ln>
            <a:noFill/>
          </a:ln>
          <a:effectLst>
            <a:outerShdw blurRad="50800" dist="114300" dir="3900000" algn="tl" rotWithShape="0">
              <a:schemeClr val="accent6">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latin typeface="方正兰亭刊黑_GBK" pitchFamily="2" charset="-122"/>
                <a:ea typeface="方正兰亭刊黑_GBK" pitchFamily="2" charset="-122"/>
              </a:rPr>
              <a:t>油</a:t>
            </a:r>
            <a:r>
              <a:rPr lang="en-US" altLang="zh-CN" sz="1400" dirty="0" smtClean="0">
                <a:latin typeface="方正兰亭刊黑_GBK" pitchFamily="2" charset="-122"/>
                <a:ea typeface="方正兰亭刊黑_GBK" pitchFamily="2" charset="-122"/>
              </a:rPr>
              <a:t>/</a:t>
            </a:r>
            <a:r>
              <a:rPr lang="zh-CN" altLang="en-US" sz="1400" dirty="0" smtClean="0">
                <a:latin typeface="方正兰亭刊黑_GBK" pitchFamily="2" charset="-122"/>
                <a:ea typeface="方正兰亭刊黑_GBK" pitchFamily="2" charset="-122"/>
              </a:rPr>
              <a:t>电混合动力汽车</a:t>
            </a:r>
            <a:endParaRPr lang="zh-CN" altLang="en-US" sz="1400" dirty="0">
              <a:latin typeface="方正兰亭刊黑_GBK" pitchFamily="2" charset="-122"/>
              <a:ea typeface="方正兰亭刊黑_GBK" pitchFamily="2" charset="-122"/>
            </a:endParaRPr>
          </a:p>
        </p:txBody>
      </p:sp>
      <p:sp>
        <p:nvSpPr>
          <p:cNvPr id="18" name="矩形 17"/>
          <p:cNvSpPr/>
          <p:nvPr/>
        </p:nvSpPr>
        <p:spPr>
          <a:xfrm>
            <a:off x="4139952" y="2483043"/>
            <a:ext cx="1512168" cy="270113"/>
          </a:xfrm>
          <a:prstGeom prst="rect">
            <a:avLst/>
          </a:prstGeom>
          <a:solidFill>
            <a:schemeClr val="accent6">
              <a:lumMod val="75000"/>
            </a:schemeClr>
          </a:solidFill>
          <a:ln>
            <a:noFill/>
          </a:ln>
          <a:effectLst>
            <a:outerShdw blurRad="50800" dist="114300" dir="3900000" algn="tl" rotWithShape="0">
              <a:schemeClr val="accent6">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latin typeface="方正兰亭刊黑_GBK" pitchFamily="2" charset="-122"/>
                <a:ea typeface="方正兰亭刊黑_GBK" pitchFamily="2" charset="-122"/>
              </a:rPr>
              <a:t>纯电动汽车</a:t>
            </a:r>
            <a:endParaRPr lang="zh-CN" altLang="en-US" sz="1400" dirty="0">
              <a:latin typeface="方正兰亭刊黑_GBK" pitchFamily="2" charset="-122"/>
              <a:ea typeface="方正兰亭刊黑_GBK" pitchFamily="2" charset="-122"/>
            </a:endParaRPr>
          </a:p>
        </p:txBody>
      </p:sp>
      <p:sp>
        <p:nvSpPr>
          <p:cNvPr id="19" name="矩形 18"/>
          <p:cNvSpPr/>
          <p:nvPr/>
        </p:nvSpPr>
        <p:spPr>
          <a:xfrm>
            <a:off x="5076056" y="1996814"/>
            <a:ext cx="1512168" cy="270113"/>
          </a:xfrm>
          <a:prstGeom prst="rect">
            <a:avLst/>
          </a:prstGeom>
          <a:solidFill>
            <a:schemeClr val="accent6">
              <a:lumMod val="75000"/>
            </a:schemeClr>
          </a:solidFill>
          <a:ln>
            <a:noFill/>
          </a:ln>
          <a:effectLst>
            <a:outerShdw blurRad="50800" dist="114300" dir="3900000" algn="tl" rotWithShape="0">
              <a:schemeClr val="accent6">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latin typeface="方正兰亭刊黑_GBK" pitchFamily="2" charset="-122"/>
                <a:ea typeface="方正兰亭刊黑_GBK" pitchFamily="2" charset="-122"/>
              </a:rPr>
              <a:t>燃料电池汽车</a:t>
            </a:r>
            <a:endParaRPr lang="zh-CN" altLang="en-US" sz="1400" dirty="0">
              <a:latin typeface="方正兰亭刊黑_GBK" pitchFamily="2" charset="-122"/>
              <a:ea typeface="方正兰亭刊黑_GBK" pitchFamily="2" charset="-122"/>
            </a:endParaRPr>
          </a:p>
        </p:txBody>
      </p:sp>
      <p:sp>
        <p:nvSpPr>
          <p:cNvPr id="20" name="矩形 19"/>
          <p:cNvSpPr/>
          <p:nvPr/>
        </p:nvSpPr>
        <p:spPr>
          <a:xfrm>
            <a:off x="4139952" y="3293383"/>
            <a:ext cx="1584176" cy="270113"/>
          </a:xfrm>
          <a:prstGeom prst="rect">
            <a:avLst/>
          </a:prstGeom>
          <a:solidFill>
            <a:schemeClr val="accent6">
              <a:lumMod val="75000"/>
            </a:schemeClr>
          </a:solidFill>
          <a:ln>
            <a:noFill/>
          </a:ln>
          <a:effectLst>
            <a:outerShdw blurRad="50800" dist="114300" dir="3900000" algn="tl" rotWithShape="0">
              <a:schemeClr val="accent6">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latin typeface="方正兰亭刊黑_GBK" pitchFamily="2" charset="-122"/>
                <a:ea typeface="方正兰亭刊黑_GBK" pitchFamily="2" charset="-122"/>
              </a:rPr>
              <a:t>醇醚燃料汽车</a:t>
            </a:r>
            <a:endParaRPr lang="zh-CN" altLang="en-US" sz="1400" dirty="0">
              <a:latin typeface="方正兰亭刊黑_GBK" pitchFamily="2" charset="-122"/>
              <a:ea typeface="方正兰亭刊黑_GBK" pitchFamily="2" charset="-122"/>
            </a:endParaRPr>
          </a:p>
        </p:txBody>
      </p:sp>
      <p:sp>
        <p:nvSpPr>
          <p:cNvPr id="21" name="矩形 20"/>
          <p:cNvSpPr/>
          <p:nvPr/>
        </p:nvSpPr>
        <p:spPr>
          <a:xfrm>
            <a:off x="3059832" y="2429020"/>
            <a:ext cx="2880320" cy="702295"/>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latin typeface="方正兰亭刊黑_GBK" pitchFamily="2" charset="-122"/>
              <a:ea typeface="方正兰亭刊黑_GBK" pitchFamily="2" charset="-122"/>
            </a:endParaRPr>
          </a:p>
        </p:txBody>
      </p:sp>
      <p:sp>
        <p:nvSpPr>
          <p:cNvPr id="22" name="矩形 21"/>
          <p:cNvSpPr/>
          <p:nvPr/>
        </p:nvSpPr>
        <p:spPr>
          <a:xfrm>
            <a:off x="6588224" y="1672678"/>
            <a:ext cx="1512168" cy="270113"/>
          </a:xfrm>
          <a:prstGeom prst="rect">
            <a:avLst/>
          </a:prstGeom>
          <a:solidFill>
            <a:schemeClr val="accent3">
              <a:lumMod val="75000"/>
            </a:schemeClr>
          </a:solidFill>
          <a:ln>
            <a:noFill/>
          </a:ln>
          <a:effectLst>
            <a:outerShdw blurRad="50800" dist="114300" dir="3900000" algn="tl" rotWithShape="0">
              <a:schemeClr val="accent3">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smtClean="0">
                <a:latin typeface="方正兰亭刊黑_GBK" pitchFamily="2" charset="-122"/>
                <a:ea typeface="方正兰亭刊黑_GBK" pitchFamily="2" charset="-122"/>
              </a:rPr>
              <a:t>新能源汽车</a:t>
            </a:r>
            <a:endParaRPr lang="zh-CN" altLang="en-US" sz="1400" dirty="0">
              <a:latin typeface="方正兰亭刊黑_GBK" pitchFamily="2" charset="-122"/>
              <a:ea typeface="方正兰亭刊黑_GBK" pitchFamily="2" charset="-122"/>
            </a:endParaRPr>
          </a:p>
        </p:txBody>
      </p:sp>
      <p:cxnSp>
        <p:nvCxnSpPr>
          <p:cNvPr id="24" name="直接连接符 23"/>
          <p:cNvCxnSpPr/>
          <p:nvPr/>
        </p:nvCxnSpPr>
        <p:spPr>
          <a:xfrm>
            <a:off x="1057676" y="4211768"/>
            <a:ext cx="0" cy="7022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3419872" y="4319789"/>
            <a:ext cx="0" cy="5942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p:nvPr/>
        </p:nvCxnSpPr>
        <p:spPr>
          <a:xfrm>
            <a:off x="1043608" y="4876800"/>
            <a:ext cx="2376264"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115616" y="4353580"/>
            <a:ext cx="2232248" cy="523220"/>
          </a:xfrm>
          <a:prstGeom prst="rect">
            <a:avLst/>
          </a:prstGeom>
          <a:noFill/>
        </p:spPr>
        <p:txBody>
          <a:bodyPr wrap="square" rtlCol="0">
            <a:spAutoFit/>
          </a:bodyPr>
          <a:lstStyle/>
          <a:p>
            <a:r>
              <a:rPr lang="zh-CN" altLang="en-US" sz="1400" dirty="0" smtClean="0">
                <a:latin typeface="方正兰亭刊黑_GBK" pitchFamily="2" charset="-122"/>
                <a:ea typeface="方正兰亭刊黑_GBK" pitchFamily="2" charset="-122"/>
              </a:rPr>
              <a:t>基本完全依靠石油能源的汽车时代</a:t>
            </a:r>
            <a:endParaRPr lang="zh-CN" altLang="en-US" sz="1400" dirty="0">
              <a:latin typeface="方正兰亭刊黑_GBK" pitchFamily="2" charset="-122"/>
              <a:ea typeface="方正兰亭刊黑_GBK" pitchFamily="2" charset="-122"/>
            </a:endParaRPr>
          </a:p>
        </p:txBody>
      </p:sp>
      <p:cxnSp>
        <p:nvCxnSpPr>
          <p:cNvPr id="37" name="直接连接符 36"/>
          <p:cNvCxnSpPr/>
          <p:nvPr/>
        </p:nvCxnSpPr>
        <p:spPr>
          <a:xfrm>
            <a:off x="5796136" y="4319789"/>
            <a:ext cx="0" cy="5942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p:nvPr/>
        </p:nvCxnSpPr>
        <p:spPr>
          <a:xfrm>
            <a:off x="3419872" y="4876800"/>
            <a:ext cx="2376264"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3491880" y="4353580"/>
            <a:ext cx="2232248" cy="523220"/>
          </a:xfrm>
          <a:prstGeom prst="rect">
            <a:avLst/>
          </a:prstGeom>
          <a:noFill/>
        </p:spPr>
        <p:txBody>
          <a:bodyPr wrap="square" rtlCol="0">
            <a:spAutoFit/>
          </a:bodyPr>
          <a:lstStyle/>
          <a:p>
            <a:r>
              <a:rPr lang="zh-CN" altLang="en-US" sz="1400" dirty="0" smtClean="0">
                <a:latin typeface="方正兰亭刊黑_GBK" pitchFamily="2" charset="-122"/>
                <a:ea typeface="方正兰亭刊黑_GBK" pitchFamily="2" charset="-122"/>
              </a:rPr>
              <a:t>石油能源汽车向其他清洁能源转型</a:t>
            </a:r>
            <a:endParaRPr lang="zh-CN" altLang="en-US" sz="1400" dirty="0">
              <a:latin typeface="方正兰亭刊黑_GBK" pitchFamily="2" charset="-122"/>
              <a:ea typeface="方正兰亭刊黑_GBK" pitchFamily="2" charset="-122"/>
            </a:endParaRPr>
          </a:p>
        </p:txBody>
      </p:sp>
      <p:cxnSp>
        <p:nvCxnSpPr>
          <p:cNvPr id="40" name="直接箭头连接符 39"/>
          <p:cNvCxnSpPr/>
          <p:nvPr/>
        </p:nvCxnSpPr>
        <p:spPr>
          <a:xfrm>
            <a:off x="5796136" y="4876800"/>
            <a:ext cx="2448272"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5868144" y="4467069"/>
            <a:ext cx="2448272" cy="307777"/>
          </a:xfrm>
          <a:prstGeom prst="rect">
            <a:avLst/>
          </a:prstGeom>
          <a:noFill/>
        </p:spPr>
        <p:txBody>
          <a:bodyPr wrap="square" rtlCol="0">
            <a:spAutoFit/>
          </a:bodyPr>
          <a:lstStyle/>
          <a:p>
            <a:r>
              <a:rPr lang="zh-CN" altLang="en-US" sz="1400" dirty="0" smtClean="0">
                <a:latin typeface="方正兰亭刊黑_GBK" pitchFamily="2" charset="-122"/>
                <a:ea typeface="方正兰亭刊黑_GBK" pitchFamily="2" charset="-122"/>
              </a:rPr>
              <a:t>基本单一的新能源汽车时代</a:t>
            </a:r>
            <a:endParaRPr lang="zh-CN" altLang="en-US" sz="1400" dirty="0">
              <a:latin typeface="方正兰亭刊黑_GBK" pitchFamily="2" charset="-122"/>
              <a:ea typeface="方正兰亭刊黑_GBK" pitchFamily="2" charset="-122"/>
            </a:endParaRPr>
          </a:p>
        </p:txBody>
      </p:sp>
      <p:sp>
        <p:nvSpPr>
          <p:cNvPr id="23" name="TextBox 22"/>
          <p:cNvSpPr txBox="1"/>
          <p:nvPr/>
        </p:nvSpPr>
        <p:spPr>
          <a:xfrm>
            <a:off x="1214414" y="930900"/>
            <a:ext cx="7572428" cy="738664"/>
          </a:xfrm>
          <a:prstGeom prst="rect">
            <a:avLst/>
          </a:prstGeom>
          <a:noFill/>
        </p:spPr>
        <p:txBody>
          <a:bodyPr wrap="square" rtlCol="0">
            <a:spAutoFit/>
          </a:bodyPr>
          <a:lstStyle/>
          <a:p>
            <a:r>
              <a:rPr lang="zh-CN" altLang="en-US" sz="1400" dirty="0" smtClean="0">
                <a:latin typeface="方正兰亭刊黑_GBK" pitchFamily="2" charset="-122"/>
                <a:ea typeface="方正兰亭刊黑_GBK" pitchFamily="2" charset="-122"/>
              </a:rPr>
              <a:t>电动汽车是未来汽车行业发展趋势，随着技术越来越成熟、成本越来越低、基础设施越来越完善，电动汽车时代也离我们越来近。车载充电机作为电动汽车关键零部件之一，对于电动汽车的普及起到了至关重要的作用。</a:t>
            </a:r>
            <a:endParaRPr lang="zh-CN" altLang="en-US" sz="1400" dirty="0">
              <a:latin typeface="方正兰亭刊黑_GBK" pitchFamily="2" charset="-122"/>
              <a:ea typeface="方正兰亭刊黑_GBK" pitchFamily="2" charset="-122"/>
            </a:endParaRPr>
          </a:p>
        </p:txBody>
      </p:sp>
      <p:sp>
        <p:nvSpPr>
          <p:cNvPr id="25" name="TextBox 24"/>
          <p:cNvSpPr txBox="1"/>
          <p:nvPr/>
        </p:nvSpPr>
        <p:spPr>
          <a:xfrm>
            <a:off x="395536" y="1024939"/>
            <a:ext cx="400110" cy="3240360"/>
          </a:xfrm>
          <a:prstGeom prst="rect">
            <a:avLst/>
          </a:prstGeom>
          <a:noFill/>
        </p:spPr>
        <p:txBody>
          <a:bodyPr vert="eaVert" wrap="square" rtlCol="0">
            <a:spAutoFit/>
          </a:bodyPr>
          <a:lstStyle/>
          <a:p>
            <a:r>
              <a:rPr lang="zh-CN" altLang="en-US" sz="1400" dirty="0" smtClean="0">
                <a:latin typeface="方正兰亭刊黑_GBK" pitchFamily="2" charset="-122"/>
                <a:ea typeface="方正兰亭刊黑_GBK" pitchFamily="2" charset="-122"/>
              </a:rPr>
              <a:t>开发设计，产业化，商业化，难易程度</a:t>
            </a:r>
            <a:endParaRPr lang="zh-CN" altLang="en-US" sz="1400" dirty="0">
              <a:latin typeface="方正兰亭刊黑_GBK" pitchFamily="2" charset="-122"/>
              <a:ea typeface="方正兰亭刊黑_GBK" pitchFamily="2" charset="-122"/>
            </a:endParaRPr>
          </a:p>
        </p:txBody>
      </p:sp>
      <p:pic>
        <p:nvPicPr>
          <p:cNvPr id="28" name="Picture 6" descr="C:\Documents and Settings\Administrator\桌面\图标\图标设计-02.png"/>
          <p:cNvPicPr>
            <a:picLocks noChangeAspect="1" noChangeArrowheads="1"/>
          </p:cNvPicPr>
          <p:nvPr/>
        </p:nvPicPr>
        <p:blipFill>
          <a:blip r:embed="rId3" cstate="print"/>
          <a:srcRect/>
          <a:stretch>
            <a:fillRect/>
          </a:stretch>
        </p:blipFill>
        <p:spPr bwMode="auto">
          <a:xfrm>
            <a:off x="6444208" y="2716585"/>
            <a:ext cx="2266128" cy="1471273"/>
          </a:xfrm>
          <a:prstGeom prst="rect">
            <a:avLst/>
          </a:prstGeom>
          <a:noFill/>
        </p:spPr>
      </p:pic>
      <p:sp>
        <p:nvSpPr>
          <p:cNvPr id="29" name="矩形 28"/>
          <p:cNvSpPr/>
          <p:nvPr/>
        </p:nvSpPr>
        <p:spPr>
          <a:xfrm>
            <a:off x="77078" y="42191"/>
            <a:ext cx="2276569" cy="369324"/>
          </a:xfrm>
          <a:prstGeom prst="rect">
            <a:avLst/>
          </a:prstGeom>
        </p:spPr>
        <p:txBody>
          <a:bodyPr wrap="none" lIns="91432" tIns="45716" rIns="91432" bIns="45716">
            <a:spAutoFit/>
          </a:bodyPr>
          <a:lstStyle/>
          <a:p>
            <a:pPr defTabSz="914310"/>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新能源汽车发展趋势</a:t>
            </a:r>
            <a:endParaRPr lang="zh-CN" altLang="en-US"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endParaRPr>
          </a:p>
        </p:txBody>
      </p:sp>
    </p:spTree>
  </p:cSld>
  <p:clrMapOvr>
    <a:masterClrMapping/>
  </p:clrMapOvr>
  <p:transition spd="slow" advTm="15368">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 name="TextBox 27"/>
          <p:cNvSpPr txBox="1"/>
          <p:nvPr/>
        </p:nvSpPr>
        <p:spPr>
          <a:xfrm>
            <a:off x="251520" y="3220616"/>
            <a:ext cx="2592288" cy="307777"/>
          </a:xfrm>
          <a:prstGeom prst="rect">
            <a:avLst/>
          </a:prstGeom>
          <a:noFill/>
        </p:spPr>
        <p:txBody>
          <a:bodyPr wrap="square" rtlCol="0">
            <a:spAutoFit/>
          </a:bodyPr>
          <a:lstStyle/>
          <a:p>
            <a:r>
              <a:rPr lang="zh-CN" altLang="en-US" sz="1400" dirty="0" smtClean="0">
                <a:solidFill>
                  <a:prstClr val="black"/>
                </a:solidFill>
                <a:latin typeface="方正兰亭刊黑_GBK" pitchFamily="2" charset="-122"/>
                <a:ea typeface="方正兰亭刊黑_GBK" pitchFamily="2" charset="-122"/>
              </a:rPr>
              <a:t>充电桩</a:t>
            </a:r>
            <a:r>
              <a:rPr lang="en-US" altLang="zh-CN" sz="1400" dirty="0" smtClean="0">
                <a:solidFill>
                  <a:prstClr val="black"/>
                </a:solidFill>
                <a:latin typeface="方正兰亭刊黑_GBK" pitchFamily="2" charset="-122"/>
                <a:ea typeface="方正兰亭刊黑_GBK" pitchFamily="2" charset="-122"/>
              </a:rPr>
              <a:t>/</a:t>
            </a:r>
            <a:r>
              <a:rPr lang="zh-CN" altLang="en-US" sz="1400" dirty="0" smtClean="0">
                <a:solidFill>
                  <a:prstClr val="black"/>
                </a:solidFill>
                <a:latin typeface="方正兰亭刊黑_GBK" pitchFamily="2" charset="-122"/>
                <a:ea typeface="方正兰亭刊黑_GBK" pitchFamily="2" charset="-122"/>
              </a:rPr>
              <a:t>车载充电机测试方案</a:t>
            </a:r>
            <a:endParaRPr lang="zh-CN" altLang="en-US" sz="1400" dirty="0">
              <a:solidFill>
                <a:prstClr val="black"/>
              </a:solidFill>
              <a:latin typeface="方正兰亭刊黑_GBK" pitchFamily="2" charset="-122"/>
              <a:ea typeface="方正兰亭刊黑_GBK" pitchFamily="2" charset="-122"/>
            </a:endParaRPr>
          </a:p>
        </p:txBody>
      </p:sp>
      <p:pic>
        <p:nvPicPr>
          <p:cNvPr id="3075" name="Picture 3" descr="E:\市场部-唐瑜\素材\汽车电子\XxjpsgC000833_20141030_TPPFN1A002.jpg"/>
          <p:cNvPicPr>
            <a:picLocks noChangeAspect="1" noChangeArrowheads="1"/>
          </p:cNvPicPr>
          <p:nvPr/>
        </p:nvPicPr>
        <p:blipFill>
          <a:blip r:embed="rId3" cstate="print"/>
          <a:srcRect/>
          <a:stretch>
            <a:fillRect/>
          </a:stretch>
        </p:blipFill>
        <p:spPr bwMode="auto">
          <a:xfrm>
            <a:off x="506506" y="1636457"/>
            <a:ext cx="2082316" cy="1388211"/>
          </a:xfrm>
          <a:prstGeom prst="flowChartConnector">
            <a:avLst/>
          </a:prstGeom>
          <a:ln>
            <a:noFill/>
          </a:ln>
          <a:effectLst>
            <a:softEdge rad="112500"/>
          </a:effectLst>
        </p:spPr>
      </p:pic>
      <p:sp>
        <p:nvSpPr>
          <p:cNvPr id="52" name="TextBox 51"/>
          <p:cNvSpPr txBox="1"/>
          <p:nvPr/>
        </p:nvSpPr>
        <p:spPr>
          <a:xfrm>
            <a:off x="2752343" y="3220616"/>
            <a:ext cx="2016224" cy="307777"/>
          </a:xfrm>
          <a:prstGeom prst="rect">
            <a:avLst/>
          </a:prstGeom>
          <a:noFill/>
        </p:spPr>
        <p:txBody>
          <a:bodyPr wrap="square" rtlCol="0">
            <a:spAutoFit/>
          </a:bodyPr>
          <a:lstStyle/>
          <a:p>
            <a:r>
              <a:rPr lang="zh-CN" altLang="en-US" sz="1400" dirty="0" smtClean="0">
                <a:solidFill>
                  <a:prstClr val="black"/>
                </a:solidFill>
                <a:latin typeface="方正兰亭刊黑_GBK" pitchFamily="2" charset="-122"/>
                <a:ea typeface="方正兰亭刊黑_GBK" pitchFamily="2" charset="-122"/>
              </a:rPr>
              <a:t>动力电池测试方案</a:t>
            </a:r>
            <a:endParaRPr lang="zh-CN" altLang="en-US" sz="1400" dirty="0">
              <a:solidFill>
                <a:prstClr val="black"/>
              </a:solidFill>
              <a:latin typeface="方正兰亭刊黑_GBK" pitchFamily="2" charset="-122"/>
              <a:ea typeface="方正兰亭刊黑_GBK" pitchFamily="2" charset="-122"/>
            </a:endParaRPr>
          </a:p>
        </p:txBody>
      </p:sp>
      <p:pic>
        <p:nvPicPr>
          <p:cNvPr id="3077" name="Picture 5" descr="E:\市场部-唐瑜\素材\汽车电子\1-1406261H425Z4.jpg"/>
          <p:cNvPicPr>
            <a:picLocks noChangeAspect="1" noChangeArrowheads="1"/>
          </p:cNvPicPr>
          <p:nvPr/>
        </p:nvPicPr>
        <p:blipFill>
          <a:blip r:embed="rId4" cstate="print"/>
          <a:srcRect/>
          <a:stretch>
            <a:fillRect/>
          </a:stretch>
        </p:blipFill>
        <p:spPr bwMode="auto">
          <a:xfrm>
            <a:off x="2546349" y="1636440"/>
            <a:ext cx="2088232" cy="1317858"/>
          </a:xfrm>
          <a:prstGeom prst="ellipse">
            <a:avLst/>
          </a:prstGeom>
          <a:ln>
            <a:noFill/>
          </a:ln>
          <a:effectLst>
            <a:softEdge rad="112500"/>
          </a:effectLst>
        </p:spPr>
      </p:pic>
      <p:sp>
        <p:nvSpPr>
          <p:cNvPr id="41" name="TextBox 40"/>
          <p:cNvSpPr txBox="1"/>
          <p:nvPr/>
        </p:nvSpPr>
        <p:spPr>
          <a:xfrm>
            <a:off x="6909322" y="3220616"/>
            <a:ext cx="1800200" cy="307777"/>
          </a:xfrm>
          <a:prstGeom prst="rect">
            <a:avLst/>
          </a:prstGeom>
          <a:noFill/>
        </p:spPr>
        <p:txBody>
          <a:bodyPr wrap="square" rtlCol="0">
            <a:spAutoFit/>
          </a:bodyPr>
          <a:lstStyle/>
          <a:p>
            <a:r>
              <a:rPr lang="zh-CN" altLang="en-US" sz="1400" dirty="0" smtClean="0">
                <a:solidFill>
                  <a:prstClr val="black"/>
                </a:solidFill>
                <a:latin typeface="方正兰亭刊黑_GBK" pitchFamily="2" charset="-122"/>
                <a:ea typeface="方正兰亭刊黑_GBK" pitchFamily="2" charset="-122"/>
              </a:rPr>
              <a:t>汽车接线盒测试方案</a:t>
            </a:r>
            <a:endParaRPr lang="zh-CN" altLang="en-US" sz="1400" dirty="0">
              <a:solidFill>
                <a:prstClr val="black"/>
              </a:solidFill>
              <a:latin typeface="方正兰亭刊黑_GBK" pitchFamily="2" charset="-122"/>
              <a:ea typeface="方正兰亭刊黑_GBK" pitchFamily="2" charset="-122"/>
            </a:endParaRPr>
          </a:p>
        </p:txBody>
      </p:sp>
      <p:pic>
        <p:nvPicPr>
          <p:cNvPr id="5" name="Picture 7"/>
          <p:cNvPicPr>
            <a:picLocks noChangeAspect="1" noChangeArrowheads="1"/>
          </p:cNvPicPr>
          <p:nvPr/>
        </p:nvPicPr>
        <p:blipFill>
          <a:blip r:embed="rId5" cstate="print">
            <a:duotone>
              <a:prstClr val="black"/>
              <a:schemeClr val="accent1">
                <a:tint val="45000"/>
                <a:satMod val="400000"/>
              </a:schemeClr>
            </a:duotone>
          </a:blip>
          <a:srcRect/>
          <a:stretch>
            <a:fillRect/>
          </a:stretch>
        </p:blipFill>
        <p:spPr bwMode="auto">
          <a:xfrm>
            <a:off x="6732258" y="1636457"/>
            <a:ext cx="2154335" cy="1386405"/>
          </a:xfrm>
          <a:prstGeom prst="ellipse">
            <a:avLst/>
          </a:prstGeom>
          <a:ln>
            <a:noFill/>
          </a:ln>
          <a:effectLst>
            <a:softEdge rad="112500"/>
          </a:effectLst>
        </p:spPr>
      </p:pic>
      <p:sp>
        <p:nvSpPr>
          <p:cNvPr id="17" name="TextBox 16"/>
          <p:cNvSpPr txBox="1"/>
          <p:nvPr/>
        </p:nvSpPr>
        <p:spPr>
          <a:xfrm>
            <a:off x="4904316" y="3220616"/>
            <a:ext cx="1728192" cy="307777"/>
          </a:xfrm>
          <a:prstGeom prst="rect">
            <a:avLst/>
          </a:prstGeom>
          <a:noFill/>
        </p:spPr>
        <p:txBody>
          <a:bodyPr wrap="square" rtlCol="0">
            <a:spAutoFit/>
          </a:bodyPr>
          <a:lstStyle/>
          <a:p>
            <a:r>
              <a:rPr lang="zh-CN" altLang="en-US" sz="1400" dirty="0" smtClean="0">
                <a:solidFill>
                  <a:prstClr val="black"/>
                </a:solidFill>
                <a:latin typeface="方正兰亭刊黑_GBK" pitchFamily="2" charset="-122"/>
                <a:ea typeface="方正兰亭刊黑_GBK" pitchFamily="2" charset="-122"/>
              </a:rPr>
              <a:t>汽车电子测试方案</a:t>
            </a:r>
            <a:endParaRPr lang="zh-CN" altLang="en-US" sz="1400" dirty="0">
              <a:solidFill>
                <a:prstClr val="black"/>
              </a:solidFill>
              <a:latin typeface="方正兰亭刊黑_GBK" pitchFamily="2" charset="-122"/>
              <a:ea typeface="方正兰亭刊黑_GBK" pitchFamily="2" charset="-122"/>
            </a:endParaRPr>
          </a:p>
        </p:txBody>
      </p:sp>
      <p:pic>
        <p:nvPicPr>
          <p:cNvPr id="3080" name="Picture 8"/>
          <p:cNvPicPr>
            <a:picLocks noChangeAspect="1" noChangeArrowheads="1"/>
          </p:cNvPicPr>
          <p:nvPr/>
        </p:nvPicPr>
        <p:blipFill>
          <a:blip r:embed="rId6" cstate="print"/>
          <a:srcRect/>
          <a:stretch>
            <a:fillRect/>
          </a:stretch>
        </p:blipFill>
        <p:spPr bwMode="auto">
          <a:xfrm>
            <a:off x="4592124" y="1636440"/>
            <a:ext cx="2182621" cy="1383415"/>
          </a:xfrm>
          <a:prstGeom prst="ellipse">
            <a:avLst/>
          </a:prstGeom>
          <a:ln>
            <a:noFill/>
          </a:ln>
          <a:effectLst>
            <a:softEdge rad="112500"/>
          </a:effectLst>
        </p:spPr>
      </p:pic>
      <p:sp>
        <p:nvSpPr>
          <p:cNvPr id="10" name="矩形 9"/>
          <p:cNvSpPr/>
          <p:nvPr/>
        </p:nvSpPr>
        <p:spPr>
          <a:xfrm>
            <a:off x="77079" y="42191"/>
            <a:ext cx="2331071" cy="369324"/>
          </a:xfrm>
          <a:prstGeom prst="rect">
            <a:avLst/>
          </a:prstGeom>
        </p:spPr>
        <p:txBody>
          <a:bodyPr wrap="none" lIns="91432" tIns="45716" rIns="91432" bIns="45716">
            <a:spAutoFit/>
          </a:bodyPr>
          <a:lstStyle/>
          <a:p>
            <a:pPr defTabSz="914310"/>
            <a:r>
              <a:rPr lang="en-US" altLang="zh-CN"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ITECH</a:t>
            </a:r>
            <a:r>
              <a:rPr lang="zh-CN" altLang="en-US"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测试解决方案</a:t>
            </a:r>
            <a:endPar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endParaRPr>
          </a:p>
        </p:txBody>
      </p:sp>
    </p:spTree>
    <p:extLst>
      <p:ext uri="{BB962C8B-B14F-4D97-AF65-F5344CB8AC3E}">
        <p14:creationId xmlns:p14="http://schemas.microsoft.com/office/powerpoint/2010/main" xmlns="" val="3151477380"/>
      </p:ext>
    </p:extLst>
  </p:cSld>
  <p:clrMapOvr>
    <a:masterClrMapping/>
  </p:clrMapOvr>
  <p:transition spd="slow" advTm="15368">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52"/>
                                        </p:tgtEl>
                                        <p:attrNameLst>
                                          <p:attrName>style.color</p:attrName>
                                        </p:attrNameLst>
                                      </p:cBhvr>
                                      <p:to>
                                        <p:clrVal>
                                          <a:schemeClr val="accent2"/>
                                        </p:clrVal>
                                      </p:to>
                                    </p:set>
                                    <p:set>
                                      <p:cBhvr>
                                        <p:cTn id="7" dur="500" fill="hold"/>
                                        <p:tgtEl>
                                          <p:spTgt spid="52"/>
                                        </p:tgtEl>
                                        <p:attrNameLst>
                                          <p:attrName>fillcolor</p:attrName>
                                        </p:attrNameLst>
                                      </p:cBhvr>
                                      <p:to>
                                        <p:clrVal>
                                          <a:schemeClr val="accent2"/>
                                        </p:clrVal>
                                      </p:to>
                                    </p:set>
                                    <p:set>
                                      <p:cBhvr>
                                        <p:cTn id="8" dur="500" fill="hold"/>
                                        <p:tgtEl>
                                          <p:spTgt spid="5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矩形 5"/>
          <p:cNvSpPr/>
          <p:nvPr/>
        </p:nvSpPr>
        <p:spPr>
          <a:xfrm>
            <a:off x="360000" y="772344"/>
            <a:ext cx="8244448" cy="1538875"/>
          </a:xfrm>
          <a:prstGeom prst="rect">
            <a:avLst/>
          </a:prstGeom>
        </p:spPr>
        <p:txBody>
          <a:bodyPr wrap="square" lIns="91432" tIns="45716" rIns="91432" bIns="45716">
            <a:spAutoFit/>
          </a:bodyPr>
          <a:lstStyle/>
          <a:p>
            <a:pPr marL="285722" indent="-285722" defTabSz="914310">
              <a:lnSpc>
                <a:spcPct val="120000"/>
              </a:lnSpc>
              <a:spcBef>
                <a:spcPts val="600"/>
              </a:spcBef>
              <a:buClr>
                <a:srgbClr val="C00000"/>
              </a:buClr>
              <a:buFont typeface="Wingdings" pitchFamily="2" charset="2"/>
              <a:buChar char="n"/>
            </a:pPr>
            <a:r>
              <a:rPr lang="zh-CN" altLang="en-US" sz="1400" dirty="0" smtClean="0">
                <a:solidFill>
                  <a:prstClr val="black"/>
                </a:solidFill>
                <a:latin typeface="方正兰亭刊黑_GBK" pitchFamily="2" charset="-122"/>
                <a:ea typeface="方正兰亭刊黑_GBK" pitchFamily="2" charset="-122"/>
              </a:rPr>
              <a:t>动力电池的</a:t>
            </a:r>
            <a:r>
              <a:rPr lang="zh-CN" altLang="en-US" sz="1400" dirty="0">
                <a:solidFill>
                  <a:prstClr val="black"/>
                </a:solidFill>
                <a:latin typeface="方正兰亭刊黑_GBK" pitchFamily="2" charset="-122"/>
                <a:ea typeface="方正兰亭刊黑_GBK" pitchFamily="2" charset="-122"/>
              </a:rPr>
              <a:t>性能都直接决定了终端</a:t>
            </a:r>
            <a:r>
              <a:rPr lang="zh-CN" altLang="en-US" sz="1400" dirty="0" smtClean="0">
                <a:solidFill>
                  <a:prstClr val="black"/>
                </a:solidFill>
                <a:latin typeface="方正兰亭刊黑_GBK" pitchFamily="2" charset="-122"/>
                <a:ea typeface="方正兰亭刊黑_GBK" pitchFamily="2" charset="-122"/>
              </a:rPr>
              <a:t>用户的满意度。</a:t>
            </a:r>
            <a:endParaRPr lang="en-US" altLang="zh-CN" sz="1400" dirty="0" smtClean="0">
              <a:solidFill>
                <a:prstClr val="black"/>
              </a:solidFill>
              <a:latin typeface="方正兰亭刊黑_GBK" pitchFamily="2" charset="-122"/>
              <a:ea typeface="方正兰亭刊黑_GBK" pitchFamily="2" charset="-122"/>
            </a:endParaRPr>
          </a:p>
          <a:p>
            <a:pPr marL="285722" indent="-285722" defTabSz="914310">
              <a:lnSpc>
                <a:spcPct val="120000"/>
              </a:lnSpc>
              <a:spcBef>
                <a:spcPts val="600"/>
              </a:spcBef>
              <a:buClr>
                <a:srgbClr val="C00000"/>
              </a:buClr>
              <a:buFont typeface="Wingdings" pitchFamily="2" charset="2"/>
              <a:buChar char="n"/>
            </a:pPr>
            <a:r>
              <a:rPr lang="zh-CN" altLang="en-US" sz="1400" dirty="0" smtClean="0">
                <a:solidFill>
                  <a:prstClr val="black"/>
                </a:solidFill>
                <a:latin typeface="方正兰亭刊黑_GBK" pitchFamily="2" charset="-122"/>
                <a:ea typeface="方正兰亭刊黑_GBK" pitchFamily="2" charset="-122"/>
              </a:rPr>
              <a:t>艾德克斯</a:t>
            </a:r>
            <a:r>
              <a:rPr lang="zh-CN" altLang="en-US" sz="1400" dirty="0">
                <a:solidFill>
                  <a:prstClr val="black"/>
                </a:solidFill>
                <a:latin typeface="方正兰亭刊黑_GBK" pitchFamily="2" charset="-122"/>
                <a:ea typeface="方正兰亭刊黑_GBK" pitchFamily="2" charset="-122"/>
              </a:rPr>
              <a:t>完整的测试方案包含电池芯、电池模组和电池包的基本性能测试，循环性能测试和安全性能测试</a:t>
            </a:r>
            <a:r>
              <a:rPr lang="zh-CN" altLang="en-US" sz="1400" dirty="0" smtClean="0">
                <a:solidFill>
                  <a:prstClr val="black"/>
                </a:solidFill>
                <a:latin typeface="方正兰亭刊黑_GBK" pitchFamily="2" charset="-122"/>
                <a:ea typeface="方正兰亭刊黑_GBK" pitchFamily="2" charset="-122"/>
              </a:rPr>
              <a:t>。</a:t>
            </a:r>
            <a:endParaRPr lang="en-US" altLang="zh-CN" sz="1400" dirty="0" smtClean="0">
              <a:solidFill>
                <a:prstClr val="black"/>
              </a:solidFill>
              <a:latin typeface="方正兰亭刊黑_GBK" pitchFamily="2" charset="-122"/>
              <a:ea typeface="方正兰亭刊黑_GBK" pitchFamily="2" charset="-122"/>
            </a:endParaRPr>
          </a:p>
          <a:p>
            <a:pPr marL="285722" indent="-285722" defTabSz="914310">
              <a:lnSpc>
                <a:spcPct val="120000"/>
              </a:lnSpc>
              <a:spcBef>
                <a:spcPts val="600"/>
              </a:spcBef>
              <a:buClr>
                <a:srgbClr val="C00000"/>
              </a:buClr>
              <a:buFont typeface="Wingdings" pitchFamily="2" charset="2"/>
              <a:buChar char="n"/>
            </a:pPr>
            <a:r>
              <a:rPr lang="zh-CN" altLang="en-US" sz="1400" dirty="0" smtClean="0">
                <a:solidFill>
                  <a:prstClr val="black"/>
                </a:solidFill>
                <a:latin typeface="方正兰亭刊黑_GBK" pitchFamily="2" charset="-122"/>
                <a:ea typeface="方正兰亭刊黑_GBK" pitchFamily="2" charset="-122"/>
              </a:rPr>
              <a:t>艾德克斯</a:t>
            </a:r>
            <a:r>
              <a:rPr lang="zh-CN" altLang="en-US" sz="1400" dirty="0">
                <a:solidFill>
                  <a:prstClr val="black"/>
                </a:solidFill>
                <a:latin typeface="方正兰亭刊黑_GBK" pitchFamily="2" charset="-122"/>
                <a:ea typeface="方正兰亭刊黑_GBK" pitchFamily="2" charset="-122"/>
              </a:rPr>
              <a:t>还提供使用电池模拟器去测试电池的方案，相比较于去使用一个真实的电池进行测试，通过模拟电池特性去测试电池有着非常多的好处。</a:t>
            </a:r>
          </a:p>
        </p:txBody>
      </p:sp>
      <p:pic>
        <p:nvPicPr>
          <p:cNvPr id="50" name="Picture 3"/>
          <p:cNvPicPr>
            <a:picLocks noChangeAspect="1" noChangeArrowheads="1"/>
          </p:cNvPicPr>
          <p:nvPr/>
        </p:nvPicPr>
        <p:blipFill>
          <a:blip r:embed="rId3" cstate="print"/>
          <a:srcRect/>
          <a:stretch>
            <a:fillRect/>
          </a:stretch>
        </p:blipFill>
        <p:spPr bwMode="auto">
          <a:xfrm>
            <a:off x="3237108" y="2669340"/>
            <a:ext cx="2681113" cy="2055503"/>
          </a:xfrm>
          <a:prstGeom prst="rect">
            <a:avLst/>
          </a:prstGeom>
          <a:noFill/>
          <a:ln w="57150">
            <a:solidFill>
              <a:schemeClr val="bg1"/>
            </a:solidFill>
            <a:miter lim="800000"/>
            <a:headEnd/>
            <a:tailEnd/>
          </a:ln>
          <a:effectLst/>
        </p:spPr>
      </p:pic>
      <p:grpSp>
        <p:nvGrpSpPr>
          <p:cNvPr id="40" name="组合 39"/>
          <p:cNvGrpSpPr>
            <a:grpSpLocks noChangeAspect="1"/>
          </p:cNvGrpSpPr>
          <p:nvPr/>
        </p:nvGrpSpPr>
        <p:grpSpPr>
          <a:xfrm>
            <a:off x="5602188" y="2296002"/>
            <a:ext cx="2570278" cy="2711862"/>
            <a:chOff x="935916" y="804313"/>
            <a:chExt cx="3587471" cy="3785089"/>
          </a:xfrm>
        </p:grpSpPr>
        <p:grpSp>
          <p:nvGrpSpPr>
            <p:cNvPr id="41" name="组合 40"/>
            <p:cNvGrpSpPr/>
            <p:nvPr/>
          </p:nvGrpSpPr>
          <p:grpSpPr>
            <a:xfrm>
              <a:off x="935916" y="804313"/>
              <a:ext cx="3587471" cy="3785089"/>
              <a:chOff x="545832" y="686142"/>
              <a:chExt cx="3972339" cy="4189864"/>
            </a:xfrm>
          </p:grpSpPr>
          <p:sp>
            <p:nvSpPr>
              <p:cNvPr id="48" name="Rounded Rectangle 41"/>
              <p:cNvSpPr/>
              <p:nvPr/>
            </p:nvSpPr>
            <p:spPr>
              <a:xfrm>
                <a:off x="545832" y="686142"/>
                <a:ext cx="3967527" cy="4189864"/>
              </a:xfrm>
              <a:prstGeom prst="roundRect">
                <a:avLst>
                  <a:gd name="adj" fmla="val 5899"/>
                </a:avLst>
              </a:prstGeom>
              <a:solidFill>
                <a:srgbClr val="C00000"/>
              </a:solidFill>
              <a:ln w="25400" cap="flat" cmpd="sng" algn="ctr">
                <a:noFill/>
                <a:prstDash val="solid"/>
              </a:ln>
              <a:effectLst/>
            </p:spPr>
            <p:txBody>
              <a:bodyPr lIns="76078" tIns="38039" rIns="76078" bIns="38039" rtlCol="0" anchor="ctr"/>
              <a:lstStyle/>
              <a:p>
                <a:pPr marL="0" marR="0" lvl="0" indent="0" algn="ctr" defTabSz="91431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white"/>
                  </a:solidFill>
                  <a:effectLst/>
                  <a:uLnTx/>
                  <a:uFillTx/>
                  <a:latin typeface="Myriad Set Pro" pitchFamily="2" charset="0"/>
                  <a:ea typeface="方正兰亭刊黑_GBK" pitchFamily="2" charset="-122"/>
                  <a:cs typeface="+mn-cs"/>
                </a:endParaRPr>
              </a:p>
            </p:txBody>
          </p:sp>
          <p:sp>
            <p:nvSpPr>
              <p:cNvPr id="49" name="Rectangle 43"/>
              <p:cNvSpPr/>
              <p:nvPr/>
            </p:nvSpPr>
            <p:spPr>
              <a:xfrm>
                <a:off x="926569" y="686142"/>
                <a:ext cx="3591602" cy="4189864"/>
              </a:xfrm>
              <a:prstGeom prst="rect">
                <a:avLst/>
              </a:prstGeom>
              <a:solidFill>
                <a:srgbClr val="C00000"/>
              </a:solidFill>
              <a:ln w="25400" cap="flat" cmpd="sng" algn="ctr">
                <a:noFill/>
                <a:prstDash val="solid"/>
              </a:ln>
              <a:effectLst/>
            </p:spPr>
            <p:txBody>
              <a:bodyPr lIns="76078" tIns="38039" rIns="76078" bIns="38039" rtlCol="0" anchor="ctr"/>
              <a:lstStyle/>
              <a:p>
                <a:pPr marL="0" marR="0" lvl="0" indent="0" algn="ctr" defTabSz="91431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smtClean="0">
                  <a:ln>
                    <a:noFill/>
                  </a:ln>
                  <a:solidFill>
                    <a:prstClr val="white"/>
                  </a:solidFill>
                  <a:effectLst/>
                  <a:uLnTx/>
                  <a:uFillTx/>
                  <a:latin typeface="Myriad Set Pro" pitchFamily="2" charset="0"/>
                  <a:ea typeface="方正兰亭刊黑_GBK" pitchFamily="2" charset="-122"/>
                  <a:cs typeface="+mn-cs"/>
                </a:endParaRPr>
              </a:p>
            </p:txBody>
          </p:sp>
        </p:grpSp>
        <p:sp>
          <p:nvSpPr>
            <p:cNvPr id="42" name="TextBox 58"/>
            <p:cNvSpPr txBox="1"/>
            <p:nvPr/>
          </p:nvSpPr>
          <p:spPr>
            <a:xfrm>
              <a:off x="1092232" y="959885"/>
              <a:ext cx="3221777" cy="241899"/>
            </a:xfrm>
            <a:prstGeom prst="rect">
              <a:avLst/>
            </a:prstGeom>
            <a:noFill/>
          </p:spPr>
          <p:txBody>
            <a:bodyPr wrap="square" lIns="0" tIns="0" rIns="0" bIns="0" rtlCol="0" anchor="ctr">
              <a:noAutofit/>
            </a:bodyPr>
            <a:lstStyle/>
            <a:p>
              <a:pPr marL="0" marR="0" lvl="0" indent="0" algn="ctr" defTabSz="914310" eaLnBrk="1" fontAlgn="auto" latinLnBrk="0" hangingPunct="1">
                <a:lnSpc>
                  <a:spcPct val="100000"/>
                </a:lnSpc>
                <a:spcBef>
                  <a:spcPts val="0"/>
                </a:spcBef>
                <a:spcAft>
                  <a:spcPts val="0"/>
                </a:spcAft>
                <a:buClrTx/>
                <a:buSzTx/>
                <a:buFontTx/>
                <a:buNone/>
                <a:tabLst/>
                <a:defRPr/>
              </a:pPr>
              <a:r>
                <a:rPr kumimoji="0" lang="zh-CN" altLang="en-US" sz="1400" b="1" i="0" u="none" strike="noStrike" kern="0" cap="none" spc="0" normalizeH="0" baseline="0" noProof="0" dirty="0" smtClean="0">
                  <a:ln>
                    <a:noFill/>
                  </a:ln>
                  <a:solidFill>
                    <a:prstClr val="white"/>
                  </a:solidFill>
                  <a:effectLst>
                    <a:outerShdw blurRad="38100" dist="38100" dir="2700000" algn="tl">
                      <a:srgbClr val="000000">
                        <a:alpha val="43137"/>
                      </a:srgbClr>
                    </a:outerShdw>
                  </a:effectLst>
                  <a:uLnTx/>
                  <a:uFillTx/>
                  <a:latin typeface="方正兰亭刊黑_GBK" pitchFamily="2" charset="-122"/>
                  <a:ea typeface="方正兰亭刊黑_GBK" pitchFamily="2" charset="-122"/>
                </a:rPr>
                <a:t>动力电池测试标准</a:t>
              </a:r>
            </a:p>
          </p:txBody>
        </p:sp>
        <p:sp>
          <p:nvSpPr>
            <p:cNvPr id="43" name="Rounded Rectangle 62"/>
            <p:cNvSpPr/>
            <p:nvPr/>
          </p:nvSpPr>
          <p:spPr>
            <a:xfrm>
              <a:off x="1178195" y="1436372"/>
              <a:ext cx="2966689" cy="355825"/>
            </a:xfrm>
            <a:prstGeom prst="roundRect">
              <a:avLst/>
            </a:prstGeom>
            <a:solidFill>
              <a:sysClr val="window" lastClr="FFFFFF"/>
            </a:solidFill>
            <a:ln w="25400" cap="flat" cmpd="sng" algn="ctr">
              <a:noFill/>
              <a:prstDash val="solid"/>
            </a:ln>
            <a:effectLst/>
          </p:spPr>
          <p:txBody>
            <a:bodyPr lIns="76068" tIns="38034" rIns="76068" bIns="38034" rtlCol="0" anchor="ctr"/>
            <a:lstStyle/>
            <a:p>
              <a:pPr marL="0" marR="0" lvl="0" indent="0" algn="ctr" defTabSz="91431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Myriad Set Pro" pitchFamily="2" charset="0"/>
                  <a:ea typeface="方正兰亭刊黑_GBK" pitchFamily="2" charset="-122"/>
                  <a:cs typeface="+mn-cs"/>
                </a:rPr>
                <a:t>GB/T 31484-2015</a:t>
              </a:r>
            </a:p>
          </p:txBody>
        </p:sp>
        <p:sp>
          <p:nvSpPr>
            <p:cNvPr id="44" name="Rounded Rectangle 62"/>
            <p:cNvSpPr/>
            <p:nvPr/>
          </p:nvSpPr>
          <p:spPr>
            <a:xfrm>
              <a:off x="1178195" y="2008541"/>
              <a:ext cx="2966689" cy="355825"/>
            </a:xfrm>
            <a:prstGeom prst="roundRect">
              <a:avLst/>
            </a:prstGeom>
            <a:solidFill>
              <a:sysClr val="window" lastClr="FFFFFF"/>
            </a:solidFill>
            <a:ln w="25400" cap="flat" cmpd="sng" algn="ctr">
              <a:noFill/>
              <a:prstDash val="solid"/>
            </a:ln>
            <a:effectLst/>
          </p:spPr>
          <p:txBody>
            <a:bodyPr lIns="76068" tIns="38034" rIns="76068" bIns="38034" rtlCol="0" anchor="ctr"/>
            <a:lstStyle/>
            <a:p>
              <a:pPr marL="0" marR="0" lvl="0" indent="0" algn="ctr" defTabSz="91431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Myriad Set Pro" pitchFamily="2" charset="0"/>
                  <a:ea typeface="方正兰亭刊黑_GBK" pitchFamily="2" charset="-122"/>
                  <a:cs typeface="+mn-cs"/>
                </a:rPr>
                <a:t>GB/T 31485-2015</a:t>
              </a:r>
            </a:p>
          </p:txBody>
        </p:sp>
        <p:sp>
          <p:nvSpPr>
            <p:cNvPr id="45" name="Rounded Rectangle 62"/>
            <p:cNvSpPr/>
            <p:nvPr/>
          </p:nvSpPr>
          <p:spPr>
            <a:xfrm>
              <a:off x="1178195" y="2580710"/>
              <a:ext cx="2966689" cy="355825"/>
            </a:xfrm>
            <a:prstGeom prst="roundRect">
              <a:avLst/>
            </a:prstGeom>
            <a:solidFill>
              <a:sysClr val="window" lastClr="FFFFFF"/>
            </a:solidFill>
            <a:ln w="25400" cap="flat" cmpd="sng" algn="ctr">
              <a:noFill/>
              <a:prstDash val="solid"/>
            </a:ln>
            <a:effectLst/>
          </p:spPr>
          <p:txBody>
            <a:bodyPr lIns="76068" tIns="38034" rIns="76068" bIns="38034" rtlCol="0" anchor="ctr"/>
            <a:lstStyle/>
            <a:p>
              <a:pPr marL="0" marR="0" lvl="0" indent="0" algn="ctr" defTabSz="91431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Myriad Set Pro" pitchFamily="2" charset="0"/>
                  <a:ea typeface="方正兰亭刊黑_GBK" pitchFamily="2" charset="-122"/>
                  <a:cs typeface="+mn-cs"/>
                </a:rPr>
                <a:t>GB/T 31486-2015</a:t>
              </a:r>
            </a:p>
          </p:txBody>
        </p:sp>
        <p:sp>
          <p:nvSpPr>
            <p:cNvPr id="46" name="Rounded Rectangle 62"/>
            <p:cNvSpPr/>
            <p:nvPr/>
          </p:nvSpPr>
          <p:spPr>
            <a:xfrm>
              <a:off x="1178195" y="3152879"/>
              <a:ext cx="2966689" cy="355825"/>
            </a:xfrm>
            <a:prstGeom prst="roundRect">
              <a:avLst/>
            </a:prstGeom>
            <a:solidFill>
              <a:sysClr val="window" lastClr="FFFFFF"/>
            </a:solidFill>
            <a:ln w="25400" cap="flat" cmpd="sng" algn="ctr">
              <a:noFill/>
              <a:prstDash val="solid"/>
            </a:ln>
            <a:effectLst/>
          </p:spPr>
          <p:txBody>
            <a:bodyPr lIns="76068" tIns="38034" rIns="76068" bIns="38034" rtlCol="0" anchor="ctr"/>
            <a:lstStyle/>
            <a:p>
              <a:pPr marL="0" marR="0" lvl="0" indent="0" algn="ctr" defTabSz="91431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Myriad Set Pro" pitchFamily="2" charset="0"/>
                  <a:ea typeface="方正兰亭刊黑_GBK" pitchFamily="2" charset="-122"/>
                  <a:cs typeface="+mn-cs"/>
                </a:rPr>
                <a:t>GB/T 31467.1/2/3-2015</a:t>
              </a:r>
            </a:p>
          </p:txBody>
        </p:sp>
        <p:sp>
          <p:nvSpPr>
            <p:cNvPr id="47" name="Rounded Rectangle 62"/>
            <p:cNvSpPr/>
            <p:nvPr/>
          </p:nvSpPr>
          <p:spPr>
            <a:xfrm>
              <a:off x="1178195" y="3725047"/>
              <a:ext cx="2966689" cy="355825"/>
            </a:xfrm>
            <a:prstGeom prst="roundRect">
              <a:avLst/>
            </a:prstGeom>
            <a:solidFill>
              <a:sysClr val="window" lastClr="FFFFFF"/>
            </a:solidFill>
            <a:ln w="25400" cap="flat" cmpd="sng" algn="ctr">
              <a:noFill/>
              <a:prstDash val="solid"/>
            </a:ln>
            <a:effectLst/>
          </p:spPr>
          <p:txBody>
            <a:bodyPr lIns="76068" tIns="38034" rIns="76068" bIns="38034" rtlCol="0" anchor="ctr"/>
            <a:lstStyle/>
            <a:p>
              <a:pPr marL="0" marR="0" lvl="0" indent="0" algn="ctr" defTabSz="91431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Myriad Set Pro" pitchFamily="2" charset="0"/>
                  <a:ea typeface="方正兰亭刊黑_GBK" pitchFamily="2" charset="-122"/>
                  <a:cs typeface="+mn-cs"/>
                </a:rPr>
                <a:t>GB/T 18384.1/2/3—2015 </a:t>
              </a:r>
            </a:p>
          </p:txBody>
        </p:sp>
      </p:grpSp>
      <p:sp>
        <p:nvSpPr>
          <p:cNvPr id="18" name="矩形 17"/>
          <p:cNvSpPr/>
          <p:nvPr/>
        </p:nvSpPr>
        <p:spPr>
          <a:xfrm>
            <a:off x="77079" y="42191"/>
            <a:ext cx="2044133" cy="369324"/>
          </a:xfrm>
          <a:prstGeom prst="rect">
            <a:avLst/>
          </a:prstGeom>
        </p:spPr>
        <p:txBody>
          <a:bodyPr wrap="none" lIns="91432" tIns="45716" rIns="91432" bIns="45716">
            <a:spAutoFit/>
          </a:bodyPr>
          <a:lstStyle/>
          <a:p>
            <a:pPr defTabSz="914310"/>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动力电池测试方案</a:t>
            </a:r>
          </a:p>
        </p:txBody>
      </p:sp>
    </p:spTree>
    <p:extLst>
      <p:ext uri="{BB962C8B-B14F-4D97-AF65-F5344CB8AC3E}">
        <p14:creationId xmlns:p14="http://schemas.microsoft.com/office/powerpoint/2010/main" xmlns="" val="601455324"/>
      </p:ext>
    </p:extLst>
  </p:cSld>
  <p:clrMapOvr>
    <a:masterClrMapping/>
  </p:clrMapOvr>
  <p:transition spd="slow" advTm="15368">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3" name="Picture 7" descr="\\192.168.2.253\market\07 产品照片\360度\IT6922A\DSC02288.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7098" t="27192" r="16631" b="25516"/>
          <a:stretch/>
        </p:blipFill>
        <p:spPr bwMode="auto">
          <a:xfrm>
            <a:off x="467632" y="1383065"/>
            <a:ext cx="1440000" cy="685268"/>
          </a:xfrm>
          <a:prstGeom prst="rect">
            <a:avLst/>
          </a:prstGeom>
          <a:noFill/>
          <a:extLst>
            <a:ext uri="{909E8E84-426E-40DD-AFC4-6F175D3DCCD1}">
              <a14:hiddenFill xmlns:a14="http://schemas.microsoft.com/office/drawing/2010/main" xmlns="">
                <a:solidFill>
                  <a:srgbClr val="FFFFFF"/>
                </a:solidFill>
              </a14:hiddenFill>
            </a:ext>
          </a:extLst>
        </p:spPr>
      </p:pic>
      <p:pic>
        <p:nvPicPr>
          <p:cNvPr id="9224" name="Picture 8" descr="\\192.168.2.253\market\07 产品照片\360度\IT8732B\DSC02191.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5055" t="18239" r="4748" b="16883"/>
          <a:stretch/>
        </p:blipFill>
        <p:spPr bwMode="auto">
          <a:xfrm>
            <a:off x="467632" y="3004727"/>
            <a:ext cx="1440000" cy="690723"/>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TextBox 20"/>
          <p:cNvSpPr txBox="1"/>
          <p:nvPr/>
        </p:nvSpPr>
        <p:spPr>
          <a:xfrm>
            <a:off x="467546" y="926925"/>
            <a:ext cx="2118000" cy="277077"/>
          </a:xfrm>
          <a:prstGeom prst="rect">
            <a:avLst/>
          </a:prstGeom>
          <a:noFill/>
        </p:spPr>
        <p:txBody>
          <a:bodyPr wrap="none" lIns="91432" tIns="45716" rIns="91432" bIns="45716" rtlCol="0">
            <a:spAutoFit/>
          </a:bodyPr>
          <a:lstStyle/>
          <a:p>
            <a:pPr defTabSz="914310"/>
            <a:r>
              <a:rPr lang="en-US" altLang="zh-CN" sz="1200" dirty="0">
                <a:solidFill>
                  <a:prstClr val="black"/>
                </a:solidFill>
                <a:latin typeface="Myriad Set Pro" pitchFamily="2" charset="0"/>
                <a:ea typeface="方正兰亭刊黑_GBK" pitchFamily="2" charset="-122"/>
                <a:cs typeface="Arial" pitchFamily="34" charset="0"/>
              </a:rPr>
              <a:t>IT6500</a:t>
            </a:r>
            <a:r>
              <a:rPr lang="zh-CN" altLang="en-US" sz="1200" dirty="0">
                <a:solidFill>
                  <a:prstClr val="black"/>
                </a:solidFill>
                <a:latin typeface="Myriad Set Pro" pitchFamily="2" charset="0"/>
                <a:ea typeface="方正兰亭刊黑_GBK" pitchFamily="2" charset="-122"/>
                <a:cs typeface="Arial" pitchFamily="34" charset="0"/>
              </a:rPr>
              <a:t>、</a:t>
            </a:r>
            <a:r>
              <a:rPr lang="en-US" altLang="zh-CN" sz="1200" dirty="0">
                <a:solidFill>
                  <a:prstClr val="black"/>
                </a:solidFill>
                <a:latin typeface="Myriad Set Pro" pitchFamily="2" charset="0"/>
                <a:ea typeface="方正兰亭刊黑_GBK" pitchFamily="2" charset="-122"/>
                <a:cs typeface="Arial" pitchFamily="34" charset="0"/>
              </a:rPr>
              <a:t>IT6900</a:t>
            </a:r>
            <a:r>
              <a:rPr lang="zh-CN" altLang="en-US" sz="1200" dirty="0">
                <a:solidFill>
                  <a:prstClr val="black"/>
                </a:solidFill>
                <a:latin typeface="Myriad Set Pro" pitchFamily="2" charset="0"/>
                <a:ea typeface="方正兰亭刊黑_GBK" pitchFamily="2" charset="-122"/>
                <a:cs typeface="Arial" pitchFamily="34" charset="0"/>
              </a:rPr>
              <a:t>、</a:t>
            </a:r>
            <a:r>
              <a:rPr lang="en-US" altLang="zh-CN" sz="1200" dirty="0">
                <a:solidFill>
                  <a:prstClr val="black"/>
                </a:solidFill>
                <a:latin typeface="Myriad Set Pro" pitchFamily="2" charset="0"/>
                <a:ea typeface="方正兰亭刊黑_GBK" pitchFamily="2" charset="-122"/>
                <a:cs typeface="Arial" pitchFamily="34" charset="0"/>
              </a:rPr>
              <a:t>IT6700H ……</a:t>
            </a:r>
            <a:endParaRPr lang="zh-CN" altLang="en-US" sz="1200" dirty="0">
              <a:solidFill>
                <a:prstClr val="black"/>
              </a:solidFill>
              <a:latin typeface="Myriad Set Pro" pitchFamily="2" charset="0"/>
              <a:ea typeface="方正兰亭刊黑_GBK" pitchFamily="2" charset="-122"/>
              <a:cs typeface="Arial" pitchFamily="34" charset="0"/>
            </a:endParaRPr>
          </a:p>
        </p:txBody>
      </p:sp>
      <p:sp>
        <p:nvSpPr>
          <p:cNvPr id="35" name="TextBox 34"/>
          <p:cNvSpPr txBox="1"/>
          <p:nvPr/>
        </p:nvSpPr>
        <p:spPr>
          <a:xfrm>
            <a:off x="490711" y="3932896"/>
            <a:ext cx="2112998" cy="277077"/>
          </a:xfrm>
          <a:prstGeom prst="rect">
            <a:avLst/>
          </a:prstGeom>
          <a:noFill/>
        </p:spPr>
        <p:txBody>
          <a:bodyPr wrap="none" lIns="91432" tIns="45716" rIns="91432" bIns="45716" rtlCol="0">
            <a:spAutoFit/>
          </a:bodyPr>
          <a:lstStyle/>
          <a:p>
            <a:pPr defTabSz="914310"/>
            <a:r>
              <a:rPr lang="en-US" altLang="zh-CN" sz="1200" dirty="0">
                <a:solidFill>
                  <a:prstClr val="black"/>
                </a:solidFill>
                <a:latin typeface="Myriad Set Pro" pitchFamily="2" charset="0"/>
                <a:ea typeface="方正兰亭刊黑_GBK" pitchFamily="2" charset="-122"/>
                <a:cs typeface="Arial" pitchFamily="34" charset="0"/>
              </a:rPr>
              <a:t>IT8700</a:t>
            </a:r>
            <a:r>
              <a:rPr lang="zh-CN" altLang="en-US" sz="1200" dirty="0">
                <a:solidFill>
                  <a:prstClr val="black"/>
                </a:solidFill>
                <a:latin typeface="Myriad Set Pro" pitchFamily="2" charset="0"/>
                <a:ea typeface="方正兰亭刊黑_GBK" pitchFamily="2" charset="-122"/>
                <a:cs typeface="Arial" pitchFamily="34" charset="0"/>
              </a:rPr>
              <a:t>、</a:t>
            </a:r>
            <a:r>
              <a:rPr lang="en-US" altLang="zh-CN" sz="1200" dirty="0">
                <a:solidFill>
                  <a:prstClr val="black"/>
                </a:solidFill>
                <a:latin typeface="Myriad Set Pro" pitchFamily="2" charset="0"/>
                <a:ea typeface="方正兰亭刊黑_GBK" pitchFamily="2" charset="-122"/>
                <a:cs typeface="Arial" pitchFamily="34" charset="0"/>
              </a:rPr>
              <a:t>IT8800</a:t>
            </a:r>
            <a:r>
              <a:rPr lang="zh-CN" altLang="en-US" sz="1200" dirty="0">
                <a:solidFill>
                  <a:prstClr val="black"/>
                </a:solidFill>
                <a:latin typeface="Myriad Set Pro" pitchFamily="2" charset="0"/>
                <a:ea typeface="方正兰亭刊黑_GBK" pitchFamily="2" charset="-122"/>
                <a:cs typeface="Arial" pitchFamily="34" charset="0"/>
              </a:rPr>
              <a:t>、</a:t>
            </a:r>
            <a:r>
              <a:rPr lang="en-US" altLang="zh-CN" sz="1200" dirty="0">
                <a:solidFill>
                  <a:prstClr val="black"/>
                </a:solidFill>
                <a:latin typeface="Myriad Set Pro" pitchFamily="2" charset="0"/>
                <a:ea typeface="方正兰亭刊黑_GBK" pitchFamily="2" charset="-122"/>
                <a:cs typeface="Arial" pitchFamily="34" charset="0"/>
              </a:rPr>
              <a:t>IT8500+ ……</a:t>
            </a:r>
            <a:endParaRPr lang="zh-CN" altLang="en-US" sz="1200" dirty="0">
              <a:solidFill>
                <a:prstClr val="black"/>
              </a:solidFill>
              <a:latin typeface="Myriad Set Pro" pitchFamily="2" charset="0"/>
              <a:ea typeface="方正兰亭刊黑_GBK" pitchFamily="2" charset="-122"/>
              <a:cs typeface="Arial" pitchFamily="34" charset="0"/>
            </a:endParaRPr>
          </a:p>
        </p:txBody>
      </p:sp>
      <p:cxnSp>
        <p:nvCxnSpPr>
          <p:cNvPr id="23" name="直接箭头连接符 22"/>
          <p:cNvCxnSpPr/>
          <p:nvPr/>
        </p:nvCxnSpPr>
        <p:spPr>
          <a:xfrm>
            <a:off x="1259872" y="2356453"/>
            <a:ext cx="21600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2230019" y="2026432"/>
            <a:ext cx="954091" cy="277077"/>
          </a:xfrm>
          <a:prstGeom prst="rect">
            <a:avLst/>
          </a:prstGeom>
        </p:spPr>
        <p:txBody>
          <a:bodyPr wrap="none" lIns="91432" tIns="45716" rIns="91432" bIns="45716">
            <a:spAutoFit/>
          </a:bodyPr>
          <a:lstStyle/>
          <a:p>
            <a:pPr defTabSz="914310"/>
            <a:r>
              <a:rPr lang="zh-CN" altLang="en-US" sz="1200" dirty="0">
                <a:solidFill>
                  <a:prstClr val="black"/>
                </a:solidFill>
                <a:latin typeface="Myriad Set Pro" pitchFamily="2" charset="0"/>
                <a:ea typeface="方正兰亭刊黑_GBK" pitchFamily="2" charset="-122"/>
                <a:cs typeface="Arial" pitchFamily="34" charset="0"/>
              </a:rPr>
              <a:t>充电用电源</a:t>
            </a:r>
            <a:endParaRPr lang="en-US" altLang="zh-CN" sz="1200" dirty="0">
              <a:solidFill>
                <a:prstClr val="black"/>
              </a:solidFill>
              <a:latin typeface="Myriad Set Pro" pitchFamily="2" charset="0"/>
              <a:ea typeface="方正兰亭刊黑_GBK" pitchFamily="2" charset="-122"/>
              <a:cs typeface="Arial" pitchFamily="34" charset="0"/>
            </a:endParaRPr>
          </a:p>
        </p:txBody>
      </p:sp>
      <p:sp>
        <p:nvSpPr>
          <p:cNvPr id="27" name="矩形 26"/>
          <p:cNvSpPr/>
          <p:nvPr/>
        </p:nvSpPr>
        <p:spPr>
          <a:xfrm>
            <a:off x="2230012" y="2664539"/>
            <a:ext cx="1261868" cy="277077"/>
          </a:xfrm>
          <a:prstGeom prst="rect">
            <a:avLst/>
          </a:prstGeom>
        </p:spPr>
        <p:txBody>
          <a:bodyPr wrap="none" lIns="91432" tIns="45716" rIns="91432" bIns="45716">
            <a:spAutoFit/>
          </a:bodyPr>
          <a:lstStyle/>
          <a:p>
            <a:pPr algn="r" defTabSz="914310"/>
            <a:r>
              <a:rPr lang="zh-CN" altLang="en-US" sz="1200" dirty="0">
                <a:solidFill>
                  <a:prstClr val="black"/>
                </a:solidFill>
                <a:latin typeface="Myriad Set Pro" pitchFamily="2" charset="0"/>
                <a:ea typeface="方正兰亭刊黑_GBK" pitchFamily="2" charset="-122"/>
                <a:cs typeface="Arial" pitchFamily="34" charset="0"/>
              </a:rPr>
              <a:t>放电用电子负载</a:t>
            </a:r>
            <a:endParaRPr lang="en-US" altLang="zh-CN" sz="1200" dirty="0">
              <a:solidFill>
                <a:prstClr val="black"/>
              </a:solidFill>
              <a:latin typeface="Myriad Set Pro" pitchFamily="2" charset="0"/>
              <a:ea typeface="方正兰亭刊黑_GBK" pitchFamily="2" charset="-122"/>
              <a:cs typeface="Arial" pitchFamily="34" charset="0"/>
            </a:endParaRPr>
          </a:p>
        </p:txBody>
      </p:sp>
      <p:pic>
        <p:nvPicPr>
          <p:cNvPr id="9225" name="Picture 9" descr="D:\在做工作\IT5101\仪器\5101正面-高精度高分辨率.png"/>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b="14927"/>
          <a:stretch/>
        </p:blipFill>
        <p:spPr bwMode="auto">
          <a:xfrm>
            <a:off x="2860954" y="3818752"/>
            <a:ext cx="1540091" cy="868063"/>
          </a:xfrm>
          <a:prstGeom prst="rect">
            <a:avLst/>
          </a:prstGeom>
          <a:noFill/>
          <a:extLst>
            <a:ext uri="{909E8E84-426E-40DD-AFC4-6F175D3DCCD1}">
              <a14:hiddenFill xmlns:a14="http://schemas.microsoft.com/office/drawing/2010/main" xmlns="">
                <a:solidFill>
                  <a:srgbClr val="FFFFFF"/>
                </a:solidFill>
              </a14:hiddenFill>
            </a:ext>
          </a:extLst>
        </p:spPr>
      </p:pic>
      <p:cxnSp>
        <p:nvCxnSpPr>
          <p:cNvPr id="29" name="直接箭头连接符 28"/>
          <p:cNvCxnSpPr/>
          <p:nvPr/>
        </p:nvCxnSpPr>
        <p:spPr>
          <a:xfrm flipV="1">
            <a:off x="4631796" y="2938213"/>
            <a:ext cx="0" cy="90027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8" name="矩形 47"/>
          <p:cNvSpPr/>
          <p:nvPr/>
        </p:nvSpPr>
        <p:spPr>
          <a:xfrm>
            <a:off x="4696549" y="3274844"/>
            <a:ext cx="800203" cy="277077"/>
          </a:xfrm>
          <a:prstGeom prst="rect">
            <a:avLst/>
          </a:prstGeom>
        </p:spPr>
        <p:txBody>
          <a:bodyPr wrap="none" lIns="91432" tIns="45716" rIns="91432" bIns="45716">
            <a:spAutoFit/>
          </a:bodyPr>
          <a:lstStyle/>
          <a:p>
            <a:pPr defTabSz="914310"/>
            <a:r>
              <a:rPr lang="zh-CN" altLang="en-US" sz="1200" dirty="0">
                <a:solidFill>
                  <a:prstClr val="black"/>
                </a:solidFill>
                <a:latin typeface="Myriad Set Pro" pitchFamily="2" charset="0"/>
                <a:ea typeface="方正兰亭刊黑_GBK" pitchFamily="2" charset="-122"/>
                <a:cs typeface="Arial" pitchFamily="34" charset="0"/>
              </a:rPr>
              <a:t>测试温度</a:t>
            </a:r>
            <a:endParaRPr lang="en-US" altLang="zh-CN" sz="1200" dirty="0">
              <a:solidFill>
                <a:prstClr val="black"/>
              </a:solidFill>
              <a:latin typeface="Myriad Set Pro" pitchFamily="2" charset="0"/>
              <a:ea typeface="方正兰亭刊黑_GBK" pitchFamily="2" charset="-122"/>
              <a:cs typeface="Arial" pitchFamily="34" charset="0"/>
            </a:endParaRPr>
          </a:p>
        </p:txBody>
      </p:sp>
      <p:sp>
        <p:nvSpPr>
          <p:cNvPr id="49" name="TextBox 48"/>
          <p:cNvSpPr txBox="1"/>
          <p:nvPr/>
        </p:nvSpPr>
        <p:spPr>
          <a:xfrm>
            <a:off x="2976387" y="4744527"/>
            <a:ext cx="4158461" cy="277077"/>
          </a:xfrm>
          <a:prstGeom prst="rect">
            <a:avLst/>
          </a:prstGeom>
          <a:noFill/>
        </p:spPr>
        <p:txBody>
          <a:bodyPr wrap="square" lIns="91432" tIns="45716" rIns="91432" bIns="45716" rtlCol="0">
            <a:spAutoFit/>
          </a:bodyPr>
          <a:lstStyle/>
          <a:p>
            <a:pPr defTabSz="914310"/>
            <a:r>
              <a:rPr lang="en-US" altLang="zh-CN" sz="1200" dirty="0">
                <a:solidFill>
                  <a:prstClr val="black"/>
                </a:solidFill>
                <a:latin typeface="Myriad Set Pro" pitchFamily="2" charset="0"/>
                <a:ea typeface="方正兰亭刊黑_GBK" pitchFamily="2" charset="-122"/>
                <a:cs typeface="Arial" pitchFamily="34" charset="0"/>
              </a:rPr>
              <a:t>IT5100</a:t>
            </a:r>
            <a:r>
              <a:rPr lang="zh-CN" altLang="en-US" sz="1200" dirty="0">
                <a:solidFill>
                  <a:prstClr val="black"/>
                </a:solidFill>
                <a:latin typeface="Myriad Set Pro" pitchFamily="2" charset="0"/>
                <a:ea typeface="方正兰亭刊黑_GBK" pitchFamily="2" charset="-122"/>
                <a:cs typeface="Arial" pitchFamily="34" charset="0"/>
              </a:rPr>
              <a:t>内阻测试仪、</a:t>
            </a:r>
            <a:r>
              <a:rPr lang="en-US" altLang="zh-CN" sz="1200" dirty="0">
                <a:solidFill>
                  <a:prstClr val="black"/>
                </a:solidFill>
                <a:latin typeface="Myriad Set Pro" pitchFamily="2" charset="0"/>
                <a:ea typeface="方正兰亭刊黑_GBK" pitchFamily="2" charset="-122"/>
                <a:cs typeface="Arial" pitchFamily="34" charset="0"/>
              </a:rPr>
              <a:t>IT5600</a:t>
            </a:r>
            <a:r>
              <a:rPr lang="zh-CN" altLang="en-US" sz="1200" dirty="0">
                <a:solidFill>
                  <a:prstClr val="black"/>
                </a:solidFill>
                <a:latin typeface="Myriad Set Pro" pitchFamily="2" charset="0"/>
                <a:ea typeface="方正兰亭刊黑_GBK" pitchFamily="2" charset="-122"/>
                <a:cs typeface="Arial" pitchFamily="34" charset="0"/>
              </a:rPr>
              <a:t>温度采集仪 </a:t>
            </a:r>
            <a:r>
              <a:rPr lang="en-US" altLang="zh-CN" sz="1200" dirty="0">
                <a:solidFill>
                  <a:prstClr val="black"/>
                </a:solidFill>
                <a:latin typeface="Myriad Set Pro" pitchFamily="2" charset="0"/>
                <a:ea typeface="方正兰亭刊黑_GBK" pitchFamily="2" charset="-122"/>
                <a:cs typeface="Arial" pitchFamily="34" charset="0"/>
              </a:rPr>
              <a:t>……</a:t>
            </a:r>
            <a:endParaRPr lang="zh-CN" altLang="en-US" sz="1200" dirty="0">
              <a:solidFill>
                <a:prstClr val="black"/>
              </a:solidFill>
              <a:latin typeface="Myriad Set Pro" pitchFamily="2" charset="0"/>
              <a:ea typeface="方正兰亭刊黑_GBK" pitchFamily="2" charset="-122"/>
              <a:cs typeface="Arial" pitchFamily="34" charset="0"/>
            </a:endParaRPr>
          </a:p>
        </p:txBody>
      </p:sp>
      <p:pic>
        <p:nvPicPr>
          <p:cNvPr id="9226" name="Picture 10" descr="D:\在做工作\IT6522\IT6500效果图\6500（E-502）.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948264" y="2869204"/>
            <a:ext cx="1617892" cy="1071915"/>
          </a:xfrm>
          <a:prstGeom prst="rect">
            <a:avLst/>
          </a:prstGeom>
          <a:noFill/>
          <a:extLst>
            <a:ext uri="{909E8E84-426E-40DD-AFC4-6F175D3DCCD1}">
              <a14:hiddenFill xmlns:a14="http://schemas.microsoft.com/office/drawing/2010/main" xmlns="">
                <a:solidFill>
                  <a:srgbClr val="FFFFFF"/>
                </a:solidFill>
              </a14:hiddenFill>
            </a:ext>
          </a:extLst>
        </p:spPr>
      </p:pic>
      <p:sp>
        <p:nvSpPr>
          <p:cNvPr id="51" name="TextBox 50"/>
          <p:cNvSpPr txBox="1"/>
          <p:nvPr/>
        </p:nvSpPr>
        <p:spPr>
          <a:xfrm>
            <a:off x="7069773" y="3846510"/>
            <a:ext cx="1527966" cy="276991"/>
          </a:xfrm>
          <a:prstGeom prst="rect">
            <a:avLst/>
          </a:prstGeom>
          <a:noFill/>
        </p:spPr>
        <p:txBody>
          <a:bodyPr wrap="none" lIns="91432" tIns="45716" rIns="91432" bIns="45716" rtlCol="0">
            <a:spAutoFit/>
          </a:bodyPr>
          <a:lstStyle/>
          <a:p>
            <a:pPr defTabSz="914310"/>
            <a:r>
              <a:rPr lang="en-US" altLang="zh-CN" sz="1200" dirty="0">
                <a:solidFill>
                  <a:prstClr val="black"/>
                </a:solidFill>
                <a:latin typeface="Myriad Set Pro" pitchFamily="2" charset="0"/>
                <a:ea typeface="方正兰亭刊黑_GBK" pitchFamily="2" charset="-122"/>
                <a:cs typeface="Arial" pitchFamily="34" charset="0"/>
              </a:rPr>
              <a:t>IT6500C+</a:t>
            </a:r>
            <a:r>
              <a:rPr lang="zh-CN" altLang="en-US" sz="1200" dirty="0">
                <a:solidFill>
                  <a:prstClr val="black"/>
                </a:solidFill>
                <a:latin typeface="Myriad Set Pro" pitchFamily="2" charset="0"/>
                <a:ea typeface="方正兰亭刊黑_GBK" pitchFamily="2" charset="-122"/>
                <a:cs typeface="Arial" pitchFamily="34" charset="0"/>
              </a:rPr>
              <a:t>功率耗散</a:t>
            </a:r>
            <a:r>
              <a:rPr lang="zh-CN" altLang="en-US" sz="1200" dirty="0" smtClean="0">
                <a:solidFill>
                  <a:prstClr val="black"/>
                </a:solidFill>
                <a:latin typeface="Myriad Set Pro" pitchFamily="2" charset="0"/>
                <a:ea typeface="方正兰亭刊黑_GBK" pitchFamily="2" charset="-122"/>
                <a:cs typeface="Arial" pitchFamily="34" charset="0"/>
              </a:rPr>
              <a:t>器</a:t>
            </a:r>
            <a:endParaRPr lang="en-US" altLang="zh-CN" sz="1200" dirty="0">
              <a:solidFill>
                <a:prstClr val="black"/>
              </a:solidFill>
              <a:latin typeface="Myriad Set Pro" pitchFamily="2" charset="0"/>
              <a:ea typeface="方正兰亭刊黑_GBK" pitchFamily="2" charset="-122"/>
              <a:cs typeface="Arial" pitchFamily="34" charset="0"/>
            </a:endParaRPr>
          </a:p>
        </p:txBody>
      </p:sp>
      <p:pic>
        <p:nvPicPr>
          <p:cNvPr id="9228" name="Picture 12" descr="D:\市场物料\PPT图\应用相关\电池\bb01104542_副本.png"/>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r="31349" b="14490"/>
          <a:stretch/>
        </p:blipFill>
        <p:spPr bwMode="auto">
          <a:xfrm>
            <a:off x="3491880" y="1420060"/>
            <a:ext cx="1930050" cy="1584665"/>
          </a:xfrm>
          <a:prstGeom prst="rect">
            <a:avLst/>
          </a:prstGeom>
          <a:noFill/>
          <a:extLst>
            <a:ext uri="{909E8E84-426E-40DD-AFC4-6F175D3DCCD1}">
              <a14:hiddenFill xmlns:a14="http://schemas.microsoft.com/office/drawing/2010/main" xmlns="">
                <a:solidFill>
                  <a:srgbClr val="FFFFFF"/>
                </a:solidFill>
              </a14:hiddenFill>
            </a:ext>
          </a:extLst>
        </p:spPr>
      </p:pic>
      <p:cxnSp>
        <p:nvCxnSpPr>
          <p:cNvPr id="32" name="直接连接符 31"/>
          <p:cNvCxnSpPr/>
          <p:nvPr/>
        </p:nvCxnSpPr>
        <p:spPr>
          <a:xfrm flipV="1">
            <a:off x="1259872" y="2140362"/>
            <a:ext cx="0" cy="21606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259872" y="2560550"/>
            <a:ext cx="2160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p:nvPr/>
        </p:nvCxnSpPr>
        <p:spPr>
          <a:xfrm>
            <a:off x="1259632" y="2556501"/>
            <a:ext cx="240" cy="21606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0" name="直接箭头连接符 59"/>
          <p:cNvCxnSpPr/>
          <p:nvPr/>
        </p:nvCxnSpPr>
        <p:spPr>
          <a:xfrm flipV="1">
            <a:off x="4355976" y="2938213"/>
            <a:ext cx="0" cy="90027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2" name="矩形 41"/>
          <p:cNvSpPr/>
          <p:nvPr/>
        </p:nvSpPr>
        <p:spPr>
          <a:xfrm>
            <a:off x="3183843" y="3274844"/>
            <a:ext cx="1133872" cy="277077"/>
          </a:xfrm>
          <a:prstGeom prst="rect">
            <a:avLst/>
          </a:prstGeom>
        </p:spPr>
        <p:txBody>
          <a:bodyPr wrap="square" lIns="91432" tIns="45716" rIns="91432" bIns="45716">
            <a:spAutoFit/>
          </a:bodyPr>
          <a:lstStyle/>
          <a:p>
            <a:pPr algn="r" defTabSz="914310"/>
            <a:r>
              <a:rPr lang="zh-CN" altLang="en-US" sz="1200" dirty="0">
                <a:solidFill>
                  <a:prstClr val="black"/>
                </a:solidFill>
                <a:latin typeface="Myriad Set Pro" pitchFamily="2" charset="0"/>
                <a:ea typeface="方正兰亭刊黑_GBK" pitchFamily="2" charset="-122"/>
                <a:cs typeface="Arial" pitchFamily="34" charset="0"/>
              </a:rPr>
              <a:t>测试内阻</a:t>
            </a:r>
            <a:endParaRPr lang="en-US" altLang="zh-CN" sz="1200" dirty="0">
              <a:solidFill>
                <a:prstClr val="black"/>
              </a:solidFill>
              <a:latin typeface="Myriad Set Pro" pitchFamily="2" charset="0"/>
              <a:ea typeface="方正兰亭刊黑_GBK" pitchFamily="2" charset="-122"/>
              <a:cs typeface="Arial" pitchFamily="34" charset="0"/>
            </a:endParaRPr>
          </a:p>
        </p:txBody>
      </p:sp>
      <p:sp>
        <p:nvSpPr>
          <p:cNvPr id="43" name="圆角矩形 42"/>
          <p:cNvSpPr/>
          <p:nvPr/>
        </p:nvSpPr>
        <p:spPr>
          <a:xfrm>
            <a:off x="2229996" y="1276000"/>
            <a:ext cx="3638148" cy="2376998"/>
          </a:xfrm>
          <a:prstGeom prst="roundRect">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914310"/>
            <a:endParaRPr lang="zh-CN" altLang="en-US" dirty="0">
              <a:solidFill>
                <a:prstClr val="white"/>
              </a:solidFill>
              <a:latin typeface="Myriad Set Pro" pitchFamily="2" charset="0"/>
              <a:ea typeface="方正兰亭刊黑_GBK" pitchFamily="2" charset="-122"/>
              <a:cs typeface="Arial" pitchFamily="34" charset="0"/>
            </a:endParaRPr>
          </a:p>
        </p:txBody>
      </p:sp>
      <p:cxnSp>
        <p:nvCxnSpPr>
          <p:cNvPr id="64" name="直接箭头连接符 63"/>
          <p:cNvCxnSpPr/>
          <p:nvPr/>
        </p:nvCxnSpPr>
        <p:spPr>
          <a:xfrm>
            <a:off x="6033666" y="1780211"/>
            <a:ext cx="9360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6" name="矩形 65"/>
          <p:cNvSpPr/>
          <p:nvPr/>
        </p:nvSpPr>
        <p:spPr>
          <a:xfrm>
            <a:off x="6030683" y="1420100"/>
            <a:ext cx="800203" cy="277077"/>
          </a:xfrm>
          <a:prstGeom prst="rect">
            <a:avLst/>
          </a:prstGeom>
        </p:spPr>
        <p:txBody>
          <a:bodyPr wrap="none" lIns="91432" tIns="45716" rIns="91432" bIns="45716">
            <a:spAutoFit/>
          </a:bodyPr>
          <a:lstStyle/>
          <a:p>
            <a:pPr defTabSz="914310"/>
            <a:r>
              <a:rPr lang="zh-CN" altLang="en-US" sz="1200" dirty="0">
                <a:solidFill>
                  <a:prstClr val="black"/>
                </a:solidFill>
                <a:latin typeface="Myriad Set Pro" pitchFamily="2" charset="0"/>
                <a:ea typeface="方正兰亭刊黑_GBK" pitchFamily="2" charset="-122"/>
                <a:cs typeface="Arial" pitchFamily="34" charset="0"/>
              </a:rPr>
              <a:t>自动测试</a:t>
            </a:r>
            <a:endParaRPr lang="en-US" altLang="zh-CN" sz="1200" dirty="0">
              <a:solidFill>
                <a:prstClr val="black"/>
              </a:solidFill>
              <a:latin typeface="Myriad Set Pro" pitchFamily="2" charset="0"/>
              <a:ea typeface="方正兰亭刊黑_GBK" pitchFamily="2" charset="-122"/>
              <a:cs typeface="Arial" pitchFamily="34" charset="0"/>
            </a:endParaRPr>
          </a:p>
        </p:txBody>
      </p:sp>
      <p:cxnSp>
        <p:nvCxnSpPr>
          <p:cNvPr id="46" name="直接箭头连接符 45"/>
          <p:cNvCxnSpPr>
            <a:endCxn id="9226" idx="1"/>
          </p:cNvCxnSpPr>
          <p:nvPr/>
        </p:nvCxnSpPr>
        <p:spPr>
          <a:xfrm>
            <a:off x="5580112" y="2772570"/>
            <a:ext cx="1368152" cy="63262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1" name="直接箭头连接符 70"/>
          <p:cNvCxnSpPr/>
          <p:nvPr/>
        </p:nvCxnSpPr>
        <p:spPr>
          <a:xfrm rot="-10800000">
            <a:off x="5463772" y="2919260"/>
            <a:ext cx="1368152" cy="63262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2" name="矩形 71"/>
          <p:cNvSpPr/>
          <p:nvPr/>
        </p:nvSpPr>
        <p:spPr>
          <a:xfrm rot="1545313">
            <a:off x="6054127" y="2720743"/>
            <a:ext cx="800203" cy="277077"/>
          </a:xfrm>
          <a:prstGeom prst="rect">
            <a:avLst/>
          </a:prstGeom>
        </p:spPr>
        <p:txBody>
          <a:bodyPr wrap="none" lIns="91432" tIns="45716" rIns="91432" bIns="45716">
            <a:spAutoFit/>
          </a:bodyPr>
          <a:lstStyle/>
          <a:p>
            <a:pPr defTabSz="914310"/>
            <a:r>
              <a:rPr lang="zh-CN" altLang="en-US" sz="1200" dirty="0">
                <a:solidFill>
                  <a:prstClr val="black"/>
                </a:solidFill>
                <a:latin typeface="Myriad Set Pro" pitchFamily="2" charset="0"/>
                <a:ea typeface="方正兰亭刊黑_GBK" pitchFamily="2" charset="-122"/>
                <a:cs typeface="Arial" pitchFamily="34" charset="0"/>
              </a:rPr>
              <a:t>电池模拟</a:t>
            </a:r>
            <a:endParaRPr lang="en-US" altLang="zh-CN" sz="1200" dirty="0">
              <a:solidFill>
                <a:prstClr val="black"/>
              </a:solidFill>
              <a:latin typeface="Myriad Set Pro" pitchFamily="2" charset="0"/>
              <a:ea typeface="方正兰亭刊黑_GBK" pitchFamily="2" charset="-122"/>
              <a:cs typeface="Arial" pitchFamily="34" charset="0"/>
            </a:endParaRPr>
          </a:p>
        </p:txBody>
      </p:sp>
      <p:pic>
        <p:nvPicPr>
          <p:cNvPr id="73" name="Picture 2"/>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7369336" y="874564"/>
            <a:ext cx="928865" cy="17023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8" name="TextBox 37"/>
          <p:cNvSpPr txBox="1"/>
          <p:nvPr/>
        </p:nvSpPr>
        <p:spPr>
          <a:xfrm>
            <a:off x="6768206" y="2340420"/>
            <a:ext cx="1908583" cy="277077"/>
          </a:xfrm>
          <a:prstGeom prst="rect">
            <a:avLst/>
          </a:prstGeom>
          <a:noFill/>
        </p:spPr>
        <p:txBody>
          <a:bodyPr wrap="none" lIns="91432" tIns="45716" rIns="91432" bIns="45716" rtlCol="0">
            <a:spAutoFit/>
          </a:bodyPr>
          <a:lstStyle/>
          <a:p>
            <a:pPr defTabSz="914310"/>
            <a:r>
              <a:rPr lang="en-US" altLang="zh-CN" sz="1200" dirty="0">
                <a:solidFill>
                  <a:prstClr val="black"/>
                </a:solidFill>
                <a:latin typeface="Myriad Set Pro" pitchFamily="2" charset="0"/>
                <a:ea typeface="方正兰亭刊黑_GBK" pitchFamily="2" charset="-122"/>
                <a:cs typeface="Arial" pitchFamily="34" charset="0"/>
              </a:rPr>
              <a:t>ITS5300 </a:t>
            </a:r>
            <a:r>
              <a:rPr lang="zh-CN" altLang="en-US" sz="1200" dirty="0">
                <a:solidFill>
                  <a:prstClr val="black"/>
                </a:solidFill>
                <a:latin typeface="Myriad Set Pro" pitchFamily="2" charset="0"/>
                <a:ea typeface="方正兰亭刊黑_GBK" pitchFamily="2" charset="-122"/>
                <a:cs typeface="Arial" pitchFamily="34" charset="0"/>
              </a:rPr>
              <a:t>自动电池测试</a:t>
            </a:r>
            <a:r>
              <a:rPr lang="zh-CN" altLang="en-US" sz="1200" dirty="0" smtClean="0">
                <a:solidFill>
                  <a:prstClr val="black"/>
                </a:solidFill>
                <a:latin typeface="Myriad Set Pro" pitchFamily="2" charset="0"/>
                <a:ea typeface="方正兰亭刊黑_GBK" pitchFamily="2" charset="-122"/>
                <a:cs typeface="Arial" pitchFamily="34" charset="0"/>
              </a:rPr>
              <a:t>系统</a:t>
            </a:r>
            <a:endParaRPr lang="en-US" altLang="zh-CN" sz="1200" dirty="0">
              <a:solidFill>
                <a:prstClr val="black"/>
              </a:solidFill>
              <a:latin typeface="Myriad Set Pro" pitchFamily="2" charset="0"/>
              <a:ea typeface="方正兰亭刊黑_GBK" pitchFamily="2" charset="-122"/>
              <a:cs typeface="Arial" pitchFamily="34" charset="0"/>
            </a:endParaRPr>
          </a:p>
        </p:txBody>
      </p:sp>
      <p:pic>
        <p:nvPicPr>
          <p:cNvPr id="2" name="图片 1"/>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4456905" y="3975214"/>
            <a:ext cx="1416456" cy="652111"/>
          </a:xfrm>
          <a:prstGeom prst="rect">
            <a:avLst/>
          </a:prstGeom>
        </p:spPr>
      </p:pic>
      <p:sp>
        <p:nvSpPr>
          <p:cNvPr id="37" name="矩形 36"/>
          <p:cNvSpPr/>
          <p:nvPr/>
        </p:nvSpPr>
        <p:spPr>
          <a:xfrm>
            <a:off x="77079" y="42191"/>
            <a:ext cx="2044133" cy="369324"/>
          </a:xfrm>
          <a:prstGeom prst="rect">
            <a:avLst/>
          </a:prstGeom>
        </p:spPr>
        <p:txBody>
          <a:bodyPr wrap="none" lIns="91432" tIns="45716" rIns="91432" bIns="45716">
            <a:spAutoFit/>
          </a:bodyPr>
          <a:lstStyle/>
          <a:p>
            <a:pPr defTabSz="914310"/>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动力电池测试方案</a:t>
            </a:r>
          </a:p>
        </p:txBody>
      </p:sp>
    </p:spTree>
    <p:custDataLst>
      <p:tags r:id="rId1"/>
    </p:custDataLst>
    <p:extLst>
      <p:ext uri="{BB962C8B-B14F-4D97-AF65-F5344CB8AC3E}">
        <p14:creationId xmlns:p14="http://schemas.microsoft.com/office/powerpoint/2010/main" xmlns="" val="273143936"/>
      </p:ext>
    </p:extLst>
  </p:cSld>
  <p:clrMapOvr>
    <a:masterClrMapping/>
  </p:clrMapOvr>
  <p:transition spd="slow" advTm="15368">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549191" y="895428"/>
            <a:ext cx="1980000" cy="3619707"/>
            <a:chOff x="1855795" y="1334830"/>
            <a:chExt cx="1980000" cy="3619707"/>
          </a:xfrm>
        </p:grpSpPr>
        <p:sp>
          <p:nvSpPr>
            <p:cNvPr id="22" name="圆角矩形 21"/>
            <p:cNvSpPr/>
            <p:nvPr/>
          </p:nvSpPr>
          <p:spPr>
            <a:xfrm>
              <a:off x="1855795" y="1354537"/>
              <a:ext cx="1980000" cy="3600000"/>
            </a:xfrm>
            <a:prstGeom prst="round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914310"/>
              <a:endParaRPr lang="zh-CN" altLang="en-US" dirty="0">
                <a:solidFill>
                  <a:prstClr val="white"/>
                </a:solidFill>
                <a:latin typeface="方正兰亭刊黑_GBK" pitchFamily="2" charset="-122"/>
                <a:ea typeface="方正兰亭刊黑_GBK" pitchFamily="2" charset="-122"/>
              </a:endParaRPr>
            </a:p>
          </p:txBody>
        </p:sp>
        <p:sp>
          <p:nvSpPr>
            <p:cNvPr id="67" name="AutoShape 12"/>
            <p:cNvSpPr>
              <a:spLocks noChangeArrowheads="1"/>
            </p:cNvSpPr>
            <p:nvPr/>
          </p:nvSpPr>
          <p:spPr bwMode="auto">
            <a:xfrm>
              <a:off x="1855795" y="1334830"/>
              <a:ext cx="1980000" cy="340522"/>
            </a:xfrm>
            <a:prstGeom prst="roundRect">
              <a:avLst>
                <a:gd name="adj" fmla="val 22537"/>
              </a:avLst>
            </a:prstGeom>
            <a:solidFill>
              <a:srgbClr val="C00000"/>
            </a:solidFill>
            <a:ln w="9525" algn="ctr">
              <a:noFill/>
              <a:round/>
              <a:headEnd/>
              <a:tailEnd/>
            </a:ln>
          </p:spPr>
          <p:txBody>
            <a:bodyPr wrap="none" lIns="91432" tIns="45716" rIns="91432" bIns="45716" anchor="ctr"/>
            <a:lstStyle/>
            <a:p>
              <a:pPr algn="ctr" defTabSz="914310">
                <a:defRPr/>
              </a:pPr>
              <a:r>
                <a:rPr lang="zh-CN" altLang="en-US" sz="1400" b="1" kern="0" dirty="0">
                  <a:solidFill>
                    <a:srgbClr val="FFFFFF"/>
                  </a:solidFill>
                  <a:latin typeface="方正兰亭刊黑_GBK" pitchFamily="2" charset="-122"/>
                  <a:ea typeface="方正兰亭刊黑_GBK" pitchFamily="2" charset="-122"/>
                </a:rPr>
                <a:t>基本性能</a:t>
              </a:r>
            </a:p>
          </p:txBody>
        </p:sp>
        <p:sp>
          <p:nvSpPr>
            <p:cNvPr id="34" name="AutoShape 4"/>
            <p:cNvSpPr>
              <a:spLocks noChangeArrowheads="1"/>
            </p:cNvSpPr>
            <p:nvPr/>
          </p:nvSpPr>
          <p:spPr bwMode="auto">
            <a:xfrm rot="10800000">
              <a:off x="1954795" y="2882475"/>
              <a:ext cx="1782000" cy="365701"/>
            </a:xfrm>
            <a:prstGeom prst="roundRect">
              <a:avLst>
                <a:gd name="adj" fmla="val 6171"/>
              </a:avLst>
            </a:prstGeom>
            <a:gradFill rotWithShape="1">
              <a:gsLst>
                <a:gs pos="0">
                  <a:srgbClr val="DDDDDD"/>
                </a:gs>
                <a:gs pos="100000">
                  <a:srgbClr val="FFFFFF"/>
                </a:gs>
              </a:gsLst>
              <a:lin ang="5400000" scaled="1"/>
            </a:gradFill>
            <a:ln w="9525" algn="ctr">
              <a:solidFill>
                <a:srgbClr val="C0C0C0"/>
              </a:solidFill>
              <a:round/>
              <a:headEnd/>
              <a:tailEnd/>
            </a:ln>
          </p:spPr>
          <p:txBody>
            <a:bodyPr rot="10800000" wrap="none" anchor="ctr"/>
            <a:lstStyle/>
            <a:p>
              <a:pPr algn="ctr" defTabSz="914310">
                <a:lnSpc>
                  <a:spcPct val="120000"/>
                </a:lnSpc>
                <a:defRPr/>
              </a:pPr>
              <a:r>
                <a:rPr lang="zh-CN" altLang="en-US" sz="1000" kern="0" dirty="0">
                  <a:solidFill>
                    <a:sysClr val="windowText" lastClr="000000"/>
                  </a:solidFill>
                  <a:latin typeface="方正兰亭刊黑_GBK" pitchFamily="2" charset="-122"/>
                  <a:ea typeface="方正兰亭刊黑_GBK" pitchFamily="2" charset="-122"/>
                </a:rPr>
                <a:t>电池芯内阻测试</a:t>
              </a:r>
            </a:p>
          </p:txBody>
        </p:sp>
        <p:sp>
          <p:nvSpPr>
            <p:cNvPr id="38" name="AutoShape 4"/>
            <p:cNvSpPr>
              <a:spLocks noChangeArrowheads="1"/>
            </p:cNvSpPr>
            <p:nvPr/>
          </p:nvSpPr>
          <p:spPr bwMode="auto">
            <a:xfrm rot="10800000">
              <a:off x="1954795" y="2406626"/>
              <a:ext cx="1782000" cy="365701"/>
            </a:xfrm>
            <a:prstGeom prst="roundRect">
              <a:avLst>
                <a:gd name="adj" fmla="val 6171"/>
              </a:avLst>
            </a:prstGeom>
            <a:gradFill rotWithShape="1">
              <a:gsLst>
                <a:gs pos="0">
                  <a:srgbClr val="DDDDDD"/>
                </a:gs>
                <a:gs pos="100000">
                  <a:srgbClr val="FFFFFF"/>
                </a:gs>
              </a:gsLst>
              <a:lin ang="5400000" scaled="1"/>
            </a:gradFill>
            <a:ln w="9525" algn="ctr">
              <a:solidFill>
                <a:srgbClr val="C0C0C0"/>
              </a:solidFill>
              <a:round/>
              <a:headEnd/>
              <a:tailEnd/>
            </a:ln>
          </p:spPr>
          <p:txBody>
            <a:bodyPr rot="10800000" wrap="none" anchor="ctr"/>
            <a:lstStyle/>
            <a:p>
              <a:pPr algn="ctr" defTabSz="914310">
                <a:lnSpc>
                  <a:spcPct val="120000"/>
                </a:lnSpc>
                <a:defRPr/>
              </a:pPr>
              <a:r>
                <a:rPr lang="zh-CN" altLang="en-US" sz="1000" kern="0" dirty="0">
                  <a:solidFill>
                    <a:sysClr val="windowText" lastClr="000000"/>
                  </a:solidFill>
                  <a:latin typeface="方正兰亭刊黑_GBK" pitchFamily="2" charset="-122"/>
                  <a:ea typeface="方正兰亭刊黑_GBK" pitchFamily="2" charset="-122"/>
                </a:rPr>
                <a:t>电池容量测试</a:t>
              </a:r>
            </a:p>
          </p:txBody>
        </p:sp>
        <p:sp>
          <p:nvSpPr>
            <p:cNvPr id="37" name="AutoShape 4"/>
            <p:cNvSpPr>
              <a:spLocks noChangeArrowheads="1"/>
            </p:cNvSpPr>
            <p:nvPr/>
          </p:nvSpPr>
          <p:spPr bwMode="auto">
            <a:xfrm rot="10800000">
              <a:off x="1954795" y="1930763"/>
              <a:ext cx="1782000" cy="365701"/>
            </a:xfrm>
            <a:prstGeom prst="roundRect">
              <a:avLst>
                <a:gd name="adj" fmla="val 6171"/>
              </a:avLst>
            </a:prstGeom>
            <a:gradFill rotWithShape="1">
              <a:gsLst>
                <a:gs pos="0">
                  <a:srgbClr val="DDDDDD"/>
                </a:gs>
                <a:gs pos="100000">
                  <a:srgbClr val="FFFFFF"/>
                </a:gs>
              </a:gsLst>
              <a:lin ang="5400000" scaled="1"/>
            </a:gradFill>
            <a:ln w="9525" algn="ctr">
              <a:solidFill>
                <a:srgbClr val="C0C0C0"/>
              </a:solidFill>
              <a:round/>
              <a:headEnd/>
              <a:tailEnd/>
            </a:ln>
          </p:spPr>
          <p:txBody>
            <a:bodyPr rot="10800000" wrap="none" anchor="ctr"/>
            <a:lstStyle/>
            <a:p>
              <a:pPr algn="ctr" defTabSz="914310">
                <a:lnSpc>
                  <a:spcPct val="120000"/>
                </a:lnSpc>
                <a:defRPr/>
              </a:pPr>
              <a:r>
                <a:rPr lang="zh-CN" altLang="en-US" sz="1000" kern="0" dirty="0">
                  <a:solidFill>
                    <a:sysClr val="windowText" lastClr="000000"/>
                  </a:solidFill>
                  <a:latin typeface="方正兰亭刊黑_GBK" pitchFamily="2" charset="-122"/>
                  <a:ea typeface="方正兰亭刊黑_GBK" pitchFamily="2" charset="-122"/>
                </a:rPr>
                <a:t>电池芯充</a:t>
              </a:r>
              <a:r>
                <a:rPr lang="en-US" altLang="zh-CN" sz="1000" kern="0" dirty="0">
                  <a:solidFill>
                    <a:sysClr val="windowText" lastClr="000000"/>
                  </a:solidFill>
                  <a:latin typeface="方正兰亭刊黑_GBK" pitchFamily="2" charset="-122"/>
                  <a:ea typeface="方正兰亭刊黑_GBK" pitchFamily="2" charset="-122"/>
                </a:rPr>
                <a:t>/</a:t>
              </a:r>
              <a:r>
                <a:rPr lang="zh-CN" altLang="en-US" sz="1000" kern="0" dirty="0">
                  <a:solidFill>
                    <a:sysClr val="windowText" lastClr="000000"/>
                  </a:solidFill>
                  <a:latin typeface="方正兰亭刊黑_GBK" pitchFamily="2" charset="-122"/>
                  <a:ea typeface="方正兰亭刊黑_GBK" pitchFamily="2" charset="-122"/>
                </a:rPr>
                <a:t>放电性能测试</a:t>
              </a:r>
            </a:p>
          </p:txBody>
        </p:sp>
        <p:sp>
          <p:nvSpPr>
            <p:cNvPr id="36" name="AutoShape 4"/>
            <p:cNvSpPr>
              <a:spLocks noChangeArrowheads="1"/>
            </p:cNvSpPr>
            <p:nvPr/>
          </p:nvSpPr>
          <p:spPr bwMode="auto">
            <a:xfrm rot="10800000">
              <a:off x="1954795" y="3358327"/>
              <a:ext cx="1782000" cy="365701"/>
            </a:xfrm>
            <a:prstGeom prst="roundRect">
              <a:avLst>
                <a:gd name="adj" fmla="val 6171"/>
              </a:avLst>
            </a:prstGeom>
            <a:gradFill rotWithShape="1">
              <a:gsLst>
                <a:gs pos="0">
                  <a:srgbClr val="DDDDDD"/>
                </a:gs>
                <a:gs pos="100000">
                  <a:srgbClr val="FFFFFF"/>
                </a:gs>
              </a:gsLst>
              <a:lin ang="5400000" scaled="1"/>
            </a:gradFill>
            <a:ln w="9525" algn="ctr">
              <a:solidFill>
                <a:srgbClr val="C0C0C0"/>
              </a:solidFill>
              <a:round/>
              <a:headEnd/>
              <a:tailEnd/>
            </a:ln>
          </p:spPr>
          <p:txBody>
            <a:bodyPr rot="10800000" wrap="none" anchor="ctr"/>
            <a:lstStyle/>
            <a:p>
              <a:pPr algn="ctr" defTabSz="914310">
                <a:lnSpc>
                  <a:spcPct val="120000"/>
                </a:lnSpc>
                <a:defRPr/>
              </a:pPr>
              <a:r>
                <a:rPr lang="zh-CN" altLang="en-US" sz="1000" kern="0" dirty="0">
                  <a:solidFill>
                    <a:sysClr val="windowText" lastClr="000000"/>
                  </a:solidFill>
                  <a:latin typeface="方正兰亭刊黑_GBK" pitchFamily="2" charset="-122"/>
                  <a:ea typeface="方正兰亭刊黑_GBK" pitchFamily="2" charset="-122"/>
                </a:rPr>
                <a:t>电池包</a:t>
              </a:r>
              <a:r>
                <a:rPr lang="en-US" altLang="zh-CN" sz="1000" kern="0" dirty="0">
                  <a:solidFill>
                    <a:sysClr val="windowText" lastClr="000000"/>
                  </a:solidFill>
                  <a:latin typeface="方正兰亭刊黑_GBK" pitchFamily="2" charset="-122"/>
                  <a:ea typeface="方正兰亭刊黑_GBK" pitchFamily="2" charset="-122"/>
                </a:rPr>
                <a:t>/</a:t>
              </a:r>
              <a:r>
                <a:rPr lang="zh-CN" altLang="en-US" sz="1000" kern="0" dirty="0">
                  <a:solidFill>
                    <a:sysClr val="windowText" lastClr="000000"/>
                  </a:solidFill>
                  <a:latin typeface="方正兰亭刊黑_GBK" pitchFamily="2" charset="-122"/>
                  <a:ea typeface="方正兰亭刊黑_GBK" pitchFamily="2" charset="-122"/>
                </a:rPr>
                <a:t>模组内阻测试</a:t>
              </a:r>
            </a:p>
          </p:txBody>
        </p:sp>
        <p:sp>
          <p:nvSpPr>
            <p:cNvPr id="56" name="AutoShape 4"/>
            <p:cNvSpPr>
              <a:spLocks noChangeArrowheads="1"/>
            </p:cNvSpPr>
            <p:nvPr/>
          </p:nvSpPr>
          <p:spPr bwMode="auto">
            <a:xfrm rot="10800000">
              <a:off x="1954795" y="4310026"/>
              <a:ext cx="1782000" cy="365701"/>
            </a:xfrm>
            <a:prstGeom prst="roundRect">
              <a:avLst>
                <a:gd name="adj" fmla="val 6171"/>
              </a:avLst>
            </a:prstGeom>
            <a:gradFill rotWithShape="1">
              <a:gsLst>
                <a:gs pos="0">
                  <a:srgbClr val="DDDDDD"/>
                </a:gs>
                <a:gs pos="100000">
                  <a:srgbClr val="FFFFFF"/>
                </a:gs>
              </a:gsLst>
              <a:lin ang="5400000" scaled="1"/>
            </a:gradFill>
            <a:ln w="9525" algn="ctr">
              <a:solidFill>
                <a:srgbClr val="C0C0C0"/>
              </a:solidFill>
              <a:round/>
              <a:headEnd/>
              <a:tailEnd/>
            </a:ln>
          </p:spPr>
          <p:txBody>
            <a:bodyPr rot="10800000" wrap="none" anchor="ctr"/>
            <a:lstStyle/>
            <a:p>
              <a:pPr algn="ctr" defTabSz="914310">
                <a:lnSpc>
                  <a:spcPct val="120000"/>
                </a:lnSpc>
                <a:defRPr/>
              </a:pPr>
              <a:r>
                <a:rPr lang="zh-CN" altLang="en-US" sz="1000" kern="0" dirty="0">
                  <a:solidFill>
                    <a:sysClr val="windowText" lastClr="000000"/>
                  </a:solidFill>
                  <a:latin typeface="方正兰亭刊黑_GBK" pitchFamily="2" charset="-122"/>
                  <a:ea typeface="方正兰亭刊黑_GBK" pitchFamily="2" charset="-122"/>
                </a:rPr>
                <a:t>电池快速充放测试</a:t>
              </a:r>
            </a:p>
          </p:txBody>
        </p:sp>
        <p:sp>
          <p:nvSpPr>
            <p:cNvPr id="71" name="AutoShape 4"/>
            <p:cNvSpPr>
              <a:spLocks noChangeArrowheads="1"/>
            </p:cNvSpPr>
            <p:nvPr/>
          </p:nvSpPr>
          <p:spPr bwMode="auto">
            <a:xfrm rot="10800000">
              <a:off x="1954795" y="3834176"/>
              <a:ext cx="1782000" cy="365701"/>
            </a:xfrm>
            <a:prstGeom prst="roundRect">
              <a:avLst>
                <a:gd name="adj" fmla="val 6171"/>
              </a:avLst>
            </a:prstGeom>
            <a:gradFill rotWithShape="1">
              <a:gsLst>
                <a:gs pos="0">
                  <a:srgbClr val="DDDDDD"/>
                </a:gs>
                <a:gs pos="100000">
                  <a:srgbClr val="FFFFFF"/>
                </a:gs>
              </a:gsLst>
              <a:lin ang="5400000" scaled="1"/>
            </a:gradFill>
            <a:ln w="9525" algn="ctr">
              <a:solidFill>
                <a:srgbClr val="C0C0C0"/>
              </a:solidFill>
              <a:round/>
              <a:headEnd/>
              <a:tailEnd/>
            </a:ln>
          </p:spPr>
          <p:txBody>
            <a:bodyPr rot="10800000" wrap="none" anchor="ctr"/>
            <a:lstStyle/>
            <a:p>
              <a:pPr algn="ctr" defTabSz="914310">
                <a:lnSpc>
                  <a:spcPct val="120000"/>
                </a:lnSpc>
                <a:defRPr/>
              </a:pPr>
              <a:r>
                <a:rPr lang="zh-CN" altLang="en-US" sz="1000" kern="0" dirty="0">
                  <a:solidFill>
                    <a:sysClr val="windowText" lastClr="000000"/>
                  </a:solidFill>
                  <a:latin typeface="方正兰亭刊黑_GBK" pitchFamily="2" charset="-122"/>
                  <a:ea typeface="方正兰亭刊黑_GBK" pitchFamily="2" charset="-122"/>
                </a:rPr>
                <a:t>电池包</a:t>
              </a:r>
              <a:r>
                <a:rPr lang="en-US" altLang="zh-CN" sz="1000" kern="0" dirty="0">
                  <a:solidFill>
                    <a:sysClr val="windowText" lastClr="000000"/>
                  </a:solidFill>
                  <a:latin typeface="方正兰亭刊黑_GBK" pitchFamily="2" charset="-122"/>
                  <a:ea typeface="方正兰亭刊黑_GBK" pitchFamily="2" charset="-122"/>
                </a:rPr>
                <a:t>/</a:t>
              </a:r>
              <a:r>
                <a:rPr lang="zh-CN" altLang="en-US" sz="1000" kern="0" dirty="0">
                  <a:solidFill>
                    <a:sysClr val="windowText" lastClr="000000"/>
                  </a:solidFill>
                  <a:latin typeface="方正兰亭刊黑_GBK" pitchFamily="2" charset="-122"/>
                  <a:ea typeface="方正兰亭刊黑_GBK" pitchFamily="2" charset="-122"/>
                </a:rPr>
                <a:t>模组充放电性能测试</a:t>
              </a:r>
            </a:p>
          </p:txBody>
        </p:sp>
      </p:grpSp>
      <p:grpSp>
        <p:nvGrpSpPr>
          <p:cNvPr id="12" name="组合 11"/>
          <p:cNvGrpSpPr/>
          <p:nvPr/>
        </p:nvGrpSpPr>
        <p:grpSpPr>
          <a:xfrm>
            <a:off x="4640716" y="895441"/>
            <a:ext cx="1980000" cy="3619704"/>
            <a:chOff x="3769685" y="1184276"/>
            <a:chExt cx="1800000" cy="3619704"/>
          </a:xfrm>
        </p:grpSpPr>
        <p:sp>
          <p:nvSpPr>
            <p:cNvPr id="76" name="圆角矩形 75"/>
            <p:cNvSpPr/>
            <p:nvPr/>
          </p:nvSpPr>
          <p:spPr>
            <a:xfrm>
              <a:off x="3769685" y="1203980"/>
              <a:ext cx="1800000" cy="3600000"/>
            </a:xfrm>
            <a:prstGeom prst="round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914310"/>
              <a:endParaRPr lang="zh-CN" altLang="en-US" dirty="0">
                <a:solidFill>
                  <a:prstClr val="white"/>
                </a:solidFill>
                <a:latin typeface="方正兰亭刊黑_GBK" pitchFamily="2" charset="-122"/>
                <a:ea typeface="方正兰亭刊黑_GBK" pitchFamily="2" charset="-122"/>
              </a:endParaRPr>
            </a:p>
          </p:txBody>
        </p:sp>
        <p:sp>
          <p:nvSpPr>
            <p:cNvPr id="69" name="AutoShape 12"/>
            <p:cNvSpPr>
              <a:spLocks noChangeArrowheads="1"/>
            </p:cNvSpPr>
            <p:nvPr/>
          </p:nvSpPr>
          <p:spPr bwMode="auto">
            <a:xfrm>
              <a:off x="3769685" y="1184276"/>
              <a:ext cx="1800000" cy="340522"/>
            </a:xfrm>
            <a:prstGeom prst="roundRect">
              <a:avLst>
                <a:gd name="adj" fmla="val 22537"/>
              </a:avLst>
            </a:prstGeom>
            <a:solidFill>
              <a:srgbClr val="C00000"/>
            </a:solidFill>
            <a:ln w="9525" algn="ctr">
              <a:noFill/>
              <a:round/>
              <a:headEnd/>
              <a:tailEnd/>
            </a:ln>
          </p:spPr>
          <p:txBody>
            <a:bodyPr wrap="none" lIns="91432" tIns="45716" rIns="91432" bIns="45716" anchor="ctr"/>
            <a:lstStyle/>
            <a:p>
              <a:pPr algn="ctr" defTabSz="914310">
                <a:defRPr/>
              </a:pPr>
              <a:r>
                <a:rPr lang="zh-CN" altLang="en-US" sz="1400" b="1" kern="0" dirty="0">
                  <a:solidFill>
                    <a:srgbClr val="FFFFFF"/>
                  </a:solidFill>
                  <a:latin typeface="方正兰亭刊黑_GBK" pitchFamily="2" charset="-122"/>
                  <a:ea typeface="方正兰亭刊黑_GBK" pitchFamily="2" charset="-122"/>
                </a:rPr>
                <a:t>循环性能</a:t>
              </a:r>
            </a:p>
          </p:txBody>
        </p:sp>
        <p:sp>
          <p:nvSpPr>
            <p:cNvPr id="39" name="AutoShape 4"/>
            <p:cNvSpPr>
              <a:spLocks noChangeArrowheads="1"/>
            </p:cNvSpPr>
            <p:nvPr/>
          </p:nvSpPr>
          <p:spPr bwMode="auto">
            <a:xfrm rot="10800000">
              <a:off x="3859685" y="1780212"/>
              <a:ext cx="1620000" cy="365701"/>
            </a:xfrm>
            <a:prstGeom prst="roundRect">
              <a:avLst>
                <a:gd name="adj" fmla="val 6171"/>
              </a:avLst>
            </a:prstGeom>
            <a:gradFill rotWithShape="1">
              <a:gsLst>
                <a:gs pos="0">
                  <a:srgbClr val="DDDDDD"/>
                </a:gs>
                <a:gs pos="100000">
                  <a:srgbClr val="FFFFFF"/>
                </a:gs>
              </a:gsLst>
              <a:lin ang="5400000" scaled="1"/>
            </a:gradFill>
            <a:ln w="9525" algn="ctr">
              <a:solidFill>
                <a:srgbClr val="C0C0C0"/>
              </a:solidFill>
              <a:round/>
              <a:headEnd/>
              <a:tailEnd/>
            </a:ln>
          </p:spPr>
          <p:txBody>
            <a:bodyPr rot="10800000" wrap="none" lIns="91432" tIns="45716" rIns="91432" bIns="45716" anchor="ctr"/>
            <a:lstStyle/>
            <a:p>
              <a:pPr algn="ctr" defTabSz="914310">
                <a:lnSpc>
                  <a:spcPct val="120000"/>
                </a:lnSpc>
                <a:defRPr/>
              </a:pPr>
              <a:r>
                <a:rPr lang="zh-CN" altLang="en-US" sz="1000" kern="0" dirty="0">
                  <a:solidFill>
                    <a:sysClr val="windowText" lastClr="000000"/>
                  </a:solidFill>
                  <a:latin typeface="方正兰亭刊黑_GBK" pitchFamily="2" charset="-122"/>
                  <a:ea typeface="方正兰亭刊黑_GBK" pitchFamily="2" charset="-122"/>
                </a:rPr>
                <a:t>电池循环寿命测试</a:t>
              </a:r>
            </a:p>
          </p:txBody>
        </p:sp>
      </p:grpSp>
      <p:grpSp>
        <p:nvGrpSpPr>
          <p:cNvPr id="2" name="组合 1"/>
          <p:cNvGrpSpPr/>
          <p:nvPr/>
        </p:nvGrpSpPr>
        <p:grpSpPr>
          <a:xfrm>
            <a:off x="6732240" y="895428"/>
            <a:ext cx="1980000" cy="3619705"/>
            <a:chOff x="7004587" y="1334830"/>
            <a:chExt cx="1980000" cy="3619705"/>
          </a:xfrm>
        </p:grpSpPr>
        <p:sp>
          <p:nvSpPr>
            <p:cNvPr id="77" name="圆角矩形 76"/>
            <p:cNvSpPr/>
            <p:nvPr/>
          </p:nvSpPr>
          <p:spPr>
            <a:xfrm>
              <a:off x="7004587" y="1354535"/>
              <a:ext cx="1980000" cy="3600000"/>
            </a:xfrm>
            <a:prstGeom prst="round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10"/>
              <a:endParaRPr lang="zh-CN" altLang="en-US" dirty="0">
                <a:solidFill>
                  <a:prstClr val="white"/>
                </a:solidFill>
                <a:latin typeface="方正兰亭刊黑_GBK" pitchFamily="2" charset="-122"/>
                <a:ea typeface="方正兰亭刊黑_GBK" pitchFamily="2" charset="-122"/>
              </a:endParaRPr>
            </a:p>
          </p:txBody>
        </p:sp>
        <p:sp>
          <p:nvSpPr>
            <p:cNvPr id="70" name="AutoShape 12"/>
            <p:cNvSpPr>
              <a:spLocks noChangeArrowheads="1"/>
            </p:cNvSpPr>
            <p:nvPr/>
          </p:nvSpPr>
          <p:spPr bwMode="auto">
            <a:xfrm>
              <a:off x="7004587" y="1334830"/>
              <a:ext cx="1980000" cy="340522"/>
            </a:xfrm>
            <a:prstGeom prst="roundRect">
              <a:avLst>
                <a:gd name="adj" fmla="val 22537"/>
              </a:avLst>
            </a:prstGeom>
            <a:solidFill>
              <a:srgbClr val="C00000"/>
            </a:solidFill>
            <a:ln w="9525" algn="ctr">
              <a:noFill/>
              <a:round/>
              <a:headEnd/>
              <a:tailEnd/>
            </a:ln>
          </p:spPr>
          <p:txBody>
            <a:bodyPr wrap="none" anchor="ctr"/>
            <a:lstStyle/>
            <a:p>
              <a:pPr algn="ctr" defTabSz="914310">
                <a:defRPr/>
              </a:pPr>
              <a:r>
                <a:rPr lang="zh-CN" altLang="en-US" sz="1400" b="1" kern="0" dirty="0">
                  <a:solidFill>
                    <a:srgbClr val="FFFFFF"/>
                  </a:solidFill>
                  <a:latin typeface="方正兰亭刊黑_GBK" pitchFamily="2" charset="-122"/>
                  <a:ea typeface="方正兰亭刊黑_GBK" pitchFamily="2" charset="-122"/>
                </a:rPr>
                <a:t>安全性能</a:t>
              </a:r>
            </a:p>
          </p:txBody>
        </p:sp>
        <p:sp>
          <p:nvSpPr>
            <p:cNvPr id="43" name="AutoShape 4"/>
            <p:cNvSpPr>
              <a:spLocks noChangeArrowheads="1"/>
            </p:cNvSpPr>
            <p:nvPr/>
          </p:nvSpPr>
          <p:spPr bwMode="auto">
            <a:xfrm rot="10800000">
              <a:off x="7103612" y="4310026"/>
              <a:ext cx="1782000" cy="365701"/>
            </a:xfrm>
            <a:prstGeom prst="roundRect">
              <a:avLst>
                <a:gd name="adj" fmla="val 6171"/>
              </a:avLst>
            </a:prstGeom>
            <a:gradFill rotWithShape="1">
              <a:gsLst>
                <a:gs pos="0">
                  <a:srgbClr val="DDDDDD"/>
                </a:gs>
                <a:gs pos="100000">
                  <a:srgbClr val="FFFFFF"/>
                </a:gs>
              </a:gsLst>
              <a:lin ang="5400000" scaled="1"/>
            </a:gradFill>
            <a:ln w="9525" algn="ctr">
              <a:solidFill>
                <a:srgbClr val="C0C0C0"/>
              </a:solidFill>
              <a:round/>
              <a:headEnd/>
              <a:tailEnd/>
            </a:ln>
          </p:spPr>
          <p:txBody>
            <a:bodyPr rot="10800000" wrap="none" anchor="ctr"/>
            <a:lstStyle/>
            <a:p>
              <a:pPr algn="ctr" defTabSz="914310">
                <a:lnSpc>
                  <a:spcPct val="120000"/>
                </a:lnSpc>
                <a:defRPr/>
              </a:pPr>
              <a:r>
                <a:rPr lang="zh-CN" altLang="en-US" sz="1000" kern="0" dirty="0">
                  <a:solidFill>
                    <a:sysClr val="windowText" lastClr="000000"/>
                  </a:solidFill>
                  <a:latin typeface="方正兰亭刊黑_GBK" pitchFamily="2" charset="-122"/>
                  <a:ea typeface="方正兰亭刊黑_GBK" pitchFamily="2" charset="-122"/>
                </a:rPr>
                <a:t>测试锂电池保护板</a:t>
              </a:r>
            </a:p>
          </p:txBody>
        </p:sp>
        <p:sp>
          <p:nvSpPr>
            <p:cNvPr id="42" name="AutoShape 4"/>
            <p:cNvSpPr>
              <a:spLocks noChangeArrowheads="1"/>
            </p:cNvSpPr>
            <p:nvPr/>
          </p:nvSpPr>
          <p:spPr bwMode="auto">
            <a:xfrm rot="10800000">
              <a:off x="7103612" y="3358323"/>
              <a:ext cx="1782000" cy="365701"/>
            </a:xfrm>
            <a:prstGeom prst="roundRect">
              <a:avLst>
                <a:gd name="adj" fmla="val 6171"/>
              </a:avLst>
            </a:prstGeom>
            <a:gradFill rotWithShape="1">
              <a:gsLst>
                <a:gs pos="0">
                  <a:srgbClr val="DDDDDD"/>
                </a:gs>
                <a:gs pos="100000">
                  <a:srgbClr val="FFFFFF"/>
                </a:gs>
              </a:gsLst>
              <a:lin ang="5400000" scaled="1"/>
            </a:gradFill>
            <a:ln w="9525" algn="ctr">
              <a:solidFill>
                <a:srgbClr val="C0C0C0"/>
              </a:solidFill>
              <a:round/>
              <a:headEnd/>
              <a:tailEnd/>
            </a:ln>
          </p:spPr>
          <p:txBody>
            <a:bodyPr rot="10800000" wrap="none" anchor="ctr"/>
            <a:lstStyle/>
            <a:p>
              <a:pPr algn="ctr" defTabSz="914310">
                <a:lnSpc>
                  <a:spcPct val="120000"/>
                </a:lnSpc>
                <a:defRPr/>
              </a:pPr>
              <a:r>
                <a:rPr lang="zh-CN" altLang="en-US" sz="1000" kern="0" dirty="0">
                  <a:solidFill>
                    <a:sysClr val="windowText" lastClr="000000"/>
                  </a:solidFill>
                  <a:latin typeface="方正兰亭刊黑_GBK" pitchFamily="2" charset="-122"/>
                  <a:ea typeface="方正兰亭刊黑_GBK" pitchFamily="2" charset="-122"/>
                </a:rPr>
                <a:t>电池包</a:t>
              </a:r>
              <a:r>
                <a:rPr lang="en-US" altLang="zh-CN" sz="1000" kern="0" dirty="0">
                  <a:solidFill>
                    <a:sysClr val="windowText" lastClr="000000"/>
                  </a:solidFill>
                  <a:latin typeface="方正兰亭刊黑_GBK" pitchFamily="2" charset="-122"/>
                  <a:ea typeface="方正兰亭刊黑_GBK" pitchFamily="2" charset="-122"/>
                </a:rPr>
                <a:t>/</a:t>
              </a:r>
              <a:r>
                <a:rPr lang="zh-CN" altLang="en-US" sz="1000" kern="0" dirty="0">
                  <a:solidFill>
                    <a:sysClr val="windowText" lastClr="000000"/>
                  </a:solidFill>
                  <a:latin typeface="方正兰亭刊黑_GBK" pitchFamily="2" charset="-122"/>
                  <a:ea typeface="方正兰亭刊黑_GBK" pitchFamily="2" charset="-122"/>
                </a:rPr>
                <a:t>模组均充均放</a:t>
              </a:r>
            </a:p>
          </p:txBody>
        </p:sp>
        <p:sp>
          <p:nvSpPr>
            <p:cNvPr id="45" name="AutoShape 4"/>
            <p:cNvSpPr>
              <a:spLocks noChangeArrowheads="1"/>
            </p:cNvSpPr>
            <p:nvPr/>
          </p:nvSpPr>
          <p:spPr bwMode="auto">
            <a:xfrm rot="10800000">
              <a:off x="7103612" y="3834175"/>
              <a:ext cx="1782000" cy="365701"/>
            </a:xfrm>
            <a:prstGeom prst="roundRect">
              <a:avLst>
                <a:gd name="adj" fmla="val 6171"/>
              </a:avLst>
            </a:prstGeom>
            <a:gradFill rotWithShape="1">
              <a:gsLst>
                <a:gs pos="0">
                  <a:srgbClr val="DDDDDD"/>
                </a:gs>
                <a:gs pos="100000">
                  <a:srgbClr val="FFFFFF"/>
                </a:gs>
              </a:gsLst>
              <a:lin ang="5400000" scaled="1"/>
            </a:gradFill>
            <a:ln w="9525" algn="ctr">
              <a:solidFill>
                <a:srgbClr val="C0C0C0"/>
              </a:solidFill>
              <a:round/>
              <a:headEnd/>
              <a:tailEnd/>
            </a:ln>
          </p:spPr>
          <p:txBody>
            <a:bodyPr rot="10800000" wrap="none" anchor="ctr"/>
            <a:lstStyle/>
            <a:p>
              <a:pPr algn="ctr" defTabSz="914310">
                <a:lnSpc>
                  <a:spcPct val="120000"/>
                </a:lnSpc>
                <a:defRPr/>
              </a:pPr>
              <a:r>
                <a:rPr lang="en-US" altLang="zh-CN" sz="1000" kern="0" dirty="0">
                  <a:solidFill>
                    <a:sysClr val="windowText" lastClr="000000"/>
                  </a:solidFill>
                  <a:latin typeface="方正兰亭刊黑_GBK" pitchFamily="2" charset="-122"/>
                  <a:ea typeface="方正兰亭刊黑_GBK" pitchFamily="2" charset="-122"/>
                </a:rPr>
                <a:t>BMS</a:t>
              </a:r>
              <a:r>
                <a:rPr lang="zh-CN" altLang="en-US" sz="1000" kern="0" dirty="0">
                  <a:solidFill>
                    <a:sysClr val="windowText" lastClr="000000"/>
                  </a:solidFill>
                  <a:latin typeface="方正兰亭刊黑_GBK" pitchFamily="2" charset="-122"/>
                  <a:ea typeface="方正兰亭刊黑_GBK" pitchFamily="2" charset="-122"/>
                </a:rPr>
                <a:t>通信和</a:t>
              </a:r>
              <a:r>
                <a:rPr lang="en-US" altLang="zh-CN" sz="1000" kern="0" dirty="0">
                  <a:solidFill>
                    <a:sysClr val="windowText" lastClr="000000"/>
                  </a:solidFill>
                  <a:latin typeface="方正兰亭刊黑_GBK" pitchFamily="2" charset="-122"/>
                  <a:ea typeface="方正兰亭刊黑_GBK" pitchFamily="2" charset="-122"/>
                </a:rPr>
                <a:t>VCU</a:t>
              </a:r>
              <a:r>
                <a:rPr lang="zh-CN" altLang="en-US" sz="1000" kern="0" dirty="0">
                  <a:solidFill>
                    <a:sysClr val="windowText" lastClr="000000"/>
                  </a:solidFill>
                  <a:latin typeface="方正兰亭刊黑_GBK" pitchFamily="2" charset="-122"/>
                  <a:ea typeface="方正兰亭刊黑_GBK" pitchFamily="2" charset="-122"/>
                </a:rPr>
                <a:t>模拟</a:t>
              </a:r>
            </a:p>
          </p:txBody>
        </p:sp>
        <p:sp>
          <p:nvSpPr>
            <p:cNvPr id="46" name="AutoShape 4"/>
            <p:cNvSpPr>
              <a:spLocks noChangeArrowheads="1"/>
            </p:cNvSpPr>
            <p:nvPr/>
          </p:nvSpPr>
          <p:spPr bwMode="auto">
            <a:xfrm rot="10800000">
              <a:off x="7103611" y="2882468"/>
              <a:ext cx="1782000" cy="365701"/>
            </a:xfrm>
            <a:prstGeom prst="roundRect">
              <a:avLst>
                <a:gd name="adj" fmla="val 6171"/>
              </a:avLst>
            </a:prstGeom>
            <a:gradFill rotWithShape="1">
              <a:gsLst>
                <a:gs pos="0">
                  <a:srgbClr val="DDDDDD"/>
                </a:gs>
                <a:gs pos="100000">
                  <a:srgbClr val="FFFFFF"/>
                </a:gs>
              </a:gsLst>
              <a:lin ang="5400000" scaled="1"/>
            </a:gradFill>
            <a:ln w="9525" algn="ctr">
              <a:solidFill>
                <a:srgbClr val="C0C0C0"/>
              </a:solidFill>
              <a:round/>
              <a:headEnd/>
              <a:tailEnd/>
            </a:ln>
          </p:spPr>
          <p:txBody>
            <a:bodyPr rot="10800000" wrap="none" anchor="ctr"/>
            <a:lstStyle/>
            <a:p>
              <a:pPr algn="ctr" defTabSz="914310">
                <a:lnSpc>
                  <a:spcPct val="120000"/>
                </a:lnSpc>
                <a:defRPr/>
              </a:pPr>
              <a:r>
                <a:rPr lang="zh-CN" altLang="en-US" sz="1000" kern="0" dirty="0">
                  <a:solidFill>
                    <a:sysClr val="windowText" lastClr="000000"/>
                  </a:solidFill>
                  <a:latin typeface="方正兰亭刊黑_GBK" pitchFamily="2" charset="-122"/>
                  <a:ea typeface="方正兰亭刊黑_GBK" pitchFamily="2" charset="-122"/>
                </a:rPr>
                <a:t>电池包</a:t>
              </a:r>
              <a:r>
                <a:rPr lang="en-US" altLang="zh-CN" sz="1000" kern="0" dirty="0">
                  <a:solidFill>
                    <a:sysClr val="windowText" lastClr="000000"/>
                  </a:solidFill>
                  <a:latin typeface="方正兰亭刊黑_GBK" pitchFamily="2" charset="-122"/>
                  <a:ea typeface="方正兰亭刊黑_GBK" pitchFamily="2" charset="-122"/>
                </a:rPr>
                <a:t>/</a:t>
              </a:r>
              <a:r>
                <a:rPr lang="zh-CN" altLang="en-US" sz="1000" kern="0" dirty="0">
                  <a:solidFill>
                    <a:sysClr val="windowText" lastClr="000000"/>
                  </a:solidFill>
                  <a:latin typeface="方正兰亭刊黑_GBK" pitchFamily="2" charset="-122"/>
                  <a:ea typeface="方正兰亭刊黑_GBK" pitchFamily="2" charset="-122"/>
                </a:rPr>
                <a:t>模组温度检测</a:t>
              </a:r>
            </a:p>
          </p:txBody>
        </p:sp>
        <p:sp>
          <p:nvSpPr>
            <p:cNvPr id="41" name="AutoShape 4"/>
            <p:cNvSpPr>
              <a:spLocks noChangeArrowheads="1"/>
            </p:cNvSpPr>
            <p:nvPr/>
          </p:nvSpPr>
          <p:spPr bwMode="auto">
            <a:xfrm rot="10800000">
              <a:off x="7103587" y="1930764"/>
              <a:ext cx="1782000" cy="365701"/>
            </a:xfrm>
            <a:prstGeom prst="roundRect">
              <a:avLst>
                <a:gd name="adj" fmla="val 6171"/>
              </a:avLst>
            </a:prstGeom>
            <a:gradFill rotWithShape="1">
              <a:gsLst>
                <a:gs pos="0">
                  <a:srgbClr val="DDDDDD"/>
                </a:gs>
                <a:gs pos="100000">
                  <a:srgbClr val="FFFFFF"/>
                </a:gs>
              </a:gsLst>
              <a:lin ang="5400000" scaled="1"/>
            </a:gradFill>
            <a:ln w="9525" algn="ctr">
              <a:solidFill>
                <a:srgbClr val="C0C0C0"/>
              </a:solidFill>
              <a:round/>
              <a:headEnd/>
              <a:tailEnd/>
            </a:ln>
          </p:spPr>
          <p:txBody>
            <a:bodyPr rot="10800000" wrap="none" lIns="91432" tIns="45716" rIns="91432" bIns="45716" anchor="ctr"/>
            <a:lstStyle/>
            <a:p>
              <a:pPr algn="ctr" defTabSz="914310">
                <a:lnSpc>
                  <a:spcPct val="120000"/>
                </a:lnSpc>
                <a:defRPr/>
              </a:pPr>
              <a:r>
                <a:rPr lang="zh-CN" altLang="en-US" sz="1000" kern="0" dirty="0">
                  <a:solidFill>
                    <a:sysClr val="windowText" lastClr="000000"/>
                  </a:solidFill>
                  <a:latin typeface="方正兰亭刊黑_GBK" pitchFamily="2" charset="-122"/>
                  <a:ea typeface="方正兰亭刊黑_GBK" pitchFamily="2" charset="-122"/>
                </a:rPr>
                <a:t>电池芯温度检测</a:t>
              </a:r>
            </a:p>
          </p:txBody>
        </p:sp>
        <p:sp>
          <p:nvSpPr>
            <p:cNvPr id="72" name="AutoShape 4"/>
            <p:cNvSpPr>
              <a:spLocks noChangeArrowheads="1"/>
            </p:cNvSpPr>
            <p:nvPr/>
          </p:nvSpPr>
          <p:spPr bwMode="auto">
            <a:xfrm rot="10800000">
              <a:off x="7103587" y="2406616"/>
              <a:ext cx="1782000" cy="365701"/>
            </a:xfrm>
            <a:prstGeom prst="roundRect">
              <a:avLst>
                <a:gd name="adj" fmla="val 6171"/>
              </a:avLst>
            </a:prstGeom>
            <a:gradFill rotWithShape="1">
              <a:gsLst>
                <a:gs pos="0">
                  <a:srgbClr val="DDDDDD"/>
                </a:gs>
                <a:gs pos="100000">
                  <a:srgbClr val="FFFFFF"/>
                </a:gs>
              </a:gsLst>
              <a:lin ang="5400000" scaled="1"/>
            </a:gradFill>
            <a:ln w="9525" algn="ctr">
              <a:solidFill>
                <a:srgbClr val="C0C0C0"/>
              </a:solidFill>
              <a:round/>
              <a:headEnd/>
              <a:tailEnd/>
            </a:ln>
          </p:spPr>
          <p:txBody>
            <a:bodyPr rot="10800000" wrap="none" lIns="91432" tIns="45716" rIns="91432" bIns="45716" anchor="ctr"/>
            <a:lstStyle/>
            <a:p>
              <a:pPr algn="ctr" defTabSz="914310">
                <a:lnSpc>
                  <a:spcPct val="120000"/>
                </a:lnSpc>
                <a:defRPr/>
              </a:pPr>
              <a:r>
                <a:rPr lang="zh-CN" altLang="en-US" sz="1000" kern="0" dirty="0">
                  <a:solidFill>
                    <a:sysClr val="windowText" lastClr="000000"/>
                  </a:solidFill>
                  <a:latin typeface="方正兰亭刊黑_GBK" pitchFamily="2" charset="-122"/>
                  <a:ea typeface="方正兰亭刊黑_GBK" pitchFamily="2" charset="-122"/>
                </a:rPr>
                <a:t>电池安全检测</a:t>
              </a:r>
            </a:p>
          </p:txBody>
        </p:sp>
      </p:grpSp>
      <p:sp>
        <p:nvSpPr>
          <p:cNvPr id="25" name="矩形 24"/>
          <p:cNvSpPr/>
          <p:nvPr/>
        </p:nvSpPr>
        <p:spPr>
          <a:xfrm>
            <a:off x="755576" y="1035782"/>
            <a:ext cx="1008112" cy="3139321"/>
          </a:xfrm>
          <a:prstGeom prst="rect">
            <a:avLst/>
          </a:prstGeom>
        </p:spPr>
        <p:txBody>
          <a:bodyPr wrap="square">
            <a:spAutoFit/>
          </a:bodyPr>
          <a:lstStyle/>
          <a:p>
            <a:pPr algn="ctr"/>
            <a:r>
              <a:rPr lang="en-US" altLang="zh-CN" b="1" dirty="0" smtClean="0">
                <a:solidFill>
                  <a:prstClr val="black"/>
                </a:solidFill>
                <a:latin typeface="方正兰亭刊黑_GBK" pitchFamily="2" charset="-122"/>
                <a:ea typeface="方正兰亭刊黑_GBK" pitchFamily="2" charset="-122"/>
              </a:rPr>
              <a:t>ITECH</a:t>
            </a:r>
            <a:r>
              <a:rPr lang="zh-CN" altLang="en-US" b="1" dirty="0" smtClean="0">
                <a:solidFill>
                  <a:prstClr val="black"/>
                </a:solidFill>
                <a:latin typeface="方正兰亭刊黑_GBK" pitchFamily="2" charset="-122"/>
                <a:ea typeface="方正兰亭刊黑_GBK" pitchFamily="2" charset="-122"/>
              </a:rPr>
              <a:t>动</a:t>
            </a:r>
            <a:endParaRPr lang="en-US" altLang="zh-CN" b="1" dirty="0" smtClean="0">
              <a:solidFill>
                <a:prstClr val="black"/>
              </a:solidFill>
              <a:latin typeface="方正兰亭刊黑_GBK" pitchFamily="2" charset="-122"/>
              <a:ea typeface="方正兰亭刊黑_GBK" pitchFamily="2" charset="-122"/>
            </a:endParaRPr>
          </a:p>
          <a:p>
            <a:pPr algn="ctr"/>
            <a:r>
              <a:rPr lang="zh-CN" altLang="en-US" b="1" dirty="0" smtClean="0">
                <a:solidFill>
                  <a:prstClr val="black"/>
                </a:solidFill>
                <a:latin typeface="方正兰亭刊黑_GBK" pitchFamily="2" charset="-122"/>
                <a:ea typeface="方正兰亭刊黑_GBK" pitchFamily="2" charset="-122"/>
              </a:rPr>
              <a:t>力</a:t>
            </a:r>
            <a:endParaRPr lang="en-US" altLang="zh-CN" b="1" dirty="0" smtClean="0">
              <a:solidFill>
                <a:prstClr val="black"/>
              </a:solidFill>
              <a:latin typeface="方正兰亭刊黑_GBK" pitchFamily="2" charset="-122"/>
              <a:ea typeface="方正兰亭刊黑_GBK" pitchFamily="2" charset="-122"/>
            </a:endParaRPr>
          </a:p>
          <a:p>
            <a:pPr algn="ctr"/>
            <a:r>
              <a:rPr lang="zh-CN" altLang="en-US" b="1" dirty="0" smtClean="0">
                <a:solidFill>
                  <a:prstClr val="black"/>
                </a:solidFill>
                <a:latin typeface="方正兰亭刊黑_GBK" pitchFamily="2" charset="-122"/>
                <a:ea typeface="方正兰亭刊黑_GBK" pitchFamily="2" charset="-122"/>
              </a:rPr>
              <a:t>电</a:t>
            </a:r>
            <a:endParaRPr lang="en-US" altLang="zh-CN" b="1" dirty="0" smtClean="0">
              <a:solidFill>
                <a:prstClr val="black"/>
              </a:solidFill>
              <a:latin typeface="方正兰亭刊黑_GBK" pitchFamily="2" charset="-122"/>
              <a:ea typeface="方正兰亭刊黑_GBK" pitchFamily="2" charset="-122"/>
            </a:endParaRPr>
          </a:p>
          <a:p>
            <a:pPr algn="ctr"/>
            <a:r>
              <a:rPr lang="zh-CN" altLang="en-US" b="1" dirty="0" smtClean="0">
                <a:solidFill>
                  <a:prstClr val="black"/>
                </a:solidFill>
                <a:latin typeface="方正兰亭刊黑_GBK" pitchFamily="2" charset="-122"/>
                <a:ea typeface="方正兰亭刊黑_GBK" pitchFamily="2" charset="-122"/>
              </a:rPr>
              <a:t>池</a:t>
            </a:r>
            <a:endParaRPr lang="en-US" altLang="zh-CN" b="1" dirty="0" smtClean="0">
              <a:solidFill>
                <a:prstClr val="black"/>
              </a:solidFill>
              <a:latin typeface="方正兰亭刊黑_GBK" pitchFamily="2" charset="-122"/>
              <a:ea typeface="方正兰亭刊黑_GBK" pitchFamily="2" charset="-122"/>
            </a:endParaRPr>
          </a:p>
          <a:p>
            <a:pPr algn="ctr"/>
            <a:r>
              <a:rPr lang="zh-CN" altLang="en-US" b="1" dirty="0" smtClean="0">
                <a:solidFill>
                  <a:prstClr val="black"/>
                </a:solidFill>
                <a:latin typeface="方正兰亭刊黑_GBK" pitchFamily="2" charset="-122"/>
                <a:ea typeface="方正兰亭刊黑_GBK" pitchFamily="2" charset="-122"/>
              </a:rPr>
              <a:t>性</a:t>
            </a:r>
            <a:endParaRPr lang="en-US" altLang="zh-CN" b="1" dirty="0" smtClean="0">
              <a:solidFill>
                <a:prstClr val="black"/>
              </a:solidFill>
              <a:latin typeface="方正兰亭刊黑_GBK" pitchFamily="2" charset="-122"/>
              <a:ea typeface="方正兰亭刊黑_GBK" pitchFamily="2" charset="-122"/>
            </a:endParaRPr>
          </a:p>
          <a:p>
            <a:pPr algn="ctr"/>
            <a:r>
              <a:rPr lang="zh-CN" altLang="en-US" b="1" dirty="0" smtClean="0">
                <a:solidFill>
                  <a:prstClr val="black"/>
                </a:solidFill>
                <a:latin typeface="方正兰亭刊黑_GBK" pitchFamily="2" charset="-122"/>
                <a:ea typeface="方正兰亭刊黑_GBK" pitchFamily="2" charset="-122"/>
              </a:rPr>
              <a:t>能</a:t>
            </a:r>
            <a:endParaRPr lang="en-US" altLang="zh-CN" b="1" dirty="0" smtClean="0">
              <a:solidFill>
                <a:prstClr val="black"/>
              </a:solidFill>
              <a:latin typeface="方正兰亭刊黑_GBK" pitchFamily="2" charset="-122"/>
              <a:ea typeface="方正兰亭刊黑_GBK" pitchFamily="2" charset="-122"/>
            </a:endParaRPr>
          </a:p>
          <a:p>
            <a:pPr algn="ctr"/>
            <a:r>
              <a:rPr lang="zh-CN" altLang="en-US" b="1" dirty="0" smtClean="0">
                <a:solidFill>
                  <a:prstClr val="black"/>
                </a:solidFill>
                <a:latin typeface="方正兰亭刊黑_GBK" pitchFamily="2" charset="-122"/>
                <a:ea typeface="方正兰亭刊黑_GBK" pitchFamily="2" charset="-122"/>
              </a:rPr>
              <a:t>测</a:t>
            </a:r>
            <a:endParaRPr lang="en-US" altLang="zh-CN" b="1" dirty="0" smtClean="0">
              <a:solidFill>
                <a:prstClr val="black"/>
              </a:solidFill>
              <a:latin typeface="方正兰亭刊黑_GBK" pitchFamily="2" charset="-122"/>
              <a:ea typeface="方正兰亭刊黑_GBK" pitchFamily="2" charset="-122"/>
            </a:endParaRPr>
          </a:p>
          <a:p>
            <a:pPr algn="ctr"/>
            <a:r>
              <a:rPr lang="zh-CN" altLang="en-US" b="1" dirty="0" smtClean="0">
                <a:solidFill>
                  <a:prstClr val="black"/>
                </a:solidFill>
                <a:latin typeface="方正兰亭刊黑_GBK" pitchFamily="2" charset="-122"/>
                <a:ea typeface="方正兰亭刊黑_GBK" pitchFamily="2" charset="-122"/>
              </a:rPr>
              <a:t>试</a:t>
            </a:r>
            <a:endParaRPr lang="en-US" altLang="zh-CN" b="1" dirty="0" smtClean="0">
              <a:solidFill>
                <a:prstClr val="black"/>
              </a:solidFill>
              <a:latin typeface="方正兰亭刊黑_GBK" pitchFamily="2" charset="-122"/>
              <a:ea typeface="方正兰亭刊黑_GBK" pitchFamily="2" charset="-122"/>
            </a:endParaRPr>
          </a:p>
          <a:p>
            <a:pPr algn="ctr"/>
            <a:r>
              <a:rPr lang="zh-CN" altLang="en-US" b="1" dirty="0" smtClean="0">
                <a:solidFill>
                  <a:prstClr val="black"/>
                </a:solidFill>
                <a:latin typeface="方正兰亭刊黑_GBK" pitchFamily="2" charset="-122"/>
                <a:ea typeface="方正兰亭刊黑_GBK" pitchFamily="2" charset="-122"/>
              </a:rPr>
              <a:t>方</a:t>
            </a:r>
            <a:endParaRPr lang="en-US" altLang="zh-CN" b="1" dirty="0" smtClean="0">
              <a:solidFill>
                <a:prstClr val="black"/>
              </a:solidFill>
              <a:latin typeface="方正兰亭刊黑_GBK" pitchFamily="2" charset="-122"/>
              <a:ea typeface="方正兰亭刊黑_GBK" pitchFamily="2" charset="-122"/>
            </a:endParaRPr>
          </a:p>
          <a:p>
            <a:pPr algn="ctr"/>
            <a:r>
              <a:rPr lang="zh-CN" altLang="en-US" b="1" dirty="0" smtClean="0">
                <a:solidFill>
                  <a:prstClr val="black"/>
                </a:solidFill>
                <a:latin typeface="方正兰亭刊黑_GBK" pitchFamily="2" charset="-122"/>
                <a:ea typeface="方正兰亭刊黑_GBK" pitchFamily="2" charset="-122"/>
              </a:rPr>
              <a:t>案</a:t>
            </a:r>
            <a:endParaRPr lang="zh-CN" altLang="en-US" b="1" dirty="0">
              <a:solidFill>
                <a:prstClr val="black"/>
              </a:solidFill>
              <a:latin typeface="方正兰亭刊黑_GBK" pitchFamily="2" charset="-122"/>
              <a:ea typeface="方正兰亭刊黑_GBK" pitchFamily="2" charset="-122"/>
            </a:endParaRPr>
          </a:p>
        </p:txBody>
      </p:sp>
      <p:sp>
        <p:nvSpPr>
          <p:cNvPr id="4" name="矩形 3"/>
          <p:cNvSpPr/>
          <p:nvPr/>
        </p:nvSpPr>
        <p:spPr>
          <a:xfrm>
            <a:off x="2339752" y="772344"/>
            <a:ext cx="6552728" cy="3881074"/>
          </a:xfrm>
          <a:prstGeom prst="rect">
            <a:avLst/>
          </a:prstGeom>
          <a:no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6" name="直接箭头连接符 5"/>
          <p:cNvCxnSpPr/>
          <p:nvPr/>
        </p:nvCxnSpPr>
        <p:spPr>
          <a:xfrm flipV="1">
            <a:off x="1603547" y="2332912"/>
            <a:ext cx="945644" cy="10"/>
          </a:xfrm>
          <a:prstGeom prst="straightConnector1">
            <a:avLst/>
          </a:prstGeom>
          <a:ln w="19050">
            <a:solidFill>
              <a:schemeClr val="tx1">
                <a:lumMod val="75000"/>
                <a:lumOff val="25000"/>
              </a:schemeClr>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77079" y="42191"/>
            <a:ext cx="2044133" cy="369324"/>
          </a:xfrm>
          <a:prstGeom prst="rect">
            <a:avLst/>
          </a:prstGeom>
        </p:spPr>
        <p:txBody>
          <a:bodyPr wrap="none" lIns="91432" tIns="45716" rIns="91432" bIns="45716">
            <a:spAutoFit/>
          </a:bodyPr>
          <a:lstStyle/>
          <a:p>
            <a:pPr defTabSz="914310"/>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动力电池测试方案</a:t>
            </a:r>
          </a:p>
        </p:txBody>
      </p:sp>
    </p:spTree>
    <p:extLst>
      <p:ext uri="{BB962C8B-B14F-4D97-AF65-F5344CB8AC3E}">
        <p14:creationId xmlns:p14="http://schemas.microsoft.com/office/powerpoint/2010/main" xmlns="" val="1956192812"/>
      </p:ext>
    </p:extLst>
  </p:cSld>
  <p:clrMapOvr>
    <a:masterClrMapping/>
  </p:clrMapOvr>
  <p:transition spd="slow" advTm="15368">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p:cNvSpPr txBox="1"/>
          <p:nvPr/>
        </p:nvSpPr>
        <p:spPr>
          <a:xfrm>
            <a:off x="307476" y="1029372"/>
            <a:ext cx="8100000" cy="609390"/>
          </a:xfrm>
          <a:prstGeom prst="rect">
            <a:avLst/>
          </a:prstGeom>
          <a:noFill/>
        </p:spPr>
        <p:txBody>
          <a:bodyPr wrap="square" lIns="91432" tIns="45716" rIns="91432" bIns="45716" rtlCol="0">
            <a:spAutoFit/>
          </a:bodyPr>
          <a:lstStyle/>
          <a:p>
            <a:pPr marL="285750" indent="-285750" defTabSz="914310">
              <a:lnSpc>
                <a:spcPct val="120000"/>
              </a:lnSpc>
              <a:buClr>
                <a:srgbClr val="C00000"/>
              </a:buClr>
              <a:buFont typeface="Wingdings" pitchFamily="2" charset="2"/>
              <a:buChar char="n"/>
            </a:pPr>
            <a:r>
              <a:rPr lang="zh-CN" altLang="en-US" sz="1400" dirty="0" smtClean="0">
                <a:solidFill>
                  <a:prstClr val="black"/>
                </a:solidFill>
                <a:latin typeface="方正兰亭刊黑_GBK" pitchFamily="2" charset="-122"/>
                <a:ea typeface="方正兰亭刊黑_GBK" pitchFamily="2" charset="-122"/>
              </a:rPr>
              <a:t>电池</a:t>
            </a:r>
            <a:r>
              <a:rPr lang="zh-CN" altLang="en-US" sz="1400" dirty="0">
                <a:solidFill>
                  <a:prstClr val="black"/>
                </a:solidFill>
                <a:latin typeface="方正兰亭刊黑_GBK" pitchFamily="2" charset="-122"/>
                <a:ea typeface="方正兰亭刊黑_GBK" pitchFamily="2" charset="-122"/>
              </a:rPr>
              <a:t>内阻是衡量电池性能的一个重要技术指标，是电池出厂筛选的一个必测项目。</a:t>
            </a:r>
            <a:endParaRPr lang="en-US" altLang="zh-CN" sz="1400" dirty="0">
              <a:solidFill>
                <a:prstClr val="black"/>
              </a:solidFill>
              <a:latin typeface="方正兰亭刊黑_GBK" pitchFamily="2" charset="-122"/>
              <a:ea typeface="方正兰亭刊黑_GBK" pitchFamily="2" charset="-122"/>
            </a:endParaRPr>
          </a:p>
          <a:p>
            <a:pPr marL="285722" indent="-285722" defTabSz="914310">
              <a:lnSpc>
                <a:spcPct val="120000"/>
              </a:lnSpc>
              <a:buClr>
                <a:srgbClr val="C00000"/>
              </a:buClr>
              <a:buFont typeface="Wingdings" pitchFamily="2" charset="2"/>
              <a:buChar char="n"/>
            </a:pPr>
            <a:r>
              <a:rPr lang="zh-CN" altLang="en-US" sz="1400" dirty="0" smtClean="0">
                <a:solidFill>
                  <a:prstClr val="black"/>
                </a:solidFill>
                <a:latin typeface="方正兰亭刊黑_GBK" pitchFamily="2" charset="-122"/>
                <a:ea typeface="方正兰亭刊黑_GBK" pitchFamily="2" charset="-122"/>
              </a:rPr>
              <a:t>内阻</a:t>
            </a:r>
            <a:r>
              <a:rPr lang="zh-CN" altLang="en-US" sz="1400" dirty="0">
                <a:solidFill>
                  <a:prstClr val="black"/>
                </a:solidFill>
                <a:latin typeface="方正兰亭刊黑_GBK" pitchFamily="2" charset="-122"/>
                <a:ea typeface="方正兰亭刊黑_GBK" pitchFamily="2" charset="-122"/>
              </a:rPr>
              <a:t>测量是一个比较复杂的过程，目前主要用</a:t>
            </a:r>
            <a:r>
              <a:rPr lang="zh-CN" altLang="en-US" sz="1400" b="1" dirty="0">
                <a:solidFill>
                  <a:srgbClr val="FF0000"/>
                </a:solidFill>
                <a:latin typeface="方正兰亭刊黑_GBK" pitchFamily="2" charset="-122"/>
                <a:ea typeface="方正兰亭刊黑_GBK" pitchFamily="2" charset="-122"/>
              </a:rPr>
              <a:t>交流内阻测量</a:t>
            </a:r>
            <a:r>
              <a:rPr lang="zh-CN" altLang="en-US" sz="1400" dirty="0">
                <a:solidFill>
                  <a:prstClr val="black"/>
                </a:solidFill>
                <a:latin typeface="方正兰亭刊黑_GBK" pitchFamily="2" charset="-122"/>
                <a:ea typeface="方正兰亭刊黑_GBK" pitchFamily="2" charset="-122"/>
              </a:rPr>
              <a:t>和</a:t>
            </a:r>
            <a:r>
              <a:rPr lang="zh-CN" altLang="en-US" sz="1400" b="1" dirty="0">
                <a:solidFill>
                  <a:srgbClr val="FF0000"/>
                </a:solidFill>
                <a:latin typeface="方正兰亭刊黑_GBK" pitchFamily="2" charset="-122"/>
                <a:ea typeface="方正兰亭刊黑_GBK" pitchFamily="2" charset="-122"/>
              </a:rPr>
              <a:t>直流放电法</a:t>
            </a:r>
            <a:r>
              <a:rPr lang="zh-CN" altLang="en-US" sz="1400" dirty="0">
                <a:solidFill>
                  <a:prstClr val="black"/>
                </a:solidFill>
                <a:latin typeface="方正兰亭刊黑_GBK" pitchFamily="2" charset="-122"/>
                <a:ea typeface="方正兰亭刊黑_GBK" pitchFamily="2" charset="-122"/>
              </a:rPr>
              <a:t>。</a:t>
            </a:r>
            <a:endParaRPr lang="en-US" altLang="zh-CN" sz="1400" dirty="0">
              <a:solidFill>
                <a:prstClr val="black"/>
              </a:solidFill>
              <a:latin typeface="方正兰亭刊黑_GBK" pitchFamily="2" charset="-122"/>
              <a:ea typeface="方正兰亭刊黑_GBK" pitchFamily="2" charset="-122"/>
            </a:endParaRPr>
          </a:p>
        </p:txBody>
      </p:sp>
      <p:sp>
        <p:nvSpPr>
          <p:cNvPr id="23" name="矩形 22"/>
          <p:cNvSpPr/>
          <p:nvPr/>
        </p:nvSpPr>
        <p:spPr>
          <a:xfrm>
            <a:off x="247658" y="1828947"/>
            <a:ext cx="8625730" cy="815600"/>
          </a:xfrm>
          <a:prstGeom prst="rect">
            <a:avLst/>
          </a:prstGeom>
        </p:spPr>
        <p:txBody>
          <a:bodyPr wrap="square" lIns="91432" tIns="45716" rIns="91432" bIns="45716">
            <a:spAutoFit/>
          </a:bodyPr>
          <a:lstStyle/>
          <a:p>
            <a:pPr defTabSz="914310">
              <a:spcAft>
                <a:spcPts val="600"/>
              </a:spcAft>
            </a:pPr>
            <a:r>
              <a:rPr lang="zh-CN" altLang="en-US" sz="1400" b="1" dirty="0" smtClean="0">
                <a:solidFill>
                  <a:srgbClr val="0066FF"/>
                </a:solidFill>
                <a:latin typeface="Myriad Set Pro" pitchFamily="2" charset="0"/>
                <a:ea typeface="方正兰亭刊黑_GBK" pitchFamily="2" charset="-122"/>
                <a:cs typeface="Arial" pitchFamily="34" charset="0"/>
              </a:rPr>
              <a:t>交流内阻测量</a:t>
            </a:r>
            <a:endParaRPr lang="en-US" altLang="zh-CN" sz="1400" b="1" dirty="0" smtClean="0">
              <a:solidFill>
                <a:srgbClr val="0066FF"/>
              </a:solidFill>
              <a:latin typeface="Myriad Set Pro" pitchFamily="2" charset="0"/>
              <a:ea typeface="方正兰亭刊黑_GBK" pitchFamily="2" charset="-122"/>
              <a:cs typeface="Arial" pitchFamily="34" charset="0"/>
            </a:endParaRPr>
          </a:p>
          <a:p>
            <a:pPr defTabSz="914310">
              <a:spcAft>
                <a:spcPts val="600"/>
              </a:spcAft>
              <a:buClr>
                <a:prstClr val="black">
                  <a:lumMod val="65000"/>
                  <a:lumOff val="35000"/>
                </a:prstClr>
              </a:buClr>
            </a:pPr>
            <a:r>
              <a:rPr lang="zh-CN" altLang="en-US" sz="1400" dirty="0" smtClean="0">
                <a:solidFill>
                  <a:prstClr val="black"/>
                </a:solidFill>
                <a:latin typeface="Myriad Set Pro" pitchFamily="2" charset="0"/>
                <a:ea typeface="方正兰亭刊黑_GBK" pitchFamily="2" charset="-122"/>
                <a:cs typeface="Arial" pitchFamily="34" charset="0"/>
              </a:rPr>
              <a:t>电池的内阻不是常数，在充放电过程中随时间不断变化。在线交流内阻测量可以快速准确的获得各个单体电池内阻的动态变化，从而判断电池是否失效。</a:t>
            </a:r>
            <a:endParaRPr lang="zh-CN" altLang="en-US" sz="1400" dirty="0">
              <a:solidFill>
                <a:prstClr val="black"/>
              </a:solidFill>
              <a:latin typeface="Myriad Set Pro" pitchFamily="2" charset="0"/>
              <a:ea typeface="方正兰亭刊黑_GBK" pitchFamily="2" charset="-122"/>
              <a:cs typeface="Arial" pitchFamily="34" charset="0"/>
            </a:endParaRPr>
          </a:p>
        </p:txBody>
      </p:sp>
      <p:sp>
        <p:nvSpPr>
          <p:cNvPr id="24" name="矩形 23"/>
          <p:cNvSpPr/>
          <p:nvPr/>
        </p:nvSpPr>
        <p:spPr>
          <a:xfrm>
            <a:off x="3976844" y="2975138"/>
            <a:ext cx="4968552" cy="171734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5" name="内容占位符 2"/>
          <p:cNvSpPr txBox="1">
            <a:spLocks/>
          </p:cNvSpPr>
          <p:nvPr/>
        </p:nvSpPr>
        <p:spPr bwMode="auto">
          <a:xfrm>
            <a:off x="4192868" y="3155158"/>
            <a:ext cx="4536504" cy="14430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spcBef>
                <a:spcPct val="20000"/>
              </a:spcBef>
              <a:spcAft>
                <a:spcPct val="0"/>
              </a:spcAft>
              <a:buClrTx/>
              <a:buSzTx/>
              <a:buNone/>
              <a:tabLst/>
              <a:defRPr/>
            </a:pPr>
            <a:r>
              <a:rPr kumimoji="0" lang="zh-CN" altLang="en-US" sz="1200" i="0" u="none" strike="noStrike" kern="1200" cap="none" spc="0" normalizeH="0" baseline="0" noProof="0" dirty="0" smtClean="0">
                <a:ln>
                  <a:noFill/>
                </a:ln>
                <a:effectLst/>
                <a:uLnTx/>
                <a:uFillTx/>
                <a:latin typeface="方正兰亭刊黑_GBK" pitchFamily="2" charset="-122"/>
                <a:ea typeface="方正兰亭刊黑_GBK" pitchFamily="2" charset="-122"/>
              </a:rPr>
              <a:t>艾德克斯交流内阻测试符合</a:t>
            </a:r>
            <a:r>
              <a:rPr kumimoji="0" lang="en-US" altLang="zh-CN" sz="1200" i="0" u="none" strike="noStrike" kern="1200" cap="none" spc="0" normalizeH="0" baseline="0" noProof="0" dirty="0" smtClean="0">
                <a:ln>
                  <a:noFill/>
                </a:ln>
                <a:effectLst/>
                <a:uLnTx/>
                <a:uFillTx/>
                <a:latin typeface="方正兰亭刊黑_GBK" pitchFamily="2" charset="-122"/>
                <a:ea typeface="方正兰亭刊黑_GBK" pitchFamily="2" charset="-122"/>
              </a:rPr>
              <a:t>IEC</a:t>
            </a:r>
            <a:r>
              <a:rPr kumimoji="0" lang="zh-CN" altLang="en-US" sz="1200" i="0" u="none" strike="noStrike" kern="1200" cap="none" spc="0" normalizeH="0" baseline="0" noProof="0" dirty="0" smtClean="0">
                <a:ln>
                  <a:noFill/>
                </a:ln>
                <a:effectLst/>
                <a:uLnTx/>
                <a:uFillTx/>
                <a:latin typeface="方正兰亭刊黑_GBK" pitchFamily="2" charset="-122"/>
                <a:ea typeface="方正兰亭刊黑_GBK" pitchFamily="2" charset="-122"/>
              </a:rPr>
              <a:t>标准：</a:t>
            </a:r>
            <a:endParaRPr kumimoji="0" lang="en-US" altLang="zh-CN" sz="1200" i="0" u="none" strike="noStrike" kern="1200" cap="none" spc="0" normalizeH="0" baseline="0" noProof="0" dirty="0" smtClean="0">
              <a:ln>
                <a:noFill/>
              </a:ln>
              <a:effectLst/>
              <a:uLnTx/>
              <a:uFillTx/>
              <a:latin typeface="方正兰亭刊黑_GBK" pitchFamily="2" charset="-122"/>
              <a:ea typeface="方正兰亭刊黑_GBK" pitchFamily="2" charset="-122"/>
            </a:endParaRPr>
          </a:p>
          <a:p>
            <a:pPr lvl="0">
              <a:buClr>
                <a:srgbClr val="C00000"/>
              </a:buClr>
              <a:buFont typeface="Wingdings" pitchFamily="2" charset="2"/>
              <a:buChar char="n"/>
              <a:defRPr/>
            </a:pPr>
            <a:r>
              <a:rPr lang="zh-CN" altLang="en-US" sz="1200" dirty="0">
                <a:solidFill>
                  <a:sysClr val="windowText" lastClr="000000"/>
                </a:solidFill>
                <a:latin typeface="方正兰亭刊黑_GBK" pitchFamily="2" charset="-122"/>
                <a:ea typeface="方正兰亭刊黑_GBK" pitchFamily="2" charset="-122"/>
              </a:rPr>
              <a:t>提供在</a:t>
            </a:r>
            <a:r>
              <a:rPr lang="en-US" altLang="zh-CN" sz="1200" dirty="0">
                <a:solidFill>
                  <a:sysClr val="windowText" lastClr="000000"/>
                </a:solidFill>
                <a:latin typeface="方正兰亭刊黑_GBK" pitchFamily="2" charset="-122"/>
                <a:ea typeface="方正兰亭刊黑_GBK" pitchFamily="2" charset="-122"/>
              </a:rPr>
              <a:t>/</a:t>
            </a:r>
            <a:r>
              <a:rPr lang="zh-CN" altLang="en-US" sz="1200" dirty="0">
                <a:solidFill>
                  <a:sysClr val="windowText" lastClr="000000"/>
                </a:solidFill>
                <a:latin typeface="方正兰亭刊黑_GBK" pitchFamily="2" charset="-122"/>
                <a:ea typeface="方正兰亭刊黑_GBK" pitchFamily="2" charset="-122"/>
              </a:rPr>
              <a:t>离线两种测试</a:t>
            </a:r>
          </a:p>
          <a:p>
            <a:pPr lvl="0">
              <a:buClr>
                <a:srgbClr val="C00000"/>
              </a:buClr>
              <a:buFont typeface="Wingdings" pitchFamily="2" charset="2"/>
              <a:buChar char="n"/>
              <a:defRPr/>
            </a:pPr>
            <a:r>
              <a:rPr lang="zh-CN" altLang="en-US" sz="1200" dirty="0">
                <a:solidFill>
                  <a:sysClr val="windowText" lastClr="000000"/>
                </a:solidFill>
                <a:latin typeface="方正兰亭刊黑_GBK" pitchFamily="2" charset="-122"/>
                <a:ea typeface="方正兰亭刊黑_GBK" pitchFamily="2" charset="-122"/>
              </a:rPr>
              <a:t>反映出整个寿命周期中内部单体电芯内阻所呈现的动态变化</a:t>
            </a:r>
          </a:p>
          <a:p>
            <a:pPr lvl="0">
              <a:buClr>
                <a:srgbClr val="C00000"/>
              </a:buClr>
              <a:buFont typeface="Wingdings" pitchFamily="2" charset="2"/>
              <a:buChar char="n"/>
              <a:defRPr/>
            </a:pPr>
            <a:r>
              <a:rPr lang="zh-CN" altLang="en-US" sz="1200" dirty="0">
                <a:solidFill>
                  <a:sysClr val="windowText" lastClr="000000"/>
                </a:solidFill>
                <a:latin typeface="方正兰亭刊黑_GBK" pitchFamily="2" charset="-122"/>
                <a:ea typeface="方正兰亭刊黑_GBK" pitchFamily="2" charset="-122"/>
              </a:rPr>
              <a:t>可同时监控</a:t>
            </a:r>
            <a:r>
              <a:rPr lang="en-US" altLang="zh-CN" sz="1200" dirty="0">
                <a:solidFill>
                  <a:sysClr val="windowText" lastClr="000000"/>
                </a:solidFill>
                <a:latin typeface="方正兰亭刊黑_GBK" pitchFamily="2" charset="-122"/>
                <a:ea typeface="方正兰亭刊黑_GBK" pitchFamily="2" charset="-122"/>
              </a:rPr>
              <a:t>272</a:t>
            </a:r>
            <a:r>
              <a:rPr lang="zh-CN" altLang="en-US" sz="1200" dirty="0">
                <a:solidFill>
                  <a:sysClr val="windowText" lastClr="000000"/>
                </a:solidFill>
                <a:latin typeface="方正兰亭刊黑_GBK" pitchFamily="2" charset="-122"/>
                <a:ea typeface="方正兰亭刊黑_GBK" pitchFamily="2" charset="-122"/>
              </a:rPr>
              <a:t>个单体电芯</a:t>
            </a:r>
          </a:p>
          <a:p>
            <a:pPr lvl="0">
              <a:buClr>
                <a:srgbClr val="C00000"/>
              </a:buClr>
              <a:buFont typeface="Wingdings" pitchFamily="2" charset="2"/>
              <a:buChar char="n"/>
              <a:defRPr/>
            </a:pPr>
            <a:r>
              <a:rPr lang="zh-CN" altLang="en-US" sz="1200" dirty="0">
                <a:solidFill>
                  <a:sysClr val="windowText" lastClr="000000"/>
                </a:solidFill>
                <a:latin typeface="方正兰亭刊黑_GBK" pitchFamily="2" charset="-122"/>
                <a:ea typeface="方正兰亭刊黑_GBK" pitchFamily="2" charset="-122"/>
              </a:rPr>
              <a:t>分辨率高达 </a:t>
            </a:r>
            <a:r>
              <a:rPr lang="en-US" altLang="zh-CN" sz="1200" dirty="0" smtClean="0">
                <a:solidFill>
                  <a:sysClr val="windowText" lastClr="000000"/>
                </a:solidFill>
                <a:latin typeface="方正兰亭刊黑_GBK" pitchFamily="2" charset="-122"/>
                <a:ea typeface="方正兰亭刊黑_GBK" pitchFamily="2" charset="-122"/>
              </a:rPr>
              <a:t>0.1mV/0.1mΩ</a:t>
            </a:r>
            <a:r>
              <a:rPr lang="zh-CN" altLang="en-US" sz="1200" dirty="0" smtClean="0">
                <a:solidFill>
                  <a:sysClr val="windowText" lastClr="000000"/>
                </a:solidFill>
                <a:latin typeface="方正兰亭刊黑_GBK" pitchFamily="2" charset="-122"/>
                <a:ea typeface="方正兰亭刊黑_GBK" pitchFamily="2" charset="-122"/>
              </a:rPr>
              <a:t>，满足</a:t>
            </a:r>
            <a:r>
              <a:rPr lang="en-US" altLang="zh-CN" sz="1200" dirty="0">
                <a:solidFill>
                  <a:sysClr val="windowText" lastClr="000000"/>
                </a:solidFill>
                <a:latin typeface="方正兰亭刊黑_GBK" pitchFamily="2" charset="-122"/>
                <a:ea typeface="方正兰亭刊黑_GBK" pitchFamily="2" charset="-122"/>
              </a:rPr>
              <a:t>《</a:t>
            </a:r>
            <a:r>
              <a:rPr lang="zh-CN" altLang="en-US" sz="1200" dirty="0">
                <a:solidFill>
                  <a:sysClr val="windowText" lastClr="000000"/>
                </a:solidFill>
                <a:latin typeface="方正兰亭刊黑_GBK" pitchFamily="2" charset="-122"/>
                <a:ea typeface="方正兰亭刊黑_GBK" pitchFamily="2" charset="-122"/>
              </a:rPr>
              <a:t>锂离子电池行业规范条件</a:t>
            </a:r>
            <a:r>
              <a:rPr lang="en-US" altLang="zh-CN" sz="1200" dirty="0">
                <a:solidFill>
                  <a:sysClr val="windowText" lastClr="000000"/>
                </a:solidFill>
                <a:latin typeface="方正兰亭刊黑_GBK" pitchFamily="2" charset="-122"/>
                <a:ea typeface="方正兰亭刊黑_GBK" pitchFamily="2" charset="-122"/>
              </a:rPr>
              <a:t>》</a:t>
            </a:r>
            <a:r>
              <a:rPr lang="zh-CN" altLang="en-US" sz="1200" dirty="0">
                <a:solidFill>
                  <a:sysClr val="windowText" lastClr="000000"/>
                </a:solidFill>
                <a:latin typeface="方正兰亭刊黑_GBK" pitchFamily="2" charset="-122"/>
                <a:ea typeface="方正兰亭刊黑_GBK" pitchFamily="2" charset="-122"/>
              </a:rPr>
              <a:t>中对多芯电池组的组成电池测试的要求</a:t>
            </a:r>
          </a:p>
        </p:txBody>
      </p:sp>
      <p:sp>
        <p:nvSpPr>
          <p:cNvPr id="26" name="圆角矩形 25"/>
          <p:cNvSpPr/>
          <p:nvPr/>
        </p:nvSpPr>
        <p:spPr>
          <a:xfrm>
            <a:off x="4192868" y="2759114"/>
            <a:ext cx="1656184" cy="288032"/>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t>Tips</a:t>
            </a:r>
            <a:endParaRPr lang="zh-CN" altLang="en-US" sz="1400" dirty="0"/>
          </a:p>
        </p:txBody>
      </p:sp>
      <p:pic>
        <p:nvPicPr>
          <p:cNvPr id="28" name="Picture 1" descr="D:\在做工作\方案单页\英文定稿\慕尼黑英文单页源文件\5300-En\En-P01-P02-03.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5275" r="5606"/>
          <a:stretch/>
        </p:blipFill>
        <p:spPr bwMode="auto">
          <a:xfrm>
            <a:off x="308486" y="2992250"/>
            <a:ext cx="3668358" cy="1717344"/>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矩形 11"/>
          <p:cNvSpPr/>
          <p:nvPr/>
        </p:nvSpPr>
        <p:spPr>
          <a:xfrm>
            <a:off x="77079" y="42191"/>
            <a:ext cx="2044133" cy="369324"/>
          </a:xfrm>
          <a:prstGeom prst="rect">
            <a:avLst/>
          </a:prstGeom>
        </p:spPr>
        <p:txBody>
          <a:bodyPr wrap="none" lIns="91432" tIns="45716" rIns="91432" bIns="45716">
            <a:spAutoFit/>
          </a:bodyPr>
          <a:lstStyle/>
          <a:p>
            <a:pPr defTabSz="914310"/>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动力电池测试方案</a:t>
            </a:r>
          </a:p>
        </p:txBody>
      </p:sp>
      <p:sp>
        <p:nvSpPr>
          <p:cNvPr id="13" name="Text Box 5"/>
          <p:cNvSpPr txBox="1">
            <a:spLocks noChangeArrowheads="1"/>
          </p:cNvSpPr>
          <p:nvPr/>
        </p:nvSpPr>
        <p:spPr bwMode="auto">
          <a:xfrm>
            <a:off x="288000" y="469540"/>
            <a:ext cx="4139680" cy="535696"/>
          </a:xfrm>
          <a:prstGeom prst="rect">
            <a:avLst/>
          </a:prstGeom>
          <a:noFill/>
          <a:ln w="9525">
            <a:noFill/>
            <a:miter lim="800000"/>
            <a:headEnd/>
            <a:tailEnd/>
          </a:ln>
        </p:spPr>
        <p:txBody>
          <a:bodyPr wrap="square" anchor="ctr">
            <a:spAutoFit/>
          </a:bodyPr>
          <a:lstStyle/>
          <a:p>
            <a:pPr>
              <a:lnSpc>
                <a:spcPct val="160000"/>
              </a:lnSpc>
            </a:pPr>
            <a:r>
              <a:rPr lang="zh-CN" altLang="en-US" b="1" dirty="0">
                <a:solidFill>
                  <a:srgbClr val="C00000"/>
                </a:solidFill>
                <a:latin typeface="方正兰亭刊黑_GBK" pitchFamily="2" charset="-122"/>
                <a:ea typeface="方正兰亭刊黑_GBK" pitchFamily="2" charset="-122"/>
              </a:rPr>
              <a:t>基本性能测试</a:t>
            </a:r>
            <a:r>
              <a:rPr lang="en-US" altLang="zh-CN" b="1" dirty="0">
                <a:solidFill>
                  <a:srgbClr val="C00000"/>
                </a:solidFill>
                <a:latin typeface="方正兰亭刊黑_GBK" pitchFamily="2" charset="-122"/>
                <a:ea typeface="方正兰亭刊黑_GBK" pitchFamily="2" charset="-122"/>
              </a:rPr>
              <a:t>——</a:t>
            </a:r>
            <a:r>
              <a:rPr lang="zh-CN" altLang="en-US" b="1" dirty="0">
                <a:solidFill>
                  <a:srgbClr val="C00000"/>
                </a:solidFill>
                <a:latin typeface="方正兰亭刊黑_GBK" pitchFamily="2" charset="-122"/>
                <a:ea typeface="方正兰亭刊黑_GBK" pitchFamily="2" charset="-122"/>
              </a:rPr>
              <a:t>电池内阻测量</a:t>
            </a:r>
          </a:p>
        </p:txBody>
      </p:sp>
    </p:spTree>
    <p:custDataLst>
      <p:tags r:id="rId1"/>
    </p:custDataLst>
    <p:extLst>
      <p:ext uri="{BB962C8B-B14F-4D97-AF65-F5344CB8AC3E}">
        <p14:creationId xmlns:p14="http://schemas.microsoft.com/office/powerpoint/2010/main" xmlns="" val="1725997267"/>
      </p:ext>
    </p:extLst>
  </p:cSld>
  <p:clrMapOvr>
    <a:masterClrMapping/>
  </p:clrMapOvr>
  <p:transition spd="slow" advTm="15368">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矩形 8"/>
          <p:cNvSpPr/>
          <p:nvPr/>
        </p:nvSpPr>
        <p:spPr>
          <a:xfrm>
            <a:off x="251520" y="1132408"/>
            <a:ext cx="8496944" cy="1692771"/>
          </a:xfrm>
          <a:prstGeom prst="rect">
            <a:avLst/>
          </a:prstGeom>
        </p:spPr>
        <p:txBody>
          <a:bodyPr wrap="square">
            <a:spAutoFit/>
          </a:bodyPr>
          <a:lstStyle/>
          <a:p>
            <a:pPr lvl="0">
              <a:spcBef>
                <a:spcPts val="600"/>
              </a:spcBef>
            </a:pPr>
            <a:r>
              <a:rPr lang="zh-CN" altLang="en-US" sz="1400" b="1" dirty="0" smtClean="0">
                <a:solidFill>
                  <a:srgbClr val="0066FF"/>
                </a:solidFill>
                <a:latin typeface="方正兰亭刊黑_GBK" pitchFamily="2" charset="-122"/>
                <a:ea typeface="方正兰亭刊黑_GBK" pitchFamily="2" charset="-122"/>
              </a:rPr>
              <a:t>直流内阻测量</a:t>
            </a:r>
            <a:endParaRPr lang="en-US" altLang="zh-CN" sz="1400" b="1" dirty="0" smtClean="0">
              <a:solidFill>
                <a:srgbClr val="0066FF"/>
              </a:solidFill>
              <a:latin typeface="方正兰亭刊黑_GBK" pitchFamily="2" charset="-122"/>
              <a:ea typeface="方正兰亭刊黑_GBK" pitchFamily="2" charset="-122"/>
            </a:endParaRPr>
          </a:p>
          <a:p>
            <a:pPr marL="285750" lvl="0" indent="-285750">
              <a:spcBef>
                <a:spcPts val="1200"/>
              </a:spcBef>
              <a:buClr>
                <a:srgbClr val="C00000"/>
              </a:buClr>
              <a:buFont typeface="Wingdings" pitchFamily="2" charset="2"/>
              <a:buChar char="n"/>
              <a:defRPr/>
            </a:pPr>
            <a:r>
              <a:rPr lang="zh-CN" altLang="en-US" sz="1400" dirty="0" smtClean="0">
                <a:latin typeface="方正兰亭刊黑_GBK" pitchFamily="2" charset="-122"/>
                <a:ea typeface="方正兰亭刊黑_GBK" pitchFamily="2" charset="-122"/>
              </a:rPr>
              <a:t>对于大型电池组应用，如动力电池来说，不能或不方便进行交流内阻的测量，一般通过直流内阻来评价电池组的特性。</a:t>
            </a:r>
            <a:endParaRPr lang="en-US" altLang="zh-CN" sz="1400" dirty="0">
              <a:latin typeface="方正兰亭刊黑_GBK" pitchFamily="2" charset="-122"/>
              <a:ea typeface="方正兰亭刊黑_GBK" pitchFamily="2" charset="-122"/>
            </a:endParaRPr>
          </a:p>
          <a:p>
            <a:pPr marL="285750" lvl="0" indent="-285750">
              <a:spcBef>
                <a:spcPts val="600"/>
              </a:spcBef>
              <a:buClr>
                <a:srgbClr val="C00000"/>
              </a:buClr>
              <a:buFont typeface="Wingdings" pitchFamily="2" charset="2"/>
              <a:buChar char="n"/>
              <a:defRPr/>
            </a:pPr>
            <a:r>
              <a:rPr lang="zh-CN" altLang="en-US" sz="1400" dirty="0" smtClean="0">
                <a:latin typeface="方正兰亭刊黑_GBK" pitchFamily="2" charset="-122"/>
                <a:ea typeface="方正兰亭刊黑_GBK" pitchFamily="2" charset="-122"/>
              </a:rPr>
              <a:t>直流</a:t>
            </a:r>
            <a:r>
              <a:rPr lang="zh-CN" altLang="en-US" sz="1400" dirty="0">
                <a:latin typeface="方正兰亭刊黑_GBK" pitchFamily="2" charset="-122"/>
                <a:ea typeface="方正兰亭刊黑_GBK" pitchFamily="2" charset="-122"/>
              </a:rPr>
              <a:t>放电法是一种接近于蓄电池工作方式的测试方法。直流内阻利用两次不同加载电流之电流差和电压差来计算</a:t>
            </a:r>
            <a:r>
              <a:rPr lang="en-US" altLang="zh-CN" sz="1400" dirty="0">
                <a:latin typeface="方正兰亭刊黑_GBK" pitchFamily="2" charset="-122"/>
                <a:ea typeface="方正兰亭刊黑_GBK" pitchFamily="2" charset="-122"/>
              </a:rPr>
              <a:t>DCR</a:t>
            </a:r>
            <a:r>
              <a:rPr lang="zh-CN" altLang="en-US" sz="1400" dirty="0">
                <a:latin typeface="方正兰亭刊黑_GBK" pitchFamily="2" charset="-122"/>
                <a:ea typeface="方正兰亭刊黑_GBK" pitchFamily="2" charset="-122"/>
              </a:rPr>
              <a:t>值</a:t>
            </a:r>
            <a:r>
              <a:rPr lang="zh-CN" altLang="en-US" sz="1400" dirty="0" smtClean="0">
                <a:latin typeface="方正兰亭刊黑_GBK" pitchFamily="2" charset="-122"/>
                <a:ea typeface="方正兰亭刊黑_GBK" pitchFamily="2" charset="-122"/>
              </a:rPr>
              <a:t>。</a:t>
            </a:r>
            <a:endParaRPr lang="en-US" altLang="zh-CN" sz="1400" dirty="0" smtClean="0">
              <a:latin typeface="方正兰亭刊黑_GBK" pitchFamily="2" charset="-122"/>
              <a:ea typeface="方正兰亭刊黑_GBK" pitchFamily="2" charset="-122"/>
            </a:endParaRPr>
          </a:p>
          <a:p>
            <a:pPr marL="285750" lvl="0" indent="-285750">
              <a:spcBef>
                <a:spcPts val="600"/>
              </a:spcBef>
              <a:buClr>
                <a:srgbClr val="C00000"/>
              </a:buClr>
              <a:buFont typeface="Wingdings" pitchFamily="2" charset="2"/>
              <a:buChar char="n"/>
              <a:defRPr/>
            </a:pPr>
            <a:r>
              <a:rPr lang="zh-CN" altLang="en-US" sz="1400" dirty="0">
                <a:latin typeface="方正兰亭刊黑_GBK" pitchFamily="2" charset="-122"/>
                <a:ea typeface="方正兰亭刊黑_GBK" pitchFamily="2" charset="-122"/>
              </a:rPr>
              <a:t>通过艾德克斯</a:t>
            </a:r>
            <a:r>
              <a:rPr lang="en-US" altLang="zh-CN" sz="1400" dirty="0">
                <a:latin typeface="方正兰亭刊黑_GBK" pitchFamily="2" charset="-122"/>
                <a:ea typeface="方正兰亭刊黑_GBK" pitchFamily="2" charset="-122"/>
              </a:rPr>
              <a:t>ITS5300</a:t>
            </a:r>
            <a:r>
              <a:rPr lang="zh-CN" altLang="en-US" sz="1400" dirty="0">
                <a:latin typeface="方正兰亭刊黑_GBK" pitchFamily="2" charset="-122"/>
                <a:ea typeface="方正兰亭刊黑_GBK" pitchFamily="2" charset="-122"/>
              </a:rPr>
              <a:t>电池充放电测试系统，可以直接获得直流</a:t>
            </a:r>
            <a:r>
              <a:rPr lang="zh-CN" altLang="en-US" sz="1400" dirty="0" smtClean="0">
                <a:latin typeface="方正兰亭刊黑_GBK" pitchFamily="2" charset="-122"/>
                <a:ea typeface="方正兰亭刊黑_GBK" pitchFamily="2" charset="-122"/>
              </a:rPr>
              <a:t>内阻</a:t>
            </a:r>
            <a:endParaRPr lang="zh-CN" altLang="en-US" sz="1400" dirty="0">
              <a:latin typeface="方正兰亭刊黑_GBK" pitchFamily="2" charset="-122"/>
              <a:ea typeface="方正兰亭刊黑_GBK" pitchFamily="2" charset="-122"/>
            </a:endParaRPr>
          </a:p>
        </p:txBody>
      </p:sp>
      <p:sp>
        <p:nvSpPr>
          <p:cNvPr id="10" name="TextBox 9"/>
          <p:cNvSpPr txBox="1"/>
          <p:nvPr/>
        </p:nvSpPr>
        <p:spPr>
          <a:xfrm>
            <a:off x="3419874" y="4824190"/>
            <a:ext cx="2361748" cy="277077"/>
          </a:xfrm>
          <a:prstGeom prst="rect">
            <a:avLst/>
          </a:prstGeom>
          <a:noFill/>
        </p:spPr>
        <p:txBody>
          <a:bodyPr wrap="square" lIns="91432" tIns="45716" rIns="91432" bIns="45716" rtlCol="0">
            <a:spAutoFit/>
          </a:bodyPr>
          <a:lstStyle/>
          <a:p>
            <a:pPr algn="ctr" defTabSz="914310"/>
            <a:r>
              <a:rPr lang="en-US" altLang="zh-CN" sz="1200" dirty="0">
                <a:solidFill>
                  <a:prstClr val="black"/>
                </a:solidFill>
                <a:latin typeface="Arial" pitchFamily="34" charset="0"/>
                <a:ea typeface="方正兰亭刊黑_GBK" pitchFamily="2" charset="-122"/>
                <a:cs typeface="Arial" pitchFamily="34" charset="0"/>
              </a:rPr>
              <a:t>ITS5300</a:t>
            </a:r>
            <a:r>
              <a:rPr lang="zh-CN" altLang="en-US" sz="1200" dirty="0">
                <a:solidFill>
                  <a:prstClr val="black"/>
                </a:solidFill>
                <a:latin typeface="Arial" pitchFamily="34" charset="0"/>
                <a:ea typeface="方正兰亭刊黑_GBK" pitchFamily="2" charset="-122"/>
                <a:cs typeface="Arial" pitchFamily="34" charset="0"/>
              </a:rPr>
              <a:t>电池充放电测试系统</a:t>
            </a: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32040" y="2966249"/>
            <a:ext cx="2773674" cy="18496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 name="图片 1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419872" y="3652688"/>
            <a:ext cx="2160240" cy="1098976"/>
          </a:xfrm>
          <a:prstGeom prst="rect">
            <a:avLst/>
          </a:prstGeom>
        </p:spPr>
      </p:pic>
      <p:sp>
        <p:nvSpPr>
          <p:cNvPr id="13" name="矩形 12"/>
          <p:cNvSpPr/>
          <p:nvPr/>
        </p:nvSpPr>
        <p:spPr>
          <a:xfrm>
            <a:off x="77079" y="42191"/>
            <a:ext cx="2044133" cy="369324"/>
          </a:xfrm>
          <a:prstGeom prst="rect">
            <a:avLst/>
          </a:prstGeom>
        </p:spPr>
        <p:txBody>
          <a:bodyPr wrap="none" lIns="91432" tIns="45716" rIns="91432" bIns="45716">
            <a:spAutoFit/>
          </a:bodyPr>
          <a:lstStyle/>
          <a:p>
            <a:pPr defTabSz="914310"/>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动力电池测试方案</a:t>
            </a:r>
          </a:p>
        </p:txBody>
      </p:sp>
      <p:sp>
        <p:nvSpPr>
          <p:cNvPr id="15" name="Text Box 5"/>
          <p:cNvSpPr txBox="1">
            <a:spLocks noChangeArrowheads="1"/>
          </p:cNvSpPr>
          <p:nvPr/>
        </p:nvSpPr>
        <p:spPr bwMode="auto">
          <a:xfrm>
            <a:off x="288000" y="469540"/>
            <a:ext cx="4139680" cy="535696"/>
          </a:xfrm>
          <a:prstGeom prst="rect">
            <a:avLst/>
          </a:prstGeom>
          <a:noFill/>
          <a:ln w="9525">
            <a:noFill/>
            <a:miter lim="800000"/>
            <a:headEnd/>
            <a:tailEnd/>
          </a:ln>
        </p:spPr>
        <p:txBody>
          <a:bodyPr wrap="square" anchor="ctr">
            <a:spAutoFit/>
          </a:bodyPr>
          <a:lstStyle/>
          <a:p>
            <a:pPr>
              <a:lnSpc>
                <a:spcPct val="160000"/>
              </a:lnSpc>
            </a:pPr>
            <a:r>
              <a:rPr lang="zh-CN" altLang="en-US" b="1" dirty="0">
                <a:solidFill>
                  <a:srgbClr val="C00000"/>
                </a:solidFill>
                <a:latin typeface="方正兰亭刊黑_GBK" pitchFamily="2" charset="-122"/>
                <a:ea typeface="方正兰亭刊黑_GBK" pitchFamily="2" charset="-122"/>
              </a:rPr>
              <a:t>基本性能测试</a:t>
            </a:r>
            <a:r>
              <a:rPr lang="en-US" altLang="zh-CN" b="1" dirty="0">
                <a:solidFill>
                  <a:srgbClr val="C00000"/>
                </a:solidFill>
                <a:latin typeface="方正兰亭刊黑_GBK" pitchFamily="2" charset="-122"/>
                <a:ea typeface="方正兰亭刊黑_GBK" pitchFamily="2" charset="-122"/>
              </a:rPr>
              <a:t>——</a:t>
            </a:r>
            <a:r>
              <a:rPr lang="zh-CN" altLang="en-US" b="1" dirty="0">
                <a:solidFill>
                  <a:srgbClr val="C00000"/>
                </a:solidFill>
                <a:latin typeface="方正兰亭刊黑_GBK" pitchFamily="2" charset="-122"/>
                <a:ea typeface="方正兰亭刊黑_GBK" pitchFamily="2" charset="-122"/>
              </a:rPr>
              <a:t>电池内阻测量</a:t>
            </a:r>
          </a:p>
        </p:txBody>
      </p:sp>
    </p:spTree>
  </p:cSld>
  <p:clrMapOvr>
    <a:masterClrMapping/>
  </p:clrMapOvr>
  <p:transition spd="slow" advTm="15368">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矩形 8"/>
          <p:cNvSpPr/>
          <p:nvPr/>
        </p:nvSpPr>
        <p:spPr>
          <a:xfrm>
            <a:off x="288000" y="1132408"/>
            <a:ext cx="8496944" cy="1692771"/>
          </a:xfrm>
          <a:prstGeom prst="rect">
            <a:avLst/>
          </a:prstGeom>
        </p:spPr>
        <p:txBody>
          <a:bodyPr wrap="square">
            <a:spAutoFit/>
          </a:bodyPr>
          <a:lstStyle/>
          <a:p>
            <a:pPr marL="285750" lvl="0" indent="-285750">
              <a:spcBef>
                <a:spcPts val="600"/>
              </a:spcBef>
              <a:buClr>
                <a:srgbClr val="C00000"/>
              </a:buClr>
              <a:buFont typeface="Wingdings" pitchFamily="2" charset="2"/>
              <a:buChar char="n"/>
            </a:pPr>
            <a:r>
              <a:rPr lang="zh-CN" altLang="en-US" sz="1400" dirty="0">
                <a:latin typeface="方正兰亭刊黑_GBK" pitchFamily="2" charset="-122"/>
                <a:ea typeface="方正兰亭刊黑_GBK" pitchFamily="2" charset="-122"/>
              </a:rPr>
              <a:t>可以有效的模拟电池的实际使用状态 </a:t>
            </a:r>
          </a:p>
          <a:p>
            <a:pPr marL="285750" lvl="0" indent="-285750">
              <a:spcBef>
                <a:spcPts val="600"/>
              </a:spcBef>
              <a:buClr>
                <a:srgbClr val="C00000"/>
              </a:buClr>
              <a:buFont typeface="Wingdings" pitchFamily="2" charset="2"/>
              <a:buChar char="n"/>
            </a:pPr>
            <a:r>
              <a:rPr lang="zh-CN" altLang="en-US" sz="1400" dirty="0" smtClean="0">
                <a:latin typeface="方正兰亭刊黑_GBK" pitchFamily="2" charset="-122"/>
                <a:ea typeface="方正兰亭刊黑_GBK" pitchFamily="2" charset="-122"/>
              </a:rPr>
              <a:t>模拟</a:t>
            </a:r>
            <a:r>
              <a:rPr lang="zh-CN" altLang="en-US" sz="1400" dirty="0">
                <a:latin typeface="方正兰亭刊黑_GBK" pitchFamily="2" charset="-122"/>
                <a:ea typeface="方正兰亭刊黑_GBK" pitchFamily="2" charset="-122"/>
              </a:rPr>
              <a:t>可变的脉冲式的放电电流，成为新型的电池充放电系统的一个方向，且</a:t>
            </a:r>
            <a:r>
              <a:rPr lang="zh-CN" altLang="en-US" sz="1400" b="1" dirty="0">
                <a:solidFill>
                  <a:srgbClr val="FF0000"/>
                </a:solidFill>
                <a:latin typeface="方正兰亭刊黑_GBK" pitchFamily="2" charset="-122"/>
                <a:ea typeface="方正兰亭刊黑_GBK" pitchFamily="2" charset="-122"/>
              </a:rPr>
              <a:t>需要可以根据客户的使用需求，任意并灵活的模拟。</a:t>
            </a:r>
          </a:p>
          <a:p>
            <a:pPr marL="285750" lvl="0" indent="-285750">
              <a:spcBef>
                <a:spcPts val="600"/>
              </a:spcBef>
              <a:buClr>
                <a:srgbClr val="C00000"/>
              </a:buClr>
              <a:buFont typeface="Wingdings" pitchFamily="2" charset="2"/>
              <a:buChar char="n"/>
            </a:pPr>
            <a:r>
              <a:rPr lang="en-US" altLang="zh-CN" sz="1400" dirty="0">
                <a:latin typeface="方正兰亭刊黑_GBK" pitchFamily="2" charset="-122"/>
                <a:ea typeface="方正兰亭刊黑_GBK" pitchFamily="2" charset="-122"/>
              </a:rPr>
              <a:t>ITS5300</a:t>
            </a:r>
            <a:r>
              <a:rPr lang="zh-CN" altLang="en-US" sz="1400" dirty="0">
                <a:latin typeface="方正兰亭刊黑_GBK" pitchFamily="2" charset="-122"/>
                <a:ea typeface="方正兰亭刊黑_GBK" pitchFamily="2" charset="-122"/>
              </a:rPr>
              <a:t>电池充放电测试系统具备脉冲充放电能力，根据需求任意模拟电池充放电</a:t>
            </a:r>
          </a:p>
          <a:p>
            <a:pPr marL="742950" lvl="1" indent="-285750">
              <a:spcBef>
                <a:spcPts val="600"/>
              </a:spcBef>
              <a:buClr>
                <a:srgbClr val="C00000"/>
              </a:buClr>
              <a:buFont typeface="Wingdings" pitchFamily="2" charset="2"/>
              <a:buChar char="ü"/>
            </a:pPr>
            <a:r>
              <a:rPr lang="zh-CN" altLang="en-US" sz="1400" dirty="0">
                <a:latin typeface="方正兰亭刊黑_GBK" pitchFamily="2" charset="-122"/>
                <a:ea typeface="方正兰亭刊黑_GBK" pitchFamily="2" charset="-122"/>
              </a:rPr>
              <a:t>充电模式：</a:t>
            </a:r>
            <a:r>
              <a:rPr lang="en-US" altLang="zh-CN" sz="1400" dirty="0">
                <a:latin typeface="方正兰亭刊黑_GBK" pitchFamily="2" charset="-122"/>
                <a:ea typeface="方正兰亭刊黑_GBK" pitchFamily="2" charset="-122"/>
              </a:rPr>
              <a:t>CC/CV/</a:t>
            </a:r>
            <a:r>
              <a:rPr lang="zh-CN" altLang="en-US" sz="1400" dirty="0">
                <a:latin typeface="方正兰亭刊黑_GBK" pitchFamily="2" charset="-122"/>
                <a:ea typeface="方正兰亭刊黑_GBK" pitchFamily="2" charset="-122"/>
              </a:rPr>
              <a:t>脉冲充电</a:t>
            </a:r>
          </a:p>
          <a:p>
            <a:pPr marL="742950" lvl="1" indent="-285750">
              <a:spcBef>
                <a:spcPts val="600"/>
              </a:spcBef>
              <a:buClr>
                <a:srgbClr val="C00000"/>
              </a:buClr>
              <a:buFont typeface="Wingdings" pitchFamily="2" charset="2"/>
              <a:buChar char="ü"/>
            </a:pPr>
            <a:r>
              <a:rPr lang="zh-CN" altLang="en-US" sz="1400" dirty="0">
                <a:latin typeface="方正兰亭刊黑_GBK" pitchFamily="2" charset="-122"/>
                <a:ea typeface="方正兰亭刊黑_GBK" pitchFamily="2" charset="-122"/>
              </a:rPr>
              <a:t>放电模式；</a:t>
            </a:r>
            <a:r>
              <a:rPr lang="en-US" altLang="zh-CN" sz="1400" dirty="0">
                <a:latin typeface="方正兰亭刊黑_GBK" pitchFamily="2" charset="-122"/>
                <a:ea typeface="方正兰亭刊黑_GBK" pitchFamily="2" charset="-122"/>
              </a:rPr>
              <a:t>CC/CR/CW/</a:t>
            </a:r>
            <a:r>
              <a:rPr lang="zh-CN" altLang="en-US" sz="1400" dirty="0">
                <a:latin typeface="方正兰亭刊黑_GBK" pitchFamily="2" charset="-122"/>
                <a:ea typeface="方正兰亭刊黑_GBK" pitchFamily="2" charset="-122"/>
              </a:rPr>
              <a:t>脉冲放电</a:t>
            </a:r>
          </a:p>
        </p:txBody>
      </p:sp>
      <p:pic>
        <p:nvPicPr>
          <p:cNvPr id="13" name="图片 12"/>
          <p:cNvPicPr>
            <a:picLocks noChangeAspect="1"/>
          </p:cNvPicPr>
          <p:nvPr/>
        </p:nvPicPr>
        <p:blipFill rotWithShape="1">
          <a:blip r:embed="rId3" cstate="print">
            <a:extLst>
              <a:ext uri="{28A0092B-C50C-407E-A947-70E740481C1C}">
                <a14:useLocalDpi xmlns:a14="http://schemas.microsoft.com/office/drawing/2010/main" xmlns="" val="0"/>
              </a:ext>
            </a:extLst>
          </a:blip>
          <a:srcRect l="12864" t="19662" b="4742"/>
          <a:stretch/>
        </p:blipFill>
        <p:spPr>
          <a:xfrm>
            <a:off x="4932040" y="2644552"/>
            <a:ext cx="3291806" cy="2183316"/>
          </a:xfrm>
          <a:prstGeom prst="rect">
            <a:avLst/>
          </a:prstGeom>
          <a:ln>
            <a:noFill/>
          </a:ln>
          <a:effectLst>
            <a:outerShdw blurRad="292100" dist="139700" dir="2700000" algn="tl" rotWithShape="0">
              <a:srgbClr val="333333">
                <a:alpha val="65000"/>
              </a:srgbClr>
            </a:outerShdw>
          </a:effectLst>
        </p:spPr>
      </p:pic>
      <p:sp>
        <p:nvSpPr>
          <p:cNvPr id="10" name="矩形 9"/>
          <p:cNvSpPr/>
          <p:nvPr/>
        </p:nvSpPr>
        <p:spPr>
          <a:xfrm>
            <a:off x="77079" y="42191"/>
            <a:ext cx="2044133" cy="369324"/>
          </a:xfrm>
          <a:prstGeom prst="rect">
            <a:avLst/>
          </a:prstGeom>
        </p:spPr>
        <p:txBody>
          <a:bodyPr wrap="none" lIns="91432" tIns="45716" rIns="91432" bIns="45716">
            <a:spAutoFit/>
          </a:bodyPr>
          <a:lstStyle/>
          <a:p>
            <a:pPr defTabSz="914310"/>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动力电池测试方案</a:t>
            </a:r>
          </a:p>
        </p:txBody>
      </p:sp>
      <p:sp>
        <p:nvSpPr>
          <p:cNvPr id="11" name="Text Box 5"/>
          <p:cNvSpPr txBox="1">
            <a:spLocks noChangeArrowheads="1"/>
          </p:cNvSpPr>
          <p:nvPr/>
        </p:nvSpPr>
        <p:spPr bwMode="auto">
          <a:xfrm>
            <a:off x="288000" y="469540"/>
            <a:ext cx="4139680" cy="535696"/>
          </a:xfrm>
          <a:prstGeom prst="rect">
            <a:avLst/>
          </a:prstGeom>
          <a:noFill/>
          <a:ln w="9525">
            <a:noFill/>
            <a:miter lim="800000"/>
            <a:headEnd/>
            <a:tailEnd/>
          </a:ln>
        </p:spPr>
        <p:txBody>
          <a:bodyPr wrap="square" anchor="ctr">
            <a:spAutoFit/>
          </a:bodyPr>
          <a:lstStyle/>
          <a:p>
            <a:pPr>
              <a:lnSpc>
                <a:spcPct val="160000"/>
              </a:lnSpc>
            </a:pPr>
            <a:r>
              <a:rPr lang="zh-CN" altLang="en-US" b="1" dirty="0">
                <a:solidFill>
                  <a:srgbClr val="C00000"/>
                </a:solidFill>
                <a:latin typeface="方正兰亭刊黑_GBK" pitchFamily="2" charset="-122"/>
                <a:ea typeface="方正兰亭刊黑_GBK" pitchFamily="2" charset="-122"/>
              </a:rPr>
              <a:t>基本性能测试</a:t>
            </a:r>
            <a:r>
              <a:rPr lang="en-US" altLang="zh-CN" b="1" dirty="0" smtClean="0">
                <a:solidFill>
                  <a:srgbClr val="C00000"/>
                </a:solidFill>
                <a:latin typeface="方正兰亭刊黑_GBK" pitchFamily="2" charset="-122"/>
                <a:ea typeface="方正兰亭刊黑_GBK" pitchFamily="2" charset="-122"/>
              </a:rPr>
              <a:t>——</a:t>
            </a:r>
            <a:r>
              <a:rPr lang="zh-CN" altLang="en-US" b="1" dirty="0">
                <a:solidFill>
                  <a:srgbClr val="C00000"/>
                </a:solidFill>
                <a:latin typeface="方正兰亭刊黑_GBK" pitchFamily="2" charset="-122"/>
                <a:ea typeface="方正兰亭刊黑_GBK" pitchFamily="2" charset="-122"/>
              </a:rPr>
              <a:t>充放电性能测试</a:t>
            </a:r>
          </a:p>
        </p:txBody>
      </p:sp>
    </p:spTree>
    <p:extLst>
      <p:ext uri="{BB962C8B-B14F-4D97-AF65-F5344CB8AC3E}">
        <p14:creationId xmlns:p14="http://schemas.microsoft.com/office/powerpoint/2010/main" xmlns="" val="3227066931"/>
      </p:ext>
    </p:extLst>
  </p:cSld>
  <p:clrMapOvr>
    <a:masterClrMapping/>
  </p:clrMapOvr>
  <p:transition spd="slow" advTm="15368">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矩形 8"/>
          <p:cNvSpPr/>
          <p:nvPr/>
        </p:nvSpPr>
        <p:spPr>
          <a:xfrm>
            <a:off x="288000" y="1132384"/>
            <a:ext cx="8496944" cy="1538883"/>
          </a:xfrm>
          <a:prstGeom prst="rect">
            <a:avLst/>
          </a:prstGeom>
        </p:spPr>
        <p:txBody>
          <a:bodyPr wrap="square">
            <a:spAutoFit/>
          </a:bodyPr>
          <a:lstStyle/>
          <a:p>
            <a:pPr lvl="0">
              <a:spcBef>
                <a:spcPts val="600"/>
              </a:spcBef>
              <a:buClr>
                <a:srgbClr val="C00000"/>
              </a:buClr>
            </a:pPr>
            <a:r>
              <a:rPr lang="zh-CN" altLang="en-US" sz="1400" b="1" dirty="0">
                <a:solidFill>
                  <a:srgbClr val="0066FF"/>
                </a:solidFill>
                <a:latin typeface="方正兰亭刊黑_GBK" pitchFamily="2" charset="-122"/>
                <a:ea typeface="方正兰亭刊黑_GBK" pitchFamily="2" charset="-122"/>
              </a:rPr>
              <a:t>动态放电</a:t>
            </a:r>
            <a:r>
              <a:rPr lang="zh-CN" altLang="en-US" sz="1400" b="1" dirty="0" smtClean="0">
                <a:solidFill>
                  <a:srgbClr val="0066FF"/>
                </a:solidFill>
                <a:latin typeface="方正兰亭刊黑_GBK" pitchFamily="2" charset="-122"/>
                <a:ea typeface="方正兰亭刊黑_GBK" pitchFamily="2" charset="-122"/>
              </a:rPr>
              <a:t>测试</a:t>
            </a:r>
            <a:endParaRPr lang="zh-CN" altLang="en-US" sz="1400" dirty="0">
              <a:solidFill>
                <a:srgbClr val="0066FF"/>
              </a:solidFill>
              <a:latin typeface="方正兰亭刊黑_GBK" pitchFamily="2" charset="-122"/>
              <a:ea typeface="方正兰亭刊黑_GBK" pitchFamily="2" charset="-122"/>
            </a:endParaRPr>
          </a:p>
          <a:p>
            <a:pPr marL="285750" lvl="0" indent="-285750">
              <a:spcBef>
                <a:spcPts val="600"/>
              </a:spcBef>
              <a:buClr>
                <a:srgbClr val="C00000"/>
              </a:buClr>
              <a:buFont typeface="Wingdings" pitchFamily="2" charset="2"/>
              <a:buChar char="n"/>
            </a:pPr>
            <a:r>
              <a:rPr lang="zh-CN" altLang="en-US" sz="1400" dirty="0">
                <a:latin typeface="方正兰亭刊黑_GBK" pitchFamily="2" charset="-122"/>
                <a:ea typeface="方正兰亭刊黑_GBK" pitchFamily="2" charset="-122"/>
              </a:rPr>
              <a:t>电动汽车在行驶过程中，动力电池的放电波形是动态变化的，动态放电测试能够真实模拟动力电池在工作时的放电情况，准确测得续航能力。</a:t>
            </a:r>
          </a:p>
          <a:p>
            <a:pPr marL="285750" lvl="0" indent="-285750">
              <a:spcBef>
                <a:spcPts val="600"/>
              </a:spcBef>
              <a:buClr>
                <a:srgbClr val="C00000"/>
              </a:buClr>
              <a:buFont typeface="Wingdings" pitchFamily="2" charset="2"/>
              <a:buChar char="n"/>
            </a:pPr>
            <a:r>
              <a:rPr lang="en-US" altLang="zh-CN" sz="1400" dirty="0" smtClean="0">
                <a:latin typeface="方正兰亭刊黑_GBK" pitchFamily="2" charset="-122"/>
                <a:ea typeface="方正兰亭刊黑_GBK" pitchFamily="2" charset="-122"/>
              </a:rPr>
              <a:t>IT8700/8800/8900</a:t>
            </a:r>
            <a:r>
              <a:rPr lang="zh-CN" altLang="en-US" sz="1400" dirty="0">
                <a:latin typeface="方正兰亭刊黑_GBK" pitchFamily="2" charset="-122"/>
                <a:ea typeface="方正兰亭刊黑_GBK" pitchFamily="2" charset="-122"/>
              </a:rPr>
              <a:t>电子负载系列具有高达</a:t>
            </a:r>
            <a:r>
              <a:rPr lang="en-US" altLang="zh-CN" sz="1400" dirty="0">
                <a:latin typeface="方正兰亭刊黑_GBK" pitchFamily="2" charset="-122"/>
                <a:ea typeface="方正兰亭刊黑_GBK" pitchFamily="2" charset="-122"/>
              </a:rPr>
              <a:t>25KHz</a:t>
            </a:r>
            <a:r>
              <a:rPr lang="zh-CN" altLang="en-US" sz="1400" dirty="0">
                <a:latin typeface="方正兰亭刊黑_GBK" pitchFamily="2" charset="-122"/>
                <a:ea typeface="方正兰亭刊黑_GBK" pitchFamily="2" charset="-122"/>
              </a:rPr>
              <a:t>的动态模式，在</a:t>
            </a:r>
            <a:r>
              <a:rPr lang="en-US" altLang="zh-CN" sz="1400" dirty="0">
                <a:latin typeface="方正兰亭刊黑_GBK" pitchFamily="2" charset="-122"/>
                <a:ea typeface="方正兰亭刊黑_GBK" pitchFamily="2" charset="-122"/>
              </a:rPr>
              <a:t>List</a:t>
            </a:r>
            <a:r>
              <a:rPr lang="zh-CN" altLang="en-US" sz="1400" dirty="0">
                <a:latin typeface="方正兰亭刊黑_GBK" pitchFamily="2" charset="-122"/>
                <a:ea typeface="方正兰亭刊黑_GBK" pitchFamily="2" charset="-122"/>
              </a:rPr>
              <a:t>模式下可调的电流上升下降速度可以完成复杂的任意电流变化模式，模拟动力电池工况。</a:t>
            </a:r>
            <a:r>
              <a:rPr lang="en-US" altLang="zh-CN" sz="1400" dirty="0" smtClean="0">
                <a:latin typeface="方正兰亭刊黑_GBK" pitchFamily="2" charset="-122"/>
                <a:ea typeface="方正兰亭刊黑_GBK" pitchFamily="2" charset="-122"/>
              </a:rPr>
              <a:t>IT88/8900</a:t>
            </a:r>
            <a:r>
              <a:rPr lang="zh-CN" altLang="en-US" sz="1400" dirty="0">
                <a:latin typeface="方正兰亭刊黑_GBK" pitchFamily="2" charset="-122"/>
                <a:ea typeface="方正兰亭刊黑_GBK" pitchFamily="2" charset="-122"/>
              </a:rPr>
              <a:t>电子负载系列还可通过外部模拟量控制拉载电流，测试更加方便。</a:t>
            </a:r>
          </a:p>
        </p:txBody>
      </p:sp>
      <p:pic>
        <p:nvPicPr>
          <p:cNvPr id="10" name="Picture 2"/>
          <p:cNvPicPr>
            <a:picLocks noChangeAspect="1" noChangeArrowheads="1"/>
          </p:cNvPicPr>
          <p:nvPr/>
        </p:nvPicPr>
        <p:blipFill>
          <a:blip r:embed="rId3" cstate="print"/>
          <a:srcRect/>
          <a:stretch>
            <a:fillRect/>
          </a:stretch>
        </p:blipFill>
        <p:spPr bwMode="auto">
          <a:xfrm>
            <a:off x="5531754" y="2850113"/>
            <a:ext cx="2504151" cy="1694538"/>
          </a:xfrm>
          <a:prstGeom prst="rect">
            <a:avLst/>
          </a:prstGeom>
          <a:noFill/>
          <a:ln w="9525">
            <a:noFill/>
            <a:miter lim="800000"/>
            <a:headEnd/>
            <a:tailEnd/>
          </a:ln>
        </p:spPr>
      </p:pic>
      <p:pic>
        <p:nvPicPr>
          <p:cNvPr id="11" name="图片 1"/>
          <p:cNvPicPr>
            <a:picLocks noChangeAspect="1" noChangeArrowheads="1"/>
          </p:cNvPicPr>
          <p:nvPr/>
        </p:nvPicPr>
        <p:blipFill>
          <a:blip r:embed="rId4" cstate="print"/>
          <a:srcRect/>
          <a:stretch>
            <a:fillRect/>
          </a:stretch>
        </p:blipFill>
        <p:spPr bwMode="auto">
          <a:xfrm>
            <a:off x="1835696" y="2850112"/>
            <a:ext cx="2754304" cy="1694538"/>
          </a:xfrm>
          <a:prstGeom prst="rect">
            <a:avLst/>
          </a:prstGeom>
          <a:noFill/>
          <a:ln w="9525">
            <a:noFill/>
            <a:miter lim="800000"/>
            <a:headEnd/>
            <a:tailEnd/>
          </a:ln>
        </p:spPr>
      </p:pic>
      <p:sp>
        <p:nvSpPr>
          <p:cNvPr id="14" name="矩形 13"/>
          <p:cNvSpPr/>
          <p:nvPr/>
        </p:nvSpPr>
        <p:spPr>
          <a:xfrm>
            <a:off x="1986484" y="4717120"/>
            <a:ext cx="2518638" cy="307872"/>
          </a:xfrm>
          <a:prstGeom prst="rect">
            <a:avLst/>
          </a:prstGeom>
        </p:spPr>
        <p:txBody>
          <a:bodyPr wrap="none">
            <a:spAutoFit/>
          </a:bodyPr>
          <a:lstStyle/>
          <a:p>
            <a:pPr defTabSz="914310"/>
            <a:r>
              <a:rPr lang="zh-CN" altLang="en-US" sz="1400" dirty="0">
                <a:solidFill>
                  <a:prstClr val="black"/>
                </a:solidFill>
                <a:latin typeface="方正兰亭刊黑_GBK" pitchFamily="2" charset="-122"/>
                <a:ea typeface="方正兰亭刊黑_GBK" pitchFamily="2" charset="-122"/>
              </a:rPr>
              <a:t>特殊航空领域电池</a:t>
            </a:r>
            <a:r>
              <a:rPr lang="zh-CN" altLang="en-US" sz="1400" dirty="0" smtClean="0">
                <a:solidFill>
                  <a:prstClr val="black"/>
                </a:solidFill>
                <a:latin typeface="方正兰亭刊黑_GBK" pitchFamily="2" charset="-122"/>
                <a:ea typeface="方正兰亭刊黑_GBK" pitchFamily="2" charset="-122"/>
              </a:rPr>
              <a:t>放电时序图</a:t>
            </a:r>
            <a:endParaRPr lang="zh-CN" altLang="en-US" sz="1400" dirty="0">
              <a:solidFill>
                <a:prstClr val="black"/>
              </a:solidFill>
              <a:latin typeface="方正兰亭刊黑_GBK" pitchFamily="2" charset="-122"/>
              <a:ea typeface="方正兰亭刊黑_GBK" pitchFamily="2" charset="-122"/>
            </a:endParaRPr>
          </a:p>
        </p:txBody>
      </p:sp>
      <p:sp>
        <p:nvSpPr>
          <p:cNvPr id="13" name="矩形 12"/>
          <p:cNvSpPr/>
          <p:nvPr/>
        </p:nvSpPr>
        <p:spPr>
          <a:xfrm>
            <a:off x="77079" y="42191"/>
            <a:ext cx="2044133" cy="369324"/>
          </a:xfrm>
          <a:prstGeom prst="rect">
            <a:avLst/>
          </a:prstGeom>
        </p:spPr>
        <p:txBody>
          <a:bodyPr wrap="none" lIns="91432" tIns="45716" rIns="91432" bIns="45716">
            <a:spAutoFit/>
          </a:bodyPr>
          <a:lstStyle/>
          <a:p>
            <a:pPr defTabSz="914310"/>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动力电池测试方案</a:t>
            </a:r>
          </a:p>
        </p:txBody>
      </p:sp>
      <p:sp>
        <p:nvSpPr>
          <p:cNvPr id="15" name="Text Box 5"/>
          <p:cNvSpPr txBox="1">
            <a:spLocks noChangeArrowheads="1"/>
          </p:cNvSpPr>
          <p:nvPr/>
        </p:nvSpPr>
        <p:spPr bwMode="auto">
          <a:xfrm>
            <a:off x="288000" y="469540"/>
            <a:ext cx="4139680" cy="535696"/>
          </a:xfrm>
          <a:prstGeom prst="rect">
            <a:avLst/>
          </a:prstGeom>
          <a:noFill/>
          <a:ln w="9525">
            <a:noFill/>
            <a:miter lim="800000"/>
            <a:headEnd/>
            <a:tailEnd/>
          </a:ln>
        </p:spPr>
        <p:txBody>
          <a:bodyPr wrap="square" anchor="ctr">
            <a:spAutoFit/>
          </a:bodyPr>
          <a:lstStyle/>
          <a:p>
            <a:pPr>
              <a:lnSpc>
                <a:spcPct val="160000"/>
              </a:lnSpc>
            </a:pPr>
            <a:r>
              <a:rPr lang="zh-CN" altLang="en-US" b="1" dirty="0">
                <a:solidFill>
                  <a:srgbClr val="C00000"/>
                </a:solidFill>
                <a:latin typeface="方正兰亭刊黑_GBK" pitchFamily="2" charset="-122"/>
                <a:ea typeface="方正兰亭刊黑_GBK" pitchFamily="2" charset="-122"/>
              </a:rPr>
              <a:t>基本性能测试</a:t>
            </a:r>
            <a:r>
              <a:rPr lang="en-US" altLang="zh-CN" b="1" dirty="0" smtClean="0">
                <a:solidFill>
                  <a:srgbClr val="C00000"/>
                </a:solidFill>
                <a:latin typeface="方正兰亭刊黑_GBK" pitchFamily="2" charset="-122"/>
                <a:ea typeface="方正兰亭刊黑_GBK" pitchFamily="2" charset="-122"/>
              </a:rPr>
              <a:t>——</a:t>
            </a:r>
            <a:r>
              <a:rPr lang="zh-CN" altLang="en-US" b="1" dirty="0">
                <a:solidFill>
                  <a:srgbClr val="C00000"/>
                </a:solidFill>
                <a:latin typeface="方正兰亭刊黑_GBK" pitchFamily="2" charset="-122"/>
                <a:ea typeface="方正兰亭刊黑_GBK" pitchFamily="2" charset="-122"/>
              </a:rPr>
              <a:t>充放电性能测试</a:t>
            </a:r>
          </a:p>
        </p:txBody>
      </p:sp>
    </p:spTree>
    <p:extLst>
      <p:ext uri="{BB962C8B-B14F-4D97-AF65-F5344CB8AC3E}">
        <p14:creationId xmlns:p14="http://schemas.microsoft.com/office/powerpoint/2010/main" xmlns="" val="1604789976"/>
      </p:ext>
    </p:extLst>
  </p:cSld>
  <p:clrMapOvr>
    <a:masterClrMapping/>
  </p:clrMapOvr>
  <p:transition spd="slow" advTm="15368">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矩形 8"/>
          <p:cNvSpPr/>
          <p:nvPr/>
        </p:nvSpPr>
        <p:spPr>
          <a:xfrm>
            <a:off x="288000" y="1132384"/>
            <a:ext cx="8712968" cy="1908215"/>
          </a:xfrm>
          <a:prstGeom prst="rect">
            <a:avLst/>
          </a:prstGeom>
        </p:spPr>
        <p:txBody>
          <a:bodyPr wrap="square">
            <a:spAutoFit/>
          </a:bodyPr>
          <a:lstStyle/>
          <a:p>
            <a:pPr lvl="0">
              <a:spcBef>
                <a:spcPts val="600"/>
              </a:spcBef>
              <a:buClr>
                <a:srgbClr val="C00000"/>
              </a:buClr>
            </a:pPr>
            <a:r>
              <a:rPr lang="zh-CN" altLang="en-US" sz="1400" b="1" dirty="0">
                <a:solidFill>
                  <a:srgbClr val="0066FF"/>
                </a:solidFill>
                <a:latin typeface="方正兰亭刊黑_GBK" pitchFamily="2" charset="-122"/>
                <a:ea typeface="方正兰亭刊黑_GBK" pitchFamily="2" charset="-122"/>
              </a:rPr>
              <a:t>快速充放电测试</a:t>
            </a:r>
          </a:p>
          <a:p>
            <a:pPr marL="285750" lvl="0" indent="-285750">
              <a:spcBef>
                <a:spcPts val="600"/>
              </a:spcBef>
              <a:buClr>
                <a:srgbClr val="C00000"/>
              </a:buClr>
              <a:buFont typeface="Wingdings" pitchFamily="2" charset="2"/>
              <a:buChar char="n"/>
            </a:pPr>
            <a:r>
              <a:rPr lang="zh-CN" altLang="en-US" sz="1400" dirty="0" smtClean="0">
                <a:latin typeface="方正兰亭刊黑_GBK" pitchFamily="2" charset="-122"/>
                <a:ea typeface="方正兰亭刊黑_GBK" pitchFamily="2" charset="-122"/>
              </a:rPr>
              <a:t>在电池充放电的过程中，高速的电流变化几乎可以认为是无缝切换的，为了测试电池电流变化的过程，则需要一台机器既可以吸收电流，也可以释放电流</a:t>
            </a:r>
            <a:endParaRPr lang="en-US" altLang="zh-CN" sz="1400" dirty="0" smtClean="0">
              <a:latin typeface="方正兰亭刊黑_GBK" pitchFamily="2" charset="-122"/>
              <a:ea typeface="方正兰亭刊黑_GBK" pitchFamily="2" charset="-122"/>
            </a:endParaRPr>
          </a:p>
          <a:p>
            <a:pPr marL="285750" lvl="0" indent="-285750">
              <a:spcBef>
                <a:spcPts val="600"/>
              </a:spcBef>
              <a:buClr>
                <a:srgbClr val="C00000"/>
              </a:buClr>
              <a:buFont typeface="Wingdings" pitchFamily="2" charset="2"/>
              <a:buChar char="n"/>
            </a:pPr>
            <a:r>
              <a:rPr lang="zh-CN" altLang="en-US" sz="1400" dirty="0" smtClean="0">
                <a:latin typeface="方正兰亭刊黑_GBK" pitchFamily="2" charset="-122"/>
                <a:ea typeface="方正兰亭刊黑_GBK" pitchFamily="2" charset="-122"/>
              </a:rPr>
              <a:t>传统</a:t>
            </a:r>
            <a:r>
              <a:rPr lang="zh-CN" altLang="en-US" sz="1400" dirty="0">
                <a:latin typeface="方正兰亭刊黑_GBK" pitchFamily="2" charset="-122"/>
                <a:ea typeface="方正兰亭刊黑_GBK" pitchFamily="2" charset="-122"/>
              </a:rPr>
              <a:t>的双象限电源在正负电流切换时，中间会存在短暂的跳变和不连贯现象</a:t>
            </a:r>
            <a:r>
              <a:rPr lang="zh-CN" altLang="en-US" sz="1400" dirty="0" smtClean="0">
                <a:latin typeface="方正兰亭刊黑_GBK" pitchFamily="2" charset="-122"/>
                <a:ea typeface="方正兰亭刊黑_GBK" pitchFamily="2" charset="-122"/>
              </a:rPr>
              <a:t>。</a:t>
            </a:r>
            <a:endParaRPr lang="en-US" altLang="zh-CN" sz="1400" dirty="0" smtClean="0">
              <a:latin typeface="方正兰亭刊黑_GBK" pitchFamily="2" charset="-122"/>
              <a:ea typeface="方正兰亭刊黑_GBK" pitchFamily="2" charset="-122"/>
            </a:endParaRPr>
          </a:p>
          <a:p>
            <a:pPr marL="285750" lvl="0" indent="-285750">
              <a:spcBef>
                <a:spcPts val="600"/>
              </a:spcBef>
              <a:buClr>
                <a:srgbClr val="C00000"/>
              </a:buClr>
              <a:buFont typeface="Wingdings" pitchFamily="2" charset="2"/>
              <a:buChar char="n"/>
            </a:pPr>
            <a:r>
              <a:rPr lang="zh-CN" altLang="en-US" sz="1400" dirty="0">
                <a:latin typeface="方正兰亭刊黑_GBK" pitchFamily="2" charset="-122"/>
                <a:ea typeface="方正兰亭刊黑_GBK" pitchFamily="2" charset="-122"/>
              </a:rPr>
              <a:t>艾德克斯提出的解决方案</a:t>
            </a:r>
            <a:r>
              <a:rPr lang="en-US" altLang="zh-CN" sz="1400" dirty="0">
                <a:latin typeface="方正兰亭刊黑_GBK" pitchFamily="2" charset="-122"/>
                <a:ea typeface="方正兰亭刊黑_GBK" pitchFamily="2" charset="-122"/>
              </a:rPr>
              <a:t>——IT6500C</a:t>
            </a:r>
            <a:r>
              <a:rPr lang="zh-CN" altLang="en-US" sz="1400" dirty="0">
                <a:latin typeface="方正兰亭刊黑_GBK" pitchFamily="2" charset="-122"/>
                <a:ea typeface="方正兰亭刊黑_GBK" pitchFamily="2" charset="-122"/>
              </a:rPr>
              <a:t>大功率直流电源</a:t>
            </a:r>
            <a:r>
              <a:rPr lang="en-US" altLang="zh-CN" sz="1400" dirty="0">
                <a:latin typeface="方正兰亭刊黑_GBK" pitchFamily="2" charset="-122"/>
                <a:ea typeface="方正兰亭刊黑_GBK" pitchFamily="2" charset="-122"/>
              </a:rPr>
              <a:t>+</a:t>
            </a:r>
            <a:r>
              <a:rPr lang="zh-CN" altLang="en-US" sz="1400" dirty="0">
                <a:latin typeface="方正兰亭刊黑_GBK" pitchFamily="2" charset="-122"/>
                <a:ea typeface="方正兰亭刊黑_GBK" pitchFamily="2" charset="-122"/>
              </a:rPr>
              <a:t>功率耗散器</a:t>
            </a:r>
          </a:p>
          <a:p>
            <a:pPr marL="285750" lvl="0" indent="-285750">
              <a:spcBef>
                <a:spcPts val="600"/>
              </a:spcBef>
              <a:buClr>
                <a:srgbClr val="C00000"/>
              </a:buClr>
              <a:buFont typeface="Wingdings" pitchFamily="2" charset="2"/>
              <a:buChar char="n"/>
            </a:pPr>
            <a:r>
              <a:rPr lang="en-US" altLang="zh-CN" sz="1400" dirty="0" smtClean="0">
                <a:latin typeface="方正兰亭刊黑_GBK" pitchFamily="2" charset="-122"/>
                <a:ea typeface="方正兰亭刊黑_GBK" pitchFamily="2" charset="-122"/>
              </a:rPr>
              <a:t>IT6500C </a:t>
            </a:r>
            <a:r>
              <a:rPr lang="zh-CN" altLang="en-US" sz="1400" dirty="0">
                <a:latin typeface="方正兰亭刊黑_GBK" pitchFamily="2" charset="-122"/>
                <a:ea typeface="方正兰亭刊黑_GBK" pitchFamily="2" charset="-122"/>
              </a:rPr>
              <a:t>系列作为一款高速的双象限电源具有</a:t>
            </a:r>
            <a:r>
              <a:rPr lang="en-US" altLang="zh-CN" sz="1400" dirty="0">
                <a:latin typeface="方正兰亭刊黑_GBK" pitchFamily="2" charset="-122"/>
                <a:ea typeface="方正兰亭刊黑_GBK" pitchFamily="2" charset="-122"/>
              </a:rPr>
              <a:t>Loop-Mode </a:t>
            </a:r>
            <a:r>
              <a:rPr lang="zh-CN" altLang="en-US" sz="1400" dirty="0">
                <a:latin typeface="方正兰亭刊黑_GBK" pitchFamily="2" charset="-122"/>
                <a:ea typeface="方正兰亭刊黑_GBK" pitchFamily="2" charset="-122"/>
              </a:rPr>
              <a:t>功能，能够实现高速的源和载电流模式转换，从而在输出和吸收电流之间进行快速连续的无缝切换，有效避免电压或电流过冲</a:t>
            </a:r>
            <a:r>
              <a:rPr lang="zh-CN" altLang="en-US" sz="1400" dirty="0" smtClean="0">
                <a:latin typeface="方正兰亭刊黑_GBK" pitchFamily="2" charset="-122"/>
                <a:ea typeface="方正兰亭刊黑_GBK" pitchFamily="2" charset="-122"/>
              </a:rPr>
              <a:t>。</a:t>
            </a:r>
            <a:endParaRPr lang="zh-CN" altLang="en-US" sz="1400" dirty="0">
              <a:latin typeface="方正兰亭刊黑_GBK" pitchFamily="2" charset="-122"/>
              <a:ea typeface="方正兰亭刊黑_GBK" pitchFamily="2" charset="-122"/>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835696" y="3397394"/>
            <a:ext cx="2521780" cy="1427355"/>
          </a:xfrm>
          <a:prstGeom prst="rect">
            <a:avLst/>
          </a:prstGeom>
        </p:spPr>
      </p:pic>
      <p:grpSp>
        <p:nvGrpSpPr>
          <p:cNvPr id="15" name="组合 14"/>
          <p:cNvGrpSpPr>
            <a:grpSpLocks noChangeAspect="1"/>
          </p:cNvGrpSpPr>
          <p:nvPr/>
        </p:nvGrpSpPr>
        <p:grpSpPr>
          <a:xfrm>
            <a:off x="4480513" y="3435956"/>
            <a:ext cx="2233233" cy="1543741"/>
            <a:chOff x="4272124" y="2778276"/>
            <a:chExt cx="3180198" cy="2197660"/>
          </a:xfrm>
        </p:grpSpPr>
        <p:sp>
          <p:nvSpPr>
            <p:cNvPr id="16" name="矩形 15"/>
            <p:cNvSpPr/>
            <p:nvPr/>
          </p:nvSpPr>
          <p:spPr>
            <a:xfrm>
              <a:off x="4381462" y="2860538"/>
              <a:ext cx="2998849" cy="15834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10"/>
              <a:endParaRPr lang="zh-CN" altLang="en-US">
                <a:solidFill>
                  <a:prstClr val="white"/>
                </a:solidFill>
              </a:endParaRPr>
            </a:p>
          </p:txBody>
        </p:sp>
        <p:grpSp>
          <p:nvGrpSpPr>
            <p:cNvPr id="17" name="组合 16"/>
            <p:cNvGrpSpPr/>
            <p:nvPr/>
          </p:nvGrpSpPr>
          <p:grpSpPr>
            <a:xfrm>
              <a:off x="4272124" y="2778276"/>
              <a:ext cx="3180198" cy="2197660"/>
              <a:chOff x="4272124" y="2778276"/>
              <a:chExt cx="3180198" cy="2197660"/>
            </a:xfrm>
          </p:grpSpPr>
          <p:grpSp>
            <p:nvGrpSpPr>
              <p:cNvPr id="18" name="组合 17"/>
              <p:cNvGrpSpPr>
                <a:grpSpLocks noChangeAspect="1"/>
              </p:cNvGrpSpPr>
              <p:nvPr/>
            </p:nvGrpSpPr>
            <p:grpSpPr>
              <a:xfrm>
                <a:off x="4561880" y="2949376"/>
                <a:ext cx="2638011" cy="1405743"/>
                <a:chOff x="-3652881" y="606571"/>
                <a:chExt cx="3040149" cy="1620034"/>
              </a:xfrm>
            </p:grpSpPr>
            <p:pic>
              <p:nvPicPr>
                <p:cNvPr id="20" name="图片 19" descr="计算机生成了可选文字:&#10;聆尸甲尸甲&#10;T一口口口口口口口口口&#10;．汗下下丁下&#10;卜尸～目&#10;户一“一？一卜&#10;曰尸与口唁礴叭，门r几气飞～&#10;二烹卜一&#10;，飞卜队～。nor们。们&#10;互&#10;，一‘洲、～t&#10;肖r、飞了&#10;山一公&#10;｛厂一｛&#10;里J产～性～~～呀～~-1&#10;{．…&#10;l-jF-J.&#10;一二&#10;一｝&#10;｝〕&#10;巨&#10;l--&#10;5．二OV&#10;40.0ms&#10;口．,27.40000ms&#10;2.SOM次／秒&#10;IM点&#10;诬二f&#10;33.0A&#10;23夕月2016&#10;16:50:39&#10;1几万～&#10;斜率&#10;团飞&#10;灭！口．嗯耳，.．二书孔开〕&#10;气厂）口口。丫沁。土七吊‘&#10;人｛一。～&quot;__＆释抑"/>
                <p:cNvPicPr>
                  <a:picLocks noChangeAspect="1"/>
                </p:cNvPicPr>
                <p:nvPr/>
              </p:nvPicPr>
              <p:blipFill rotWithShape="1">
                <a:blip r:embed="rId4" r:link="rId5" cstate="print">
                  <a:extLst>
                    <a:ext uri="{28A0092B-C50C-407E-A947-70E740481C1C}">
                      <a14:useLocalDpi xmlns:a14="http://schemas.microsoft.com/office/drawing/2010/main" xmlns="" val="0"/>
                    </a:ext>
                  </a:extLst>
                </a:blip>
                <a:srcRect b="11176"/>
                <a:stretch/>
              </p:blipFill>
              <p:spPr bwMode="auto">
                <a:xfrm>
                  <a:off x="-3652881" y="606571"/>
                  <a:ext cx="3040149" cy="1620034"/>
                </a:xfrm>
                <a:prstGeom prst="rect">
                  <a:avLst/>
                </a:prstGeom>
                <a:noFill/>
                <a:ln>
                  <a:noFill/>
                </a:ln>
              </p:spPr>
            </p:pic>
            <p:sp>
              <p:nvSpPr>
                <p:cNvPr id="21" name="椭圆 24"/>
                <p:cNvSpPr>
                  <a:spLocks noChangeArrowheads="1"/>
                </p:cNvSpPr>
                <p:nvPr/>
              </p:nvSpPr>
              <p:spPr bwMode="auto">
                <a:xfrm>
                  <a:off x="-3245145" y="1216813"/>
                  <a:ext cx="395310" cy="536492"/>
                </a:xfrm>
                <a:prstGeom prst="ellipse">
                  <a:avLst/>
                </a:prstGeom>
                <a:noFill/>
                <a:ln w="254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36" tIns="45718" rIns="91436" bIns="45718" numCol="1" anchor="ctr" anchorCtr="0" compatLnSpc="1">
                  <a:prstTxWarp prst="textNoShape">
                    <a:avLst/>
                  </a:prstTxWarp>
                </a:bodyPr>
                <a:lstStyle/>
                <a:p>
                  <a:pPr defTabSz="914310"/>
                  <a:endParaRPr lang="zh-CN" altLang="en-US">
                    <a:solidFill>
                      <a:prstClr val="black"/>
                    </a:solidFill>
                  </a:endParaRPr>
                </a:p>
              </p:txBody>
            </p:sp>
            <p:sp>
              <p:nvSpPr>
                <p:cNvPr id="22" name="椭圆 24"/>
                <p:cNvSpPr>
                  <a:spLocks noChangeArrowheads="1"/>
                </p:cNvSpPr>
                <p:nvPr/>
              </p:nvSpPr>
              <p:spPr bwMode="auto">
                <a:xfrm>
                  <a:off x="-2200295" y="1216813"/>
                  <a:ext cx="395310" cy="536492"/>
                </a:xfrm>
                <a:prstGeom prst="ellipse">
                  <a:avLst/>
                </a:prstGeom>
                <a:noFill/>
                <a:ln w="254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91436" tIns="45718" rIns="91436" bIns="45718" numCol="1" anchor="ctr" anchorCtr="0" compatLnSpc="1">
                  <a:prstTxWarp prst="textNoShape">
                    <a:avLst/>
                  </a:prstTxWarp>
                </a:bodyPr>
                <a:lstStyle/>
                <a:p>
                  <a:pPr defTabSz="914310"/>
                  <a:endParaRPr lang="zh-CN" altLang="en-US">
                    <a:solidFill>
                      <a:prstClr val="black"/>
                    </a:solidFill>
                  </a:endParaRPr>
                </a:p>
              </p:txBody>
            </p:sp>
          </p:grpSp>
          <p:pic>
            <p:nvPicPr>
              <p:cNvPr id="19" name="图片 1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272124" y="2778276"/>
                <a:ext cx="3180198" cy="2197660"/>
              </a:xfrm>
              <a:custGeom>
                <a:avLst/>
                <a:gdLst>
                  <a:gd name="connsiteX0" fmla="*/ 3333734 w 3796894"/>
                  <a:gd name="connsiteY0" fmla="*/ 158827 h 2914704"/>
                  <a:gd name="connsiteX1" fmla="*/ 3333734 w 3796894"/>
                  <a:gd name="connsiteY1" fmla="*/ 159782 h 2914704"/>
                  <a:gd name="connsiteX2" fmla="*/ 154601 w 3796894"/>
                  <a:gd name="connsiteY2" fmla="*/ 159782 h 2914704"/>
                  <a:gd name="connsiteX3" fmla="*/ 154601 w 3796894"/>
                  <a:gd name="connsiteY3" fmla="*/ 2128067 h 2914704"/>
                  <a:gd name="connsiteX4" fmla="*/ 3626221 w 3796894"/>
                  <a:gd name="connsiteY4" fmla="*/ 2128067 h 2914704"/>
                  <a:gd name="connsiteX5" fmla="*/ 3626221 w 3796894"/>
                  <a:gd name="connsiteY5" fmla="*/ 2118575 h 2914704"/>
                  <a:gd name="connsiteX6" fmla="*/ 3640861 w 3796894"/>
                  <a:gd name="connsiteY6" fmla="*/ 2118575 h 2914704"/>
                  <a:gd name="connsiteX7" fmla="*/ 3640861 w 3796894"/>
                  <a:gd name="connsiteY7" fmla="*/ 158827 h 2914704"/>
                  <a:gd name="connsiteX8" fmla="*/ 0 w 3796894"/>
                  <a:gd name="connsiteY8" fmla="*/ 0 h 2914704"/>
                  <a:gd name="connsiteX9" fmla="*/ 3796894 w 3796894"/>
                  <a:gd name="connsiteY9" fmla="*/ 0 h 2914704"/>
                  <a:gd name="connsiteX10" fmla="*/ 3796894 w 3796894"/>
                  <a:gd name="connsiteY10" fmla="*/ 2914704 h 2914704"/>
                  <a:gd name="connsiteX11" fmla="*/ 0 w 3796894"/>
                  <a:gd name="connsiteY11" fmla="*/ 2914704 h 291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96894" h="2914704">
                    <a:moveTo>
                      <a:pt x="3333734" y="158827"/>
                    </a:moveTo>
                    <a:lnTo>
                      <a:pt x="3333734" y="159782"/>
                    </a:lnTo>
                    <a:lnTo>
                      <a:pt x="154601" y="159782"/>
                    </a:lnTo>
                    <a:lnTo>
                      <a:pt x="154601" y="2128067"/>
                    </a:lnTo>
                    <a:lnTo>
                      <a:pt x="3626221" y="2128067"/>
                    </a:lnTo>
                    <a:lnTo>
                      <a:pt x="3626221" y="2118575"/>
                    </a:lnTo>
                    <a:lnTo>
                      <a:pt x="3640861" y="2118575"/>
                    </a:lnTo>
                    <a:lnTo>
                      <a:pt x="3640861" y="158827"/>
                    </a:lnTo>
                    <a:close/>
                    <a:moveTo>
                      <a:pt x="0" y="0"/>
                    </a:moveTo>
                    <a:lnTo>
                      <a:pt x="3796894" y="0"/>
                    </a:lnTo>
                    <a:lnTo>
                      <a:pt x="3796894" y="2914704"/>
                    </a:lnTo>
                    <a:lnTo>
                      <a:pt x="0" y="2914704"/>
                    </a:lnTo>
                    <a:close/>
                  </a:path>
                </a:pathLst>
              </a:custGeom>
            </p:spPr>
          </p:pic>
        </p:grpSp>
      </p:grpSp>
      <p:grpSp>
        <p:nvGrpSpPr>
          <p:cNvPr id="23" name="组合 22"/>
          <p:cNvGrpSpPr>
            <a:grpSpLocks noChangeAspect="1"/>
          </p:cNvGrpSpPr>
          <p:nvPr/>
        </p:nvGrpSpPr>
        <p:grpSpPr>
          <a:xfrm>
            <a:off x="6156176" y="3547062"/>
            <a:ext cx="2432850" cy="610882"/>
            <a:chOff x="6894031" y="4663922"/>
            <a:chExt cx="2815262" cy="698290"/>
          </a:xfrm>
        </p:grpSpPr>
        <p:sp>
          <p:nvSpPr>
            <p:cNvPr id="24" name="任意多边形 23"/>
            <p:cNvSpPr/>
            <p:nvPr/>
          </p:nvSpPr>
          <p:spPr>
            <a:xfrm>
              <a:off x="6894031" y="4663922"/>
              <a:ext cx="199505" cy="210589"/>
            </a:xfrm>
            <a:custGeom>
              <a:avLst/>
              <a:gdLst>
                <a:gd name="connsiteX0" fmla="*/ 193963 w 193963"/>
                <a:gd name="connsiteY0" fmla="*/ 0 h 210589"/>
                <a:gd name="connsiteX1" fmla="*/ 182880 w 193963"/>
                <a:gd name="connsiteY1" fmla="*/ 210589 h 210589"/>
                <a:gd name="connsiteX2" fmla="*/ 0 w 193963"/>
                <a:gd name="connsiteY2" fmla="*/ 193963 h 210589"/>
                <a:gd name="connsiteX3" fmla="*/ 193963 w 193963"/>
                <a:gd name="connsiteY3" fmla="*/ 0 h 210589"/>
                <a:gd name="connsiteX0" fmla="*/ 193963 w 199505"/>
                <a:gd name="connsiteY0" fmla="*/ 0 h 210589"/>
                <a:gd name="connsiteX1" fmla="*/ 199505 w 199505"/>
                <a:gd name="connsiteY1" fmla="*/ 210589 h 210589"/>
                <a:gd name="connsiteX2" fmla="*/ 0 w 199505"/>
                <a:gd name="connsiteY2" fmla="*/ 193963 h 210589"/>
                <a:gd name="connsiteX3" fmla="*/ 193963 w 199505"/>
                <a:gd name="connsiteY3" fmla="*/ 0 h 210589"/>
              </a:gdLst>
              <a:ahLst/>
              <a:cxnLst>
                <a:cxn ang="0">
                  <a:pos x="connsiteX0" y="connsiteY0"/>
                </a:cxn>
                <a:cxn ang="0">
                  <a:pos x="connsiteX1" y="connsiteY1"/>
                </a:cxn>
                <a:cxn ang="0">
                  <a:pos x="connsiteX2" y="connsiteY2"/>
                </a:cxn>
                <a:cxn ang="0">
                  <a:pos x="connsiteX3" y="connsiteY3"/>
                </a:cxn>
              </a:cxnLst>
              <a:rect l="l" t="t" r="r" b="b"/>
              <a:pathLst>
                <a:path w="199505" h="210589">
                  <a:moveTo>
                    <a:pt x="193963" y="0"/>
                  </a:moveTo>
                  <a:lnTo>
                    <a:pt x="199505" y="210589"/>
                  </a:lnTo>
                  <a:lnTo>
                    <a:pt x="0" y="193963"/>
                  </a:lnTo>
                  <a:lnTo>
                    <a:pt x="193963" y="0"/>
                  </a:lnTo>
                  <a:close/>
                </a:path>
              </a:pathLst>
            </a:custGeom>
            <a:solidFill>
              <a:srgbClr val="FF0000"/>
            </a:solidFill>
            <a:ln w="12700" cap="flat" cmpd="sng" algn="ctr">
              <a:noFill/>
              <a:prstDash val="solid"/>
              <a:miter lim="800000"/>
            </a:ln>
            <a:effectLst/>
          </p:spPr>
          <p:txBody>
            <a:bodyPr lIns="91410" tIns="45718" rIns="91410" bIns="45718" rtlCol="0" anchor="ctr"/>
            <a:lstStyle/>
            <a:p>
              <a:pPr algn="ctr" defTabSz="914060">
                <a:defRPr/>
              </a:pPr>
              <a:endParaRPr lang="zh-CN" altLang="en-US" sz="2000" b="1" kern="0" dirty="0">
                <a:solidFill>
                  <a:prstClr val="white"/>
                </a:solidFill>
                <a:latin typeface="方正兰亭刊黑_GBK" pitchFamily="2" charset="-122"/>
                <a:ea typeface="方正兰亭刊黑_GBK" pitchFamily="2" charset="-122"/>
              </a:endParaRPr>
            </a:p>
          </p:txBody>
        </p:sp>
        <p:sp>
          <p:nvSpPr>
            <p:cNvPr id="25" name="矩形 24"/>
            <p:cNvSpPr/>
            <p:nvPr/>
          </p:nvSpPr>
          <p:spPr>
            <a:xfrm>
              <a:off x="7082470" y="4663941"/>
              <a:ext cx="2626823" cy="698271"/>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n w="12700" cap="flat" cmpd="sng" algn="ctr">
              <a:noFill/>
              <a:prstDash val="solid"/>
              <a:miter lim="800000"/>
            </a:ln>
            <a:effectLst/>
          </p:spPr>
          <p:txBody>
            <a:bodyPr lIns="91410" tIns="45718" rIns="91410" bIns="45718" rtlCol="0" anchor="ctr"/>
            <a:lstStyle/>
            <a:p>
              <a:pPr algn="ctr" defTabSz="913970"/>
              <a:r>
                <a:rPr lang="zh-CN" altLang="en-US" b="1" kern="0" dirty="0" smtClean="0">
                  <a:solidFill>
                    <a:prstClr val="white"/>
                  </a:solidFill>
                  <a:latin typeface="方正兰亭刊黑_GBK" pitchFamily="2" charset="-122"/>
                  <a:ea typeface="方正兰亭刊黑_GBK" pitchFamily="2" charset="-122"/>
                </a:rPr>
                <a:t>无缝切换</a:t>
              </a:r>
              <a:endParaRPr lang="zh-CN" altLang="en-US" b="1" kern="0" dirty="0">
                <a:solidFill>
                  <a:prstClr val="white"/>
                </a:solidFill>
                <a:latin typeface="方正兰亭刊黑_GBK" pitchFamily="2" charset="-122"/>
                <a:ea typeface="方正兰亭刊黑_GBK" pitchFamily="2" charset="-122"/>
              </a:endParaRPr>
            </a:p>
          </p:txBody>
        </p:sp>
      </p:grpSp>
      <p:sp>
        <p:nvSpPr>
          <p:cNvPr id="26" name="矩形 25"/>
          <p:cNvSpPr/>
          <p:nvPr/>
        </p:nvSpPr>
        <p:spPr>
          <a:xfrm>
            <a:off x="77079" y="42191"/>
            <a:ext cx="2044133" cy="369324"/>
          </a:xfrm>
          <a:prstGeom prst="rect">
            <a:avLst/>
          </a:prstGeom>
        </p:spPr>
        <p:txBody>
          <a:bodyPr wrap="none" lIns="91432" tIns="45716" rIns="91432" bIns="45716">
            <a:spAutoFit/>
          </a:bodyPr>
          <a:lstStyle/>
          <a:p>
            <a:pPr defTabSz="914310"/>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动力电池测试方案</a:t>
            </a:r>
          </a:p>
        </p:txBody>
      </p:sp>
      <p:sp>
        <p:nvSpPr>
          <p:cNvPr id="27" name="Text Box 5"/>
          <p:cNvSpPr txBox="1">
            <a:spLocks noChangeArrowheads="1"/>
          </p:cNvSpPr>
          <p:nvPr/>
        </p:nvSpPr>
        <p:spPr bwMode="auto">
          <a:xfrm>
            <a:off x="288000" y="469540"/>
            <a:ext cx="4139680" cy="535696"/>
          </a:xfrm>
          <a:prstGeom prst="rect">
            <a:avLst/>
          </a:prstGeom>
          <a:noFill/>
          <a:ln w="9525">
            <a:noFill/>
            <a:miter lim="800000"/>
            <a:headEnd/>
            <a:tailEnd/>
          </a:ln>
        </p:spPr>
        <p:txBody>
          <a:bodyPr wrap="square" anchor="ctr">
            <a:spAutoFit/>
          </a:bodyPr>
          <a:lstStyle/>
          <a:p>
            <a:pPr>
              <a:lnSpc>
                <a:spcPct val="160000"/>
              </a:lnSpc>
            </a:pPr>
            <a:r>
              <a:rPr lang="zh-CN" altLang="en-US" b="1" dirty="0">
                <a:solidFill>
                  <a:srgbClr val="C00000"/>
                </a:solidFill>
                <a:latin typeface="方正兰亭刊黑_GBK" pitchFamily="2" charset="-122"/>
                <a:ea typeface="方正兰亭刊黑_GBK" pitchFamily="2" charset="-122"/>
              </a:rPr>
              <a:t>基本性能测试</a:t>
            </a:r>
            <a:r>
              <a:rPr lang="en-US" altLang="zh-CN" b="1" dirty="0" smtClean="0">
                <a:solidFill>
                  <a:srgbClr val="C00000"/>
                </a:solidFill>
                <a:latin typeface="方正兰亭刊黑_GBK" pitchFamily="2" charset="-122"/>
                <a:ea typeface="方正兰亭刊黑_GBK" pitchFamily="2" charset="-122"/>
              </a:rPr>
              <a:t>——</a:t>
            </a:r>
            <a:r>
              <a:rPr lang="zh-CN" altLang="en-US" b="1" dirty="0">
                <a:solidFill>
                  <a:srgbClr val="C00000"/>
                </a:solidFill>
                <a:latin typeface="方正兰亭刊黑_GBK" pitchFamily="2" charset="-122"/>
                <a:ea typeface="方正兰亭刊黑_GBK" pitchFamily="2" charset="-122"/>
              </a:rPr>
              <a:t>充放电性能测试</a:t>
            </a:r>
          </a:p>
        </p:txBody>
      </p:sp>
    </p:spTree>
    <p:extLst>
      <p:ext uri="{BB962C8B-B14F-4D97-AF65-F5344CB8AC3E}">
        <p14:creationId xmlns:p14="http://schemas.microsoft.com/office/powerpoint/2010/main" xmlns="" val="1609699110"/>
      </p:ext>
    </p:extLst>
  </p:cSld>
  <p:clrMapOvr>
    <a:masterClrMapping/>
  </p:clrMapOvr>
  <p:transition spd="slow" advTm="15368">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 name="矩形 32"/>
          <p:cNvSpPr/>
          <p:nvPr/>
        </p:nvSpPr>
        <p:spPr>
          <a:xfrm>
            <a:off x="525947" y="1442287"/>
            <a:ext cx="3726631" cy="3241360"/>
          </a:xfrm>
          <a:prstGeom prst="rect">
            <a:avLst/>
          </a:prstGeom>
          <a:noFill/>
          <a:ln w="12700" cap="flat" cmpd="sng" algn="ctr">
            <a:solidFill>
              <a:srgbClr val="FF0000"/>
            </a:solidFill>
            <a:prstDash val="sysDash"/>
            <a:miter lim="800000"/>
          </a:ln>
          <a:effectLst/>
        </p:spPr>
        <p:txBody>
          <a:bodyPr lIns="91434" tIns="45717" rIns="91434" bIns="45717" rtlCol="0" anchor="ctr"/>
          <a:lstStyle/>
          <a:p>
            <a:pPr algn="ctr" defTabSz="914333" fontAlgn="base">
              <a:spcBef>
                <a:spcPct val="0"/>
              </a:spcBef>
              <a:spcAft>
                <a:spcPct val="0"/>
              </a:spcAft>
            </a:pPr>
            <a:endParaRPr lang="zh-CN" altLang="en-US" kern="0">
              <a:solidFill>
                <a:prstClr val="white"/>
              </a:solidFill>
              <a:ea typeface="等线"/>
            </a:endParaRPr>
          </a:p>
        </p:txBody>
      </p:sp>
      <p:sp>
        <p:nvSpPr>
          <p:cNvPr id="34" name="矩形 33"/>
          <p:cNvSpPr/>
          <p:nvPr/>
        </p:nvSpPr>
        <p:spPr>
          <a:xfrm>
            <a:off x="4717058" y="1500523"/>
            <a:ext cx="3798190" cy="3124888"/>
          </a:xfrm>
          <a:prstGeom prst="rect">
            <a:avLst/>
          </a:prstGeom>
        </p:spPr>
        <p:txBody>
          <a:bodyPr wrap="square" lIns="91432" tIns="45716" rIns="91432" bIns="45716">
            <a:spAutoFit/>
          </a:bodyPr>
          <a:lstStyle/>
          <a:p>
            <a:pPr marL="285722" indent="-285722" defTabSz="914310">
              <a:spcBef>
                <a:spcPts val="600"/>
              </a:spcBef>
              <a:buClr>
                <a:srgbClr val="FF0000"/>
              </a:buClr>
              <a:buFont typeface="Wingdings" pitchFamily="2" charset="2"/>
              <a:buChar char="n"/>
            </a:pPr>
            <a:r>
              <a:rPr lang="zh-CN" altLang="en-US" sz="1400" dirty="0">
                <a:solidFill>
                  <a:prstClr val="black"/>
                </a:solidFill>
                <a:latin typeface="Myriad Set Pro" pitchFamily="2" charset="0"/>
                <a:ea typeface="方正兰亭刊黑_GBK" pitchFamily="2" charset="-122"/>
                <a:cs typeface="Arial" pitchFamily="34" charset="0"/>
              </a:rPr>
              <a:t>不同放电倍率下计算的电池容量值也会不同</a:t>
            </a:r>
            <a:r>
              <a:rPr lang="zh-CN" altLang="en-US" sz="1400" dirty="0" smtClean="0">
                <a:solidFill>
                  <a:prstClr val="black"/>
                </a:solidFill>
                <a:latin typeface="Myriad Set Pro" pitchFamily="2" charset="0"/>
                <a:ea typeface="方正兰亭刊黑_GBK" pitchFamily="2" charset="-122"/>
                <a:cs typeface="Arial" pitchFamily="34" charset="0"/>
              </a:rPr>
              <a:t>。</a:t>
            </a:r>
            <a:endParaRPr lang="en-US" altLang="zh-CN" sz="1400" dirty="0">
              <a:solidFill>
                <a:prstClr val="black"/>
              </a:solidFill>
              <a:latin typeface="Myriad Set Pro" pitchFamily="2" charset="0"/>
              <a:ea typeface="方正兰亭刊黑_GBK" pitchFamily="2" charset="-122"/>
              <a:cs typeface="Arial" pitchFamily="34" charset="0"/>
            </a:endParaRPr>
          </a:p>
          <a:p>
            <a:pPr marL="285722" indent="-285722" defTabSz="914310">
              <a:spcBef>
                <a:spcPts val="600"/>
              </a:spcBef>
              <a:buClr>
                <a:srgbClr val="FF0000"/>
              </a:buClr>
              <a:buFont typeface="Wingdings" pitchFamily="2" charset="2"/>
              <a:buChar char="n"/>
            </a:pPr>
            <a:r>
              <a:rPr lang="zh-CN" altLang="en-US" sz="1400" dirty="0" smtClean="0">
                <a:solidFill>
                  <a:prstClr val="black"/>
                </a:solidFill>
                <a:latin typeface="Myriad Set Pro" pitchFamily="2" charset="0"/>
                <a:ea typeface="方正兰亭刊黑_GBK" pitchFamily="2" charset="-122"/>
                <a:cs typeface="Arial" pitchFamily="34" charset="0"/>
              </a:rPr>
              <a:t>通常</a:t>
            </a:r>
            <a:r>
              <a:rPr lang="zh-CN" altLang="en-US" sz="1400" dirty="0">
                <a:solidFill>
                  <a:prstClr val="black"/>
                </a:solidFill>
                <a:latin typeface="Myriad Set Pro" pitchFamily="2" charset="0"/>
                <a:ea typeface="方正兰亭刊黑_GBK" pitchFamily="2" charset="-122"/>
                <a:cs typeface="Arial" pitchFamily="34" charset="0"/>
              </a:rPr>
              <a:t>大电流放电会缩短电池的寿命，因此电池容量一般以小倍率（如</a:t>
            </a:r>
            <a:r>
              <a:rPr lang="en-US" altLang="zh-CN" sz="1400" dirty="0">
                <a:solidFill>
                  <a:prstClr val="black"/>
                </a:solidFill>
                <a:latin typeface="Myriad Set Pro" pitchFamily="2" charset="0"/>
                <a:ea typeface="方正兰亭刊黑_GBK" pitchFamily="2" charset="-122"/>
                <a:cs typeface="Arial" pitchFamily="34" charset="0"/>
              </a:rPr>
              <a:t>0.2C</a:t>
            </a:r>
            <a:r>
              <a:rPr lang="zh-CN" altLang="en-US" sz="1400" dirty="0">
                <a:solidFill>
                  <a:prstClr val="black"/>
                </a:solidFill>
                <a:latin typeface="Myriad Set Pro" pitchFamily="2" charset="0"/>
                <a:ea typeface="方正兰亭刊黑_GBK" pitchFamily="2" charset="-122"/>
                <a:cs typeface="Arial" pitchFamily="34" charset="0"/>
              </a:rPr>
              <a:t>）放电，同时深度的放电会损坏</a:t>
            </a:r>
            <a:r>
              <a:rPr lang="zh-CN" altLang="en-US" sz="1400" dirty="0" smtClean="0">
                <a:solidFill>
                  <a:prstClr val="black"/>
                </a:solidFill>
                <a:latin typeface="Myriad Set Pro" pitchFamily="2" charset="0"/>
                <a:ea typeface="方正兰亭刊黑_GBK" pitchFamily="2" charset="-122"/>
                <a:cs typeface="Arial" pitchFamily="34" charset="0"/>
              </a:rPr>
              <a:t>电池</a:t>
            </a:r>
            <a:endParaRPr lang="en-US" altLang="zh-CN" sz="1400" dirty="0">
              <a:solidFill>
                <a:prstClr val="black"/>
              </a:solidFill>
              <a:latin typeface="Myriad Set Pro" pitchFamily="2" charset="0"/>
              <a:ea typeface="方正兰亭刊黑_GBK" pitchFamily="2" charset="-122"/>
              <a:cs typeface="Arial" pitchFamily="34" charset="0"/>
            </a:endParaRPr>
          </a:p>
          <a:p>
            <a:pPr marL="285722" indent="-285722" defTabSz="914310">
              <a:spcBef>
                <a:spcPts val="600"/>
              </a:spcBef>
              <a:buClr>
                <a:srgbClr val="FF0000"/>
              </a:buClr>
              <a:buFont typeface="Wingdings" pitchFamily="2" charset="2"/>
              <a:buChar char="n"/>
            </a:pPr>
            <a:r>
              <a:rPr lang="zh-CN" altLang="en-US" sz="1400" dirty="0" smtClean="0">
                <a:solidFill>
                  <a:prstClr val="black"/>
                </a:solidFill>
                <a:latin typeface="Myriad Set Pro" pitchFamily="2" charset="0"/>
                <a:ea typeface="方正兰亭刊黑_GBK" pitchFamily="2" charset="-122"/>
                <a:cs typeface="Arial" pitchFamily="34" charset="0"/>
              </a:rPr>
              <a:t>电池</a:t>
            </a:r>
            <a:r>
              <a:rPr lang="zh-CN" altLang="en-US" sz="1400" dirty="0">
                <a:solidFill>
                  <a:prstClr val="black"/>
                </a:solidFill>
                <a:latin typeface="Myriad Set Pro" pitchFamily="2" charset="0"/>
                <a:ea typeface="方正兰亭刊黑_GBK" pitchFamily="2" charset="-122"/>
                <a:cs typeface="Arial" pitchFamily="34" charset="0"/>
              </a:rPr>
              <a:t>容量的计算是相对于一个截止电压而言，从起始电压到安全截止电压之间的放电容量为电池的有效容量值</a:t>
            </a:r>
            <a:r>
              <a:rPr lang="zh-CN" altLang="en-US" sz="1400" dirty="0" smtClean="0">
                <a:solidFill>
                  <a:prstClr val="black"/>
                </a:solidFill>
                <a:latin typeface="Myriad Set Pro" pitchFamily="2" charset="0"/>
                <a:ea typeface="方正兰亭刊黑_GBK" pitchFamily="2" charset="-122"/>
                <a:cs typeface="Arial" pitchFamily="34" charset="0"/>
              </a:rPr>
              <a:t>。</a:t>
            </a:r>
            <a:endParaRPr lang="en-US" altLang="zh-CN" sz="1400" dirty="0">
              <a:solidFill>
                <a:prstClr val="black"/>
              </a:solidFill>
              <a:latin typeface="Myriad Set Pro" pitchFamily="2" charset="0"/>
              <a:ea typeface="方正兰亭刊黑_GBK" pitchFamily="2" charset="-122"/>
              <a:cs typeface="Arial" pitchFamily="34" charset="0"/>
            </a:endParaRPr>
          </a:p>
          <a:p>
            <a:pPr marL="285722" indent="-285722" defTabSz="914310">
              <a:spcBef>
                <a:spcPts val="600"/>
              </a:spcBef>
              <a:buClr>
                <a:srgbClr val="FF0000"/>
              </a:buClr>
              <a:buFont typeface="Wingdings" pitchFamily="2" charset="2"/>
              <a:buChar char="n"/>
            </a:pPr>
            <a:r>
              <a:rPr lang="zh-CN" altLang="en-US" sz="1400" dirty="0" smtClean="0">
                <a:solidFill>
                  <a:prstClr val="black"/>
                </a:solidFill>
                <a:latin typeface="Myriad Set Pro" pitchFamily="2" charset="0"/>
                <a:ea typeface="方正兰亭刊黑_GBK" pitchFamily="2" charset="-122"/>
                <a:cs typeface="Arial" pitchFamily="34" charset="0"/>
              </a:rPr>
              <a:t>艾德克斯</a:t>
            </a:r>
            <a:r>
              <a:rPr lang="en-US" altLang="zh-CN" sz="1400" dirty="0">
                <a:solidFill>
                  <a:prstClr val="black"/>
                </a:solidFill>
                <a:latin typeface="Myriad Set Pro" pitchFamily="2" charset="0"/>
                <a:ea typeface="方正兰亭刊黑_GBK" pitchFamily="2" charset="-122"/>
                <a:cs typeface="Arial" pitchFamily="34" charset="0"/>
              </a:rPr>
              <a:t>ITS5300</a:t>
            </a:r>
            <a:r>
              <a:rPr lang="zh-CN" altLang="en-US" sz="1400" dirty="0">
                <a:solidFill>
                  <a:prstClr val="black"/>
                </a:solidFill>
                <a:latin typeface="Myriad Set Pro" pitchFamily="2" charset="0"/>
                <a:ea typeface="方正兰亭刊黑_GBK" pitchFamily="2" charset="-122"/>
                <a:cs typeface="Arial" pitchFamily="34" charset="0"/>
              </a:rPr>
              <a:t>电池充放电测试系统测试电池容量的时候，可以设置时间、电压、电流或最小容量为放电截止条件，更加安全。同时在软件界面中以曲线的形式来进行观察。</a:t>
            </a:r>
          </a:p>
        </p:txBody>
      </p:sp>
      <p:sp>
        <p:nvSpPr>
          <p:cNvPr id="35" name="矩形 5"/>
          <p:cNvSpPr>
            <a:spLocks noChangeArrowheads="1"/>
          </p:cNvSpPr>
          <p:nvPr/>
        </p:nvSpPr>
        <p:spPr bwMode="auto">
          <a:xfrm>
            <a:off x="754965" y="4044818"/>
            <a:ext cx="756000" cy="480271"/>
          </a:xfrm>
          <a:prstGeom prst="rect">
            <a:avLst/>
          </a:prstGeom>
          <a:noFill/>
          <a:ln w="9525">
            <a:noFill/>
            <a:miter lim="800000"/>
            <a:headEnd/>
            <a:tailEnd/>
          </a:ln>
        </p:spPr>
        <p:txBody>
          <a:bodyPr wrap="square" lIns="91432" tIns="45716" rIns="91432" bIns="45716">
            <a:spAutoFit/>
          </a:bodyPr>
          <a:lstStyle/>
          <a:p>
            <a:pPr defTabSz="914310">
              <a:lnSpc>
                <a:spcPct val="180000"/>
              </a:lnSpc>
              <a:buClr>
                <a:prstClr val="black">
                  <a:lumMod val="65000"/>
                  <a:lumOff val="35000"/>
                </a:prstClr>
              </a:buClr>
              <a:buFont typeface="Wingdings" pitchFamily="2" charset="2"/>
              <a:buChar char="n"/>
            </a:pPr>
            <a:r>
              <a:rPr lang="zh-CN" altLang="en-US" sz="1400" dirty="0">
                <a:solidFill>
                  <a:prstClr val="black"/>
                </a:solidFill>
                <a:latin typeface="方正兰亭刊黑_GBK" pitchFamily="2" charset="-122"/>
                <a:ea typeface="方正兰亭刊黑_GBK" pitchFamily="2" charset="-122"/>
                <a:cs typeface="Arial" pitchFamily="34" charset="0"/>
                <a:sym typeface="宋体" pitchFamily="2" charset="-122"/>
              </a:rPr>
              <a:t> </a:t>
            </a:r>
            <a:r>
              <a:rPr lang="zh-CN" altLang="en-US" sz="1400" dirty="0" smtClean="0">
                <a:solidFill>
                  <a:prstClr val="black"/>
                </a:solidFill>
                <a:latin typeface="方正兰亭刊黑_GBK" pitchFamily="2" charset="-122"/>
                <a:ea typeface="方正兰亭刊黑_GBK" pitchFamily="2" charset="-122"/>
                <a:cs typeface="Arial" pitchFamily="34" charset="0"/>
                <a:sym typeface="宋体" pitchFamily="2" charset="-122"/>
              </a:rPr>
              <a:t>时间</a:t>
            </a:r>
            <a:endParaRPr lang="zh-CN" altLang="en-US" sz="1400" dirty="0">
              <a:solidFill>
                <a:prstClr val="black"/>
              </a:solidFill>
              <a:latin typeface="方正兰亭刊黑_GBK" pitchFamily="2" charset="-122"/>
              <a:ea typeface="方正兰亭刊黑_GBK" pitchFamily="2" charset="-122"/>
              <a:cs typeface="Arial" pitchFamily="34" charset="0"/>
              <a:sym typeface="宋体" pitchFamily="2" charset="-122"/>
            </a:endParaRPr>
          </a:p>
        </p:txBody>
      </p:sp>
      <p:pic>
        <p:nvPicPr>
          <p:cNvPr id="36" name="图片 3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62256" y="1609265"/>
            <a:ext cx="2880000" cy="2448756"/>
          </a:xfrm>
          <a:prstGeom prst="rect">
            <a:avLst/>
          </a:prstGeom>
        </p:spPr>
      </p:pic>
      <p:sp>
        <p:nvSpPr>
          <p:cNvPr id="37" name="矩形 5"/>
          <p:cNvSpPr>
            <a:spLocks noChangeArrowheads="1"/>
          </p:cNvSpPr>
          <p:nvPr/>
        </p:nvSpPr>
        <p:spPr bwMode="auto">
          <a:xfrm>
            <a:off x="1644628" y="4044818"/>
            <a:ext cx="756000" cy="480271"/>
          </a:xfrm>
          <a:prstGeom prst="rect">
            <a:avLst/>
          </a:prstGeom>
          <a:noFill/>
          <a:ln w="9525">
            <a:noFill/>
            <a:miter lim="800000"/>
            <a:headEnd/>
            <a:tailEnd/>
          </a:ln>
        </p:spPr>
        <p:txBody>
          <a:bodyPr wrap="square" lIns="91432" tIns="45716" rIns="91432" bIns="45716">
            <a:spAutoFit/>
          </a:bodyPr>
          <a:lstStyle/>
          <a:p>
            <a:pPr defTabSz="914310">
              <a:lnSpc>
                <a:spcPct val="180000"/>
              </a:lnSpc>
              <a:buClr>
                <a:prstClr val="black">
                  <a:lumMod val="65000"/>
                  <a:lumOff val="35000"/>
                </a:prstClr>
              </a:buClr>
              <a:buFont typeface="Wingdings" pitchFamily="2" charset="2"/>
              <a:buChar char="n"/>
            </a:pPr>
            <a:r>
              <a:rPr lang="zh-CN" altLang="en-US" sz="1400" dirty="0" smtClean="0">
                <a:solidFill>
                  <a:prstClr val="black"/>
                </a:solidFill>
                <a:latin typeface="方正兰亭刊黑_GBK" pitchFamily="2" charset="-122"/>
                <a:ea typeface="方正兰亭刊黑_GBK" pitchFamily="2" charset="-122"/>
                <a:cs typeface="Arial" pitchFamily="34" charset="0"/>
                <a:sym typeface="宋体" pitchFamily="2" charset="-122"/>
              </a:rPr>
              <a:t> 电压</a:t>
            </a:r>
            <a:endParaRPr lang="zh-CN" altLang="en-US" sz="1400" dirty="0">
              <a:solidFill>
                <a:prstClr val="black"/>
              </a:solidFill>
              <a:latin typeface="方正兰亭刊黑_GBK" pitchFamily="2" charset="-122"/>
              <a:ea typeface="方正兰亭刊黑_GBK" pitchFamily="2" charset="-122"/>
              <a:cs typeface="Arial" pitchFamily="34" charset="0"/>
              <a:sym typeface="宋体" pitchFamily="2" charset="-122"/>
            </a:endParaRPr>
          </a:p>
        </p:txBody>
      </p:sp>
      <p:sp>
        <p:nvSpPr>
          <p:cNvPr id="38" name="矩形 5"/>
          <p:cNvSpPr>
            <a:spLocks noChangeArrowheads="1"/>
          </p:cNvSpPr>
          <p:nvPr/>
        </p:nvSpPr>
        <p:spPr bwMode="auto">
          <a:xfrm>
            <a:off x="2534291" y="4044818"/>
            <a:ext cx="756000" cy="480271"/>
          </a:xfrm>
          <a:prstGeom prst="rect">
            <a:avLst/>
          </a:prstGeom>
          <a:noFill/>
          <a:ln w="9525">
            <a:noFill/>
            <a:miter lim="800000"/>
            <a:headEnd/>
            <a:tailEnd/>
          </a:ln>
        </p:spPr>
        <p:txBody>
          <a:bodyPr wrap="square" lIns="91432" tIns="45716" rIns="91432" bIns="45716">
            <a:spAutoFit/>
          </a:bodyPr>
          <a:lstStyle/>
          <a:p>
            <a:pPr defTabSz="914310">
              <a:lnSpc>
                <a:spcPct val="180000"/>
              </a:lnSpc>
              <a:buClr>
                <a:prstClr val="black">
                  <a:lumMod val="65000"/>
                  <a:lumOff val="35000"/>
                </a:prstClr>
              </a:buClr>
              <a:buFont typeface="Wingdings" pitchFamily="2" charset="2"/>
              <a:buChar char="n"/>
            </a:pPr>
            <a:r>
              <a:rPr lang="zh-CN" altLang="en-US" sz="1400" dirty="0" smtClean="0">
                <a:solidFill>
                  <a:prstClr val="black"/>
                </a:solidFill>
                <a:latin typeface="方正兰亭刊黑_GBK" pitchFamily="2" charset="-122"/>
                <a:ea typeface="方正兰亭刊黑_GBK" pitchFamily="2" charset="-122"/>
                <a:cs typeface="Arial" pitchFamily="34" charset="0"/>
                <a:sym typeface="宋体" pitchFamily="2" charset="-122"/>
              </a:rPr>
              <a:t> 电流</a:t>
            </a:r>
            <a:endParaRPr lang="zh-CN" altLang="en-US" sz="1400" dirty="0">
              <a:solidFill>
                <a:prstClr val="black"/>
              </a:solidFill>
              <a:latin typeface="方正兰亭刊黑_GBK" pitchFamily="2" charset="-122"/>
              <a:ea typeface="方正兰亭刊黑_GBK" pitchFamily="2" charset="-122"/>
              <a:cs typeface="Arial" pitchFamily="34" charset="0"/>
              <a:sym typeface="宋体" pitchFamily="2" charset="-122"/>
            </a:endParaRPr>
          </a:p>
        </p:txBody>
      </p:sp>
      <p:sp>
        <p:nvSpPr>
          <p:cNvPr id="39" name="矩形 5"/>
          <p:cNvSpPr>
            <a:spLocks noChangeArrowheads="1"/>
          </p:cNvSpPr>
          <p:nvPr/>
        </p:nvSpPr>
        <p:spPr bwMode="auto">
          <a:xfrm>
            <a:off x="3423955" y="4044818"/>
            <a:ext cx="756000" cy="480271"/>
          </a:xfrm>
          <a:prstGeom prst="rect">
            <a:avLst/>
          </a:prstGeom>
          <a:noFill/>
          <a:ln w="9525">
            <a:noFill/>
            <a:miter lim="800000"/>
            <a:headEnd/>
            <a:tailEnd/>
          </a:ln>
        </p:spPr>
        <p:txBody>
          <a:bodyPr wrap="square" lIns="91432" tIns="45716" rIns="91432" bIns="45716">
            <a:spAutoFit/>
          </a:bodyPr>
          <a:lstStyle/>
          <a:p>
            <a:pPr defTabSz="914310">
              <a:lnSpc>
                <a:spcPct val="180000"/>
              </a:lnSpc>
              <a:buClr>
                <a:prstClr val="black">
                  <a:lumMod val="65000"/>
                  <a:lumOff val="35000"/>
                </a:prstClr>
              </a:buClr>
              <a:buFont typeface="Wingdings" pitchFamily="2" charset="2"/>
              <a:buChar char="n"/>
            </a:pPr>
            <a:r>
              <a:rPr lang="zh-CN" altLang="en-US" sz="1400" dirty="0" smtClean="0">
                <a:solidFill>
                  <a:prstClr val="black"/>
                </a:solidFill>
                <a:latin typeface="方正兰亭刊黑_GBK" pitchFamily="2" charset="-122"/>
                <a:ea typeface="方正兰亭刊黑_GBK" pitchFamily="2" charset="-122"/>
                <a:cs typeface="Arial" pitchFamily="34" charset="0"/>
                <a:sym typeface="宋体" pitchFamily="2" charset="-122"/>
              </a:rPr>
              <a:t> 容量</a:t>
            </a:r>
            <a:endParaRPr lang="zh-CN" altLang="en-US" sz="1400" dirty="0">
              <a:solidFill>
                <a:prstClr val="black"/>
              </a:solidFill>
              <a:latin typeface="方正兰亭刊黑_GBK" pitchFamily="2" charset="-122"/>
              <a:ea typeface="方正兰亭刊黑_GBK" pitchFamily="2" charset="-122"/>
              <a:cs typeface="Arial" pitchFamily="34" charset="0"/>
              <a:sym typeface="宋体" pitchFamily="2" charset="-122"/>
            </a:endParaRPr>
          </a:p>
        </p:txBody>
      </p:sp>
      <p:sp>
        <p:nvSpPr>
          <p:cNvPr id="40" name="矩形 39"/>
          <p:cNvSpPr/>
          <p:nvPr/>
        </p:nvSpPr>
        <p:spPr>
          <a:xfrm>
            <a:off x="433513" y="1334247"/>
            <a:ext cx="3911489" cy="3457450"/>
          </a:xfrm>
          <a:prstGeom prst="rect">
            <a:avLst/>
          </a:prstGeom>
          <a:noFill/>
          <a:ln w="12700" cap="flat" cmpd="sng" algn="ctr">
            <a:solidFill>
              <a:sysClr val="windowText" lastClr="000000">
                <a:lumMod val="65000"/>
                <a:lumOff val="35000"/>
              </a:sysClr>
            </a:solidFill>
            <a:prstDash val="sysDash"/>
            <a:miter lim="800000"/>
          </a:ln>
          <a:effectLst/>
        </p:spPr>
        <p:txBody>
          <a:bodyPr lIns="91434" tIns="45717" rIns="91434" bIns="45717" rtlCol="0" anchor="ctr"/>
          <a:lstStyle/>
          <a:p>
            <a:pPr marL="0" marR="0" lvl="0" indent="0" algn="ctr" defTabSz="914333"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ea typeface="等线"/>
            </a:endParaRPr>
          </a:p>
        </p:txBody>
      </p:sp>
      <p:sp>
        <p:nvSpPr>
          <p:cNvPr id="13" name="矩形 12"/>
          <p:cNvSpPr/>
          <p:nvPr/>
        </p:nvSpPr>
        <p:spPr>
          <a:xfrm>
            <a:off x="77079" y="42191"/>
            <a:ext cx="2044133" cy="369324"/>
          </a:xfrm>
          <a:prstGeom prst="rect">
            <a:avLst/>
          </a:prstGeom>
        </p:spPr>
        <p:txBody>
          <a:bodyPr wrap="none" lIns="91432" tIns="45716" rIns="91432" bIns="45716">
            <a:spAutoFit/>
          </a:bodyPr>
          <a:lstStyle/>
          <a:p>
            <a:pPr defTabSz="914310"/>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动力电池测试方案</a:t>
            </a:r>
          </a:p>
        </p:txBody>
      </p:sp>
      <p:sp>
        <p:nvSpPr>
          <p:cNvPr id="14" name="Text Box 5"/>
          <p:cNvSpPr txBox="1">
            <a:spLocks noChangeArrowheads="1"/>
          </p:cNvSpPr>
          <p:nvPr/>
        </p:nvSpPr>
        <p:spPr bwMode="auto">
          <a:xfrm>
            <a:off x="288000" y="469605"/>
            <a:ext cx="4139680" cy="535531"/>
          </a:xfrm>
          <a:prstGeom prst="rect">
            <a:avLst/>
          </a:prstGeom>
          <a:noFill/>
          <a:ln w="9525">
            <a:noFill/>
            <a:miter lim="800000"/>
            <a:headEnd/>
            <a:tailEnd/>
          </a:ln>
        </p:spPr>
        <p:txBody>
          <a:bodyPr wrap="square" anchor="ctr">
            <a:spAutoFit/>
          </a:bodyPr>
          <a:lstStyle/>
          <a:p>
            <a:pPr>
              <a:lnSpc>
                <a:spcPct val="160000"/>
              </a:lnSpc>
            </a:pPr>
            <a:r>
              <a:rPr lang="zh-CN" altLang="en-US" b="1" dirty="0">
                <a:solidFill>
                  <a:srgbClr val="C00000"/>
                </a:solidFill>
                <a:latin typeface="方正兰亭刊黑_GBK" pitchFamily="2" charset="-122"/>
                <a:ea typeface="方正兰亭刊黑_GBK" pitchFamily="2" charset="-122"/>
              </a:rPr>
              <a:t>基本性能测试</a:t>
            </a:r>
            <a:r>
              <a:rPr lang="en-US" altLang="zh-CN" b="1" dirty="0" smtClean="0">
                <a:solidFill>
                  <a:srgbClr val="C00000"/>
                </a:solidFill>
                <a:latin typeface="方正兰亭刊黑_GBK" pitchFamily="2" charset="-122"/>
                <a:ea typeface="方正兰亭刊黑_GBK" pitchFamily="2" charset="-122"/>
              </a:rPr>
              <a:t>——</a:t>
            </a:r>
            <a:r>
              <a:rPr lang="zh-CN" altLang="en-US" b="1" dirty="0">
                <a:solidFill>
                  <a:srgbClr val="C00000"/>
                </a:solidFill>
                <a:latin typeface="方正兰亭刊黑_GBK" pitchFamily="2" charset="-122"/>
                <a:ea typeface="方正兰亭刊黑_GBK" pitchFamily="2" charset="-122"/>
              </a:rPr>
              <a:t>电池容量测试</a:t>
            </a:r>
          </a:p>
        </p:txBody>
      </p:sp>
    </p:spTree>
    <p:extLst>
      <p:ext uri="{BB962C8B-B14F-4D97-AF65-F5344CB8AC3E}">
        <p14:creationId xmlns:p14="http://schemas.microsoft.com/office/powerpoint/2010/main" xmlns="" val="648877410"/>
      </p:ext>
    </p:extLst>
  </p:cSld>
  <p:clrMapOvr>
    <a:masterClrMapping/>
  </p:clrMapOvr>
  <p:transition spd="slow" advTm="1536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randombar(horizontal)">
                                      <p:cBhvr>
                                        <p:cTn id="10" dur="500"/>
                                        <p:tgtEl>
                                          <p:spTgt spid="3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randombar(horizontal)">
                                      <p:cBhvr>
                                        <p:cTn id="13" dur="500"/>
                                        <p:tgtEl>
                                          <p:spTgt spid="3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randombar(horizontal)">
                                      <p:cBhvr>
                                        <p:cTn id="1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P spid="38" grpId="0"/>
      <p:bldP spid="39" grpId="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 name="TextBox 27"/>
          <p:cNvSpPr txBox="1"/>
          <p:nvPr/>
        </p:nvSpPr>
        <p:spPr>
          <a:xfrm>
            <a:off x="251520" y="3220616"/>
            <a:ext cx="2592288" cy="307777"/>
          </a:xfrm>
          <a:prstGeom prst="rect">
            <a:avLst/>
          </a:prstGeom>
          <a:noFill/>
        </p:spPr>
        <p:txBody>
          <a:bodyPr wrap="square" rtlCol="0">
            <a:spAutoFit/>
          </a:bodyPr>
          <a:lstStyle/>
          <a:p>
            <a:r>
              <a:rPr lang="zh-CN" altLang="en-US" sz="1400" dirty="0" smtClean="0">
                <a:latin typeface="方正兰亭刊黑_GBK" pitchFamily="2" charset="-122"/>
                <a:ea typeface="方正兰亭刊黑_GBK" pitchFamily="2" charset="-122"/>
              </a:rPr>
              <a:t>充电桩</a:t>
            </a:r>
            <a:r>
              <a:rPr lang="en-US" altLang="zh-CN" sz="1400" dirty="0" smtClean="0">
                <a:latin typeface="方正兰亭刊黑_GBK" pitchFamily="2" charset="-122"/>
                <a:ea typeface="方正兰亭刊黑_GBK" pitchFamily="2" charset="-122"/>
              </a:rPr>
              <a:t>/</a:t>
            </a:r>
            <a:r>
              <a:rPr lang="zh-CN" altLang="en-US" sz="1400" dirty="0" smtClean="0">
                <a:latin typeface="方正兰亭刊黑_GBK" pitchFamily="2" charset="-122"/>
                <a:ea typeface="方正兰亭刊黑_GBK" pitchFamily="2" charset="-122"/>
              </a:rPr>
              <a:t>车载充电机测试方案</a:t>
            </a:r>
            <a:endParaRPr lang="zh-CN" altLang="en-US" sz="1400" dirty="0">
              <a:latin typeface="方正兰亭刊黑_GBK" pitchFamily="2" charset="-122"/>
              <a:ea typeface="方正兰亭刊黑_GBK" pitchFamily="2" charset="-122"/>
            </a:endParaRPr>
          </a:p>
        </p:txBody>
      </p:sp>
      <p:pic>
        <p:nvPicPr>
          <p:cNvPr id="3075" name="Picture 3" descr="E:\市场部-唐瑜\素材\汽车电子\XxjpsgC000833_20141030_TPPFN1A002.jpg"/>
          <p:cNvPicPr>
            <a:picLocks noChangeAspect="1" noChangeArrowheads="1"/>
          </p:cNvPicPr>
          <p:nvPr/>
        </p:nvPicPr>
        <p:blipFill>
          <a:blip r:embed="rId3" cstate="print"/>
          <a:srcRect/>
          <a:stretch>
            <a:fillRect/>
          </a:stretch>
        </p:blipFill>
        <p:spPr bwMode="auto">
          <a:xfrm>
            <a:off x="506506" y="1636457"/>
            <a:ext cx="2082316" cy="1388211"/>
          </a:xfrm>
          <a:prstGeom prst="flowChartConnector">
            <a:avLst/>
          </a:prstGeom>
          <a:ln>
            <a:noFill/>
          </a:ln>
          <a:effectLst>
            <a:softEdge rad="112500"/>
          </a:effectLst>
        </p:spPr>
      </p:pic>
      <p:sp>
        <p:nvSpPr>
          <p:cNvPr id="52" name="TextBox 51"/>
          <p:cNvSpPr txBox="1"/>
          <p:nvPr/>
        </p:nvSpPr>
        <p:spPr>
          <a:xfrm>
            <a:off x="2752343" y="3220616"/>
            <a:ext cx="2016224" cy="307777"/>
          </a:xfrm>
          <a:prstGeom prst="rect">
            <a:avLst/>
          </a:prstGeom>
          <a:noFill/>
        </p:spPr>
        <p:txBody>
          <a:bodyPr wrap="square" rtlCol="0">
            <a:spAutoFit/>
          </a:bodyPr>
          <a:lstStyle/>
          <a:p>
            <a:r>
              <a:rPr lang="zh-CN" altLang="en-US" sz="1400" dirty="0" smtClean="0">
                <a:latin typeface="方正兰亭刊黑_GBK" pitchFamily="2" charset="-122"/>
                <a:ea typeface="方正兰亭刊黑_GBK" pitchFamily="2" charset="-122"/>
              </a:rPr>
              <a:t>动力电池测试方案</a:t>
            </a:r>
            <a:endParaRPr lang="zh-CN" altLang="en-US" sz="1400" dirty="0">
              <a:latin typeface="方正兰亭刊黑_GBK" pitchFamily="2" charset="-122"/>
              <a:ea typeface="方正兰亭刊黑_GBK" pitchFamily="2" charset="-122"/>
            </a:endParaRPr>
          </a:p>
        </p:txBody>
      </p:sp>
      <p:pic>
        <p:nvPicPr>
          <p:cNvPr id="3077" name="Picture 5" descr="E:\市场部-唐瑜\素材\汽车电子\1-1406261H425Z4.jpg"/>
          <p:cNvPicPr>
            <a:picLocks noChangeAspect="1" noChangeArrowheads="1"/>
          </p:cNvPicPr>
          <p:nvPr/>
        </p:nvPicPr>
        <p:blipFill>
          <a:blip r:embed="rId4" cstate="print"/>
          <a:srcRect/>
          <a:stretch>
            <a:fillRect/>
          </a:stretch>
        </p:blipFill>
        <p:spPr bwMode="auto">
          <a:xfrm>
            <a:off x="2546349" y="1636440"/>
            <a:ext cx="2088232" cy="1317858"/>
          </a:xfrm>
          <a:prstGeom prst="ellipse">
            <a:avLst/>
          </a:prstGeom>
          <a:ln>
            <a:noFill/>
          </a:ln>
          <a:effectLst>
            <a:softEdge rad="112500"/>
          </a:effectLst>
        </p:spPr>
      </p:pic>
      <p:sp>
        <p:nvSpPr>
          <p:cNvPr id="41" name="TextBox 40"/>
          <p:cNvSpPr txBox="1"/>
          <p:nvPr/>
        </p:nvSpPr>
        <p:spPr>
          <a:xfrm>
            <a:off x="6909322" y="3220616"/>
            <a:ext cx="1800200" cy="307777"/>
          </a:xfrm>
          <a:prstGeom prst="rect">
            <a:avLst/>
          </a:prstGeom>
          <a:noFill/>
        </p:spPr>
        <p:txBody>
          <a:bodyPr wrap="square" rtlCol="0">
            <a:spAutoFit/>
          </a:bodyPr>
          <a:lstStyle/>
          <a:p>
            <a:r>
              <a:rPr lang="zh-CN" altLang="en-US" sz="1400" dirty="0" smtClean="0">
                <a:latin typeface="方正兰亭刊黑_GBK" pitchFamily="2" charset="-122"/>
                <a:ea typeface="方正兰亭刊黑_GBK" pitchFamily="2" charset="-122"/>
              </a:rPr>
              <a:t>汽车接线盒测试方案</a:t>
            </a:r>
            <a:endParaRPr lang="zh-CN" altLang="en-US" sz="1400" dirty="0">
              <a:latin typeface="方正兰亭刊黑_GBK" pitchFamily="2" charset="-122"/>
              <a:ea typeface="方正兰亭刊黑_GBK" pitchFamily="2" charset="-122"/>
            </a:endParaRPr>
          </a:p>
        </p:txBody>
      </p:sp>
      <p:pic>
        <p:nvPicPr>
          <p:cNvPr id="5" name="Picture 7"/>
          <p:cNvPicPr>
            <a:picLocks noChangeAspect="1" noChangeArrowheads="1"/>
          </p:cNvPicPr>
          <p:nvPr/>
        </p:nvPicPr>
        <p:blipFill>
          <a:blip r:embed="rId5" cstate="print">
            <a:duotone>
              <a:prstClr val="black"/>
              <a:schemeClr val="accent1">
                <a:tint val="45000"/>
                <a:satMod val="400000"/>
              </a:schemeClr>
            </a:duotone>
          </a:blip>
          <a:srcRect/>
          <a:stretch>
            <a:fillRect/>
          </a:stretch>
        </p:blipFill>
        <p:spPr bwMode="auto">
          <a:xfrm>
            <a:off x="6732258" y="1636457"/>
            <a:ext cx="2154335" cy="1386405"/>
          </a:xfrm>
          <a:prstGeom prst="ellipse">
            <a:avLst/>
          </a:prstGeom>
          <a:ln>
            <a:noFill/>
          </a:ln>
          <a:effectLst>
            <a:softEdge rad="112500"/>
          </a:effectLst>
        </p:spPr>
      </p:pic>
      <p:sp>
        <p:nvSpPr>
          <p:cNvPr id="17" name="TextBox 16"/>
          <p:cNvSpPr txBox="1"/>
          <p:nvPr/>
        </p:nvSpPr>
        <p:spPr>
          <a:xfrm>
            <a:off x="4904316" y="3220616"/>
            <a:ext cx="1728192" cy="307777"/>
          </a:xfrm>
          <a:prstGeom prst="rect">
            <a:avLst/>
          </a:prstGeom>
          <a:noFill/>
        </p:spPr>
        <p:txBody>
          <a:bodyPr wrap="square" rtlCol="0">
            <a:spAutoFit/>
          </a:bodyPr>
          <a:lstStyle/>
          <a:p>
            <a:r>
              <a:rPr lang="zh-CN" altLang="en-US" sz="1400" dirty="0" smtClean="0">
                <a:latin typeface="方正兰亭刊黑_GBK" pitchFamily="2" charset="-122"/>
                <a:ea typeface="方正兰亭刊黑_GBK" pitchFamily="2" charset="-122"/>
              </a:rPr>
              <a:t>汽车电子测试方案</a:t>
            </a:r>
            <a:endParaRPr lang="zh-CN" altLang="en-US" sz="1400" dirty="0">
              <a:latin typeface="方正兰亭刊黑_GBK" pitchFamily="2" charset="-122"/>
              <a:ea typeface="方正兰亭刊黑_GBK" pitchFamily="2" charset="-122"/>
            </a:endParaRPr>
          </a:p>
        </p:txBody>
      </p:sp>
      <p:pic>
        <p:nvPicPr>
          <p:cNvPr id="3080" name="Picture 8"/>
          <p:cNvPicPr>
            <a:picLocks noChangeAspect="1" noChangeArrowheads="1"/>
          </p:cNvPicPr>
          <p:nvPr/>
        </p:nvPicPr>
        <p:blipFill>
          <a:blip r:embed="rId6" cstate="print"/>
          <a:srcRect/>
          <a:stretch>
            <a:fillRect/>
          </a:stretch>
        </p:blipFill>
        <p:spPr bwMode="auto">
          <a:xfrm>
            <a:off x="4592124" y="1636440"/>
            <a:ext cx="2182621" cy="1383415"/>
          </a:xfrm>
          <a:prstGeom prst="ellipse">
            <a:avLst/>
          </a:prstGeom>
          <a:ln>
            <a:noFill/>
          </a:ln>
          <a:effectLst>
            <a:softEdge rad="112500"/>
          </a:effectLst>
        </p:spPr>
      </p:pic>
      <p:sp>
        <p:nvSpPr>
          <p:cNvPr id="16" name="矩形 15"/>
          <p:cNvSpPr/>
          <p:nvPr/>
        </p:nvSpPr>
        <p:spPr>
          <a:xfrm>
            <a:off x="77079" y="42191"/>
            <a:ext cx="2331071" cy="369324"/>
          </a:xfrm>
          <a:prstGeom prst="rect">
            <a:avLst/>
          </a:prstGeom>
        </p:spPr>
        <p:txBody>
          <a:bodyPr wrap="none" lIns="91432" tIns="45716" rIns="91432" bIns="45716">
            <a:spAutoFit/>
          </a:bodyPr>
          <a:lstStyle/>
          <a:p>
            <a:pPr defTabSz="914310"/>
            <a:r>
              <a:rPr lang="en-US" altLang="zh-CN"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ITECH</a:t>
            </a:r>
            <a:r>
              <a:rPr lang="zh-CN" altLang="en-US"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测试解决方案</a:t>
            </a:r>
            <a:endPar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endParaRPr>
          </a:p>
        </p:txBody>
      </p:sp>
    </p:spTree>
  </p:cSld>
  <p:clrMapOvr>
    <a:masterClrMapping/>
  </p:clrMapOvr>
  <p:transition spd="slow" advTm="15368">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28"/>
                                        </p:tgtEl>
                                        <p:attrNameLst>
                                          <p:attrName>style.color</p:attrName>
                                        </p:attrNameLst>
                                      </p:cBhvr>
                                      <p:to>
                                        <p:clrVal>
                                          <a:schemeClr val="accent2"/>
                                        </p:clrVal>
                                      </p:to>
                                    </p:set>
                                    <p:set>
                                      <p:cBhvr>
                                        <p:cTn id="7" dur="500" fill="hold"/>
                                        <p:tgtEl>
                                          <p:spTgt spid="28"/>
                                        </p:tgtEl>
                                        <p:attrNameLst>
                                          <p:attrName>fillcolor</p:attrName>
                                        </p:attrNameLst>
                                      </p:cBhvr>
                                      <p:to>
                                        <p:clrVal>
                                          <a:schemeClr val="accent2"/>
                                        </p:clrVal>
                                      </p:to>
                                    </p:set>
                                    <p:set>
                                      <p:cBhvr>
                                        <p:cTn id="8" dur="500" fill="hold"/>
                                        <p:tgtEl>
                                          <p:spTgt spid="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549191" y="895428"/>
            <a:ext cx="1980000" cy="3619707"/>
            <a:chOff x="1855795" y="1334830"/>
            <a:chExt cx="1980000" cy="3619707"/>
          </a:xfrm>
        </p:grpSpPr>
        <p:sp>
          <p:nvSpPr>
            <p:cNvPr id="22" name="圆角矩形 21"/>
            <p:cNvSpPr/>
            <p:nvPr/>
          </p:nvSpPr>
          <p:spPr>
            <a:xfrm>
              <a:off x="1855795" y="1354537"/>
              <a:ext cx="1980000" cy="3600000"/>
            </a:xfrm>
            <a:prstGeom prst="round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914310"/>
              <a:endParaRPr lang="zh-CN" altLang="en-US" dirty="0">
                <a:solidFill>
                  <a:prstClr val="white"/>
                </a:solidFill>
                <a:latin typeface="方正兰亭刊黑_GBK" pitchFamily="2" charset="-122"/>
                <a:ea typeface="方正兰亭刊黑_GBK" pitchFamily="2" charset="-122"/>
              </a:endParaRPr>
            </a:p>
          </p:txBody>
        </p:sp>
        <p:sp>
          <p:nvSpPr>
            <p:cNvPr id="67" name="AutoShape 12"/>
            <p:cNvSpPr>
              <a:spLocks noChangeArrowheads="1"/>
            </p:cNvSpPr>
            <p:nvPr/>
          </p:nvSpPr>
          <p:spPr bwMode="auto">
            <a:xfrm>
              <a:off x="1855795" y="1334830"/>
              <a:ext cx="1980000" cy="340522"/>
            </a:xfrm>
            <a:prstGeom prst="roundRect">
              <a:avLst>
                <a:gd name="adj" fmla="val 22537"/>
              </a:avLst>
            </a:prstGeom>
            <a:solidFill>
              <a:srgbClr val="C00000"/>
            </a:solidFill>
            <a:ln w="9525" algn="ctr">
              <a:noFill/>
              <a:round/>
              <a:headEnd/>
              <a:tailEnd/>
            </a:ln>
          </p:spPr>
          <p:txBody>
            <a:bodyPr wrap="none" lIns="91432" tIns="45716" rIns="91432" bIns="45716" anchor="ctr"/>
            <a:lstStyle/>
            <a:p>
              <a:pPr algn="ctr" defTabSz="914310">
                <a:defRPr/>
              </a:pPr>
              <a:r>
                <a:rPr lang="zh-CN" altLang="en-US" sz="1400" b="1" kern="0" dirty="0">
                  <a:solidFill>
                    <a:srgbClr val="FFFFFF"/>
                  </a:solidFill>
                  <a:latin typeface="方正兰亭刊黑_GBK" pitchFamily="2" charset="-122"/>
                  <a:ea typeface="方正兰亭刊黑_GBK" pitchFamily="2" charset="-122"/>
                </a:rPr>
                <a:t>基本性能</a:t>
              </a:r>
            </a:p>
          </p:txBody>
        </p:sp>
        <p:sp>
          <p:nvSpPr>
            <p:cNvPr id="34" name="AutoShape 4"/>
            <p:cNvSpPr>
              <a:spLocks noChangeArrowheads="1"/>
            </p:cNvSpPr>
            <p:nvPr/>
          </p:nvSpPr>
          <p:spPr bwMode="auto">
            <a:xfrm rot="10800000">
              <a:off x="1954795" y="2882475"/>
              <a:ext cx="1782000" cy="365701"/>
            </a:xfrm>
            <a:prstGeom prst="roundRect">
              <a:avLst>
                <a:gd name="adj" fmla="val 6171"/>
              </a:avLst>
            </a:prstGeom>
            <a:gradFill rotWithShape="1">
              <a:gsLst>
                <a:gs pos="0">
                  <a:srgbClr val="DDDDDD"/>
                </a:gs>
                <a:gs pos="100000">
                  <a:srgbClr val="FFFFFF"/>
                </a:gs>
              </a:gsLst>
              <a:lin ang="5400000" scaled="1"/>
            </a:gradFill>
            <a:ln w="9525" algn="ctr">
              <a:solidFill>
                <a:srgbClr val="C0C0C0"/>
              </a:solidFill>
              <a:round/>
              <a:headEnd/>
              <a:tailEnd/>
            </a:ln>
          </p:spPr>
          <p:txBody>
            <a:bodyPr rot="10800000" wrap="none" anchor="ctr"/>
            <a:lstStyle/>
            <a:p>
              <a:pPr algn="ctr" defTabSz="914310">
                <a:lnSpc>
                  <a:spcPct val="120000"/>
                </a:lnSpc>
                <a:defRPr/>
              </a:pPr>
              <a:r>
                <a:rPr lang="zh-CN" altLang="en-US" sz="1000" kern="0" dirty="0">
                  <a:solidFill>
                    <a:sysClr val="windowText" lastClr="000000"/>
                  </a:solidFill>
                  <a:latin typeface="方正兰亭刊黑_GBK" pitchFamily="2" charset="-122"/>
                  <a:ea typeface="方正兰亭刊黑_GBK" pitchFamily="2" charset="-122"/>
                </a:rPr>
                <a:t>电池芯内阻测试</a:t>
              </a:r>
            </a:p>
          </p:txBody>
        </p:sp>
        <p:sp>
          <p:nvSpPr>
            <p:cNvPr id="38" name="AutoShape 4"/>
            <p:cNvSpPr>
              <a:spLocks noChangeArrowheads="1"/>
            </p:cNvSpPr>
            <p:nvPr/>
          </p:nvSpPr>
          <p:spPr bwMode="auto">
            <a:xfrm rot="10800000">
              <a:off x="1954795" y="2406626"/>
              <a:ext cx="1782000" cy="365701"/>
            </a:xfrm>
            <a:prstGeom prst="roundRect">
              <a:avLst>
                <a:gd name="adj" fmla="val 6171"/>
              </a:avLst>
            </a:prstGeom>
            <a:gradFill rotWithShape="1">
              <a:gsLst>
                <a:gs pos="0">
                  <a:srgbClr val="DDDDDD"/>
                </a:gs>
                <a:gs pos="100000">
                  <a:srgbClr val="FFFFFF"/>
                </a:gs>
              </a:gsLst>
              <a:lin ang="5400000" scaled="1"/>
            </a:gradFill>
            <a:ln w="9525" algn="ctr">
              <a:solidFill>
                <a:srgbClr val="C0C0C0"/>
              </a:solidFill>
              <a:round/>
              <a:headEnd/>
              <a:tailEnd/>
            </a:ln>
          </p:spPr>
          <p:txBody>
            <a:bodyPr rot="10800000" wrap="none" anchor="ctr"/>
            <a:lstStyle/>
            <a:p>
              <a:pPr algn="ctr" defTabSz="914310">
                <a:lnSpc>
                  <a:spcPct val="120000"/>
                </a:lnSpc>
                <a:defRPr/>
              </a:pPr>
              <a:r>
                <a:rPr lang="zh-CN" altLang="en-US" sz="1000" kern="0" dirty="0">
                  <a:solidFill>
                    <a:sysClr val="windowText" lastClr="000000"/>
                  </a:solidFill>
                  <a:latin typeface="方正兰亭刊黑_GBK" pitchFamily="2" charset="-122"/>
                  <a:ea typeface="方正兰亭刊黑_GBK" pitchFamily="2" charset="-122"/>
                </a:rPr>
                <a:t>电池容量测试</a:t>
              </a:r>
            </a:p>
          </p:txBody>
        </p:sp>
        <p:sp>
          <p:nvSpPr>
            <p:cNvPr id="37" name="AutoShape 4"/>
            <p:cNvSpPr>
              <a:spLocks noChangeArrowheads="1"/>
            </p:cNvSpPr>
            <p:nvPr/>
          </p:nvSpPr>
          <p:spPr bwMode="auto">
            <a:xfrm rot="10800000">
              <a:off x="1954795" y="1930763"/>
              <a:ext cx="1782000" cy="365701"/>
            </a:xfrm>
            <a:prstGeom prst="roundRect">
              <a:avLst>
                <a:gd name="adj" fmla="val 6171"/>
              </a:avLst>
            </a:prstGeom>
            <a:gradFill rotWithShape="1">
              <a:gsLst>
                <a:gs pos="0">
                  <a:srgbClr val="DDDDDD"/>
                </a:gs>
                <a:gs pos="100000">
                  <a:srgbClr val="FFFFFF"/>
                </a:gs>
              </a:gsLst>
              <a:lin ang="5400000" scaled="1"/>
            </a:gradFill>
            <a:ln w="9525" algn="ctr">
              <a:solidFill>
                <a:srgbClr val="C0C0C0"/>
              </a:solidFill>
              <a:round/>
              <a:headEnd/>
              <a:tailEnd/>
            </a:ln>
          </p:spPr>
          <p:txBody>
            <a:bodyPr rot="10800000" wrap="none" anchor="ctr"/>
            <a:lstStyle/>
            <a:p>
              <a:pPr algn="ctr" defTabSz="914310">
                <a:lnSpc>
                  <a:spcPct val="120000"/>
                </a:lnSpc>
                <a:defRPr/>
              </a:pPr>
              <a:r>
                <a:rPr lang="zh-CN" altLang="en-US" sz="1000" kern="0" dirty="0">
                  <a:solidFill>
                    <a:sysClr val="windowText" lastClr="000000"/>
                  </a:solidFill>
                  <a:latin typeface="方正兰亭刊黑_GBK" pitchFamily="2" charset="-122"/>
                  <a:ea typeface="方正兰亭刊黑_GBK" pitchFamily="2" charset="-122"/>
                </a:rPr>
                <a:t>电池芯充</a:t>
              </a:r>
              <a:r>
                <a:rPr lang="en-US" altLang="zh-CN" sz="1000" kern="0" dirty="0">
                  <a:solidFill>
                    <a:sysClr val="windowText" lastClr="000000"/>
                  </a:solidFill>
                  <a:latin typeface="方正兰亭刊黑_GBK" pitchFamily="2" charset="-122"/>
                  <a:ea typeface="方正兰亭刊黑_GBK" pitchFamily="2" charset="-122"/>
                </a:rPr>
                <a:t>/</a:t>
              </a:r>
              <a:r>
                <a:rPr lang="zh-CN" altLang="en-US" sz="1000" kern="0" dirty="0">
                  <a:solidFill>
                    <a:sysClr val="windowText" lastClr="000000"/>
                  </a:solidFill>
                  <a:latin typeface="方正兰亭刊黑_GBK" pitchFamily="2" charset="-122"/>
                  <a:ea typeface="方正兰亭刊黑_GBK" pitchFamily="2" charset="-122"/>
                </a:rPr>
                <a:t>放电性能测试</a:t>
              </a:r>
            </a:p>
          </p:txBody>
        </p:sp>
        <p:sp>
          <p:nvSpPr>
            <p:cNvPr id="36" name="AutoShape 4"/>
            <p:cNvSpPr>
              <a:spLocks noChangeArrowheads="1"/>
            </p:cNvSpPr>
            <p:nvPr/>
          </p:nvSpPr>
          <p:spPr bwMode="auto">
            <a:xfrm rot="10800000">
              <a:off x="1954795" y="3358327"/>
              <a:ext cx="1782000" cy="365701"/>
            </a:xfrm>
            <a:prstGeom prst="roundRect">
              <a:avLst>
                <a:gd name="adj" fmla="val 6171"/>
              </a:avLst>
            </a:prstGeom>
            <a:gradFill rotWithShape="1">
              <a:gsLst>
                <a:gs pos="0">
                  <a:srgbClr val="DDDDDD"/>
                </a:gs>
                <a:gs pos="100000">
                  <a:srgbClr val="FFFFFF"/>
                </a:gs>
              </a:gsLst>
              <a:lin ang="5400000" scaled="1"/>
            </a:gradFill>
            <a:ln w="9525" algn="ctr">
              <a:solidFill>
                <a:srgbClr val="C0C0C0"/>
              </a:solidFill>
              <a:round/>
              <a:headEnd/>
              <a:tailEnd/>
            </a:ln>
          </p:spPr>
          <p:txBody>
            <a:bodyPr rot="10800000" wrap="none" anchor="ctr"/>
            <a:lstStyle/>
            <a:p>
              <a:pPr algn="ctr" defTabSz="914310">
                <a:lnSpc>
                  <a:spcPct val="120000"/>
                </a:lnSpc>
                <a:defRPr/>
              </a:pPr>
              <a:r>
                <a:rPr lang="zh-CN" altLang="en-US" sz="1000" kern="0" dirty="0">
                  <a:solidFill>
                    <a:sysClr val="windowText" lastClr="000000"/>
                  </a:solidFill>
                  <a:latin typeface="方正兰亭刊黑_GBK" pitchFamily="2" charset="-122"/>
                  <a:ea typeface="方正兰亭刊黑_GBK" pitchFamily="2" charset="-122"/>
                </a:rPr>
                <a:t>电池包</a:t>
              </a:r>
              <a:r>
                <a:rPr lang="en-US" altLang="zh-CN" sz="1000" kern="0" dirty="0">
                  <a:solidFill>
                    <a:sysClr val="windowText" lastClr="000000"/>
                  </a:solidFill>
                  <a:latin typeface="方正兰亭刊黑_GBK" pitchFamily="2" charset="-122"/>
                  <a:ea typeface="方正兰亭刊黑_GBK" pitchFamily="2" charset="-122"/>
                </a:rPr>
                <a:t>/</a:t>
              </a:r>
              <a:r>
                <a:rPr lang="zh-CN" altLang="en-US" sz="1000" kern="0" dirty="0">
                  <a:solidFill>
                    <a:sysClr val="windowText" lastClr="000000"/>
                  </a:solidFill>
                  <a:latin typeface="方正兰亭刊黑_GBK" pitchFamily="2" charset="-122"/>
                  <a:ea typeface="方正兰亭刊黑_GBK" pitchFamily="2" charset="-122"/>
                </a:rPr>
                <a:t>模组内阻测试</a:t>
              </a:r>
            </a:p>
          </p:txBody>
        </p:sp>
        <p:sp>
          <p:nvSpPr>
            <p:cNvPr id="56" name="AutoShape 4"/>
            <p:cNvSpPr>
              <a:spLocks noChangeArrowheads="1"/>
            </p:cNvSpPr>
            <p:nvPr/>
          </p:nvSpPr>
          <p:spPr bwMode="auto">
            <a:xfrm rot="10800000">
              <a:off x="1954795" y="4310026"/>
              <a:ext cx="1782000" cy="365701"/>
            </a:xfrm>
            <a:prstGeom prst="roundRect">
              <a:avLst>
                <a:gd name="adj" fmla="val 6171"/>
              </a:avLst>
            </a:prstGeom>
            <a:gradFill rotWithShape="1">
              <a:gsLst>
                <a:gs pos="0">
                  <a:srgbClr val="DDDDDD"/>
                </a:gs>
                <a:gs pos="100000">
                  <a:srgbClr val="FFFFFF"/>
                </a:gs>
              </a:gsLst>
              <a:lin ang="5400000" scaled="1"/>
            </a:gradFill>
            <a:ln w="9525" algn="ctr">
              <a:solidFill>
                <a:srgbClr val="C0C0C0"/>
              </a:solidFill>
              <a:round/>
              <a:headEnd/>
              <a:tailEnd/>
            </a:ln>
          </p:spPr>
          <p:txBody>
            <a:bodyPr rot="10800000" wrap="none" anchor="ctr"/>
            <a:lstStyle/>
            <a:p>
              <a:pPr algn="ctr" defTabSz="914310">
                <a:lnSpc>
                  <a:spcPct val="120000"/>
                </a:lnSpc>
                <a:defRPr/>
              </a:pPr>
              <a:r>
                <a:rPr lang="zh-CN" altLang="en-US" sz="1000" kern="0" dirty="0">
                  <a:solidFill>
                    <a:sysClr val="windowText" lastClr="000000"/>
                  </a:solidFill>
                  <a:latin typeface="方正兰亭刊黑_GBK" pitchFamily="2" charset="-122"/>
                  <a:ea typeface="方正兰亭刊黑_GBK" pitchFamily="2" charset="-122"/>
                </a:rPr>
                <a:t>电池快速充放测试</a:t>
              </a:r>
            </a:p>
          </p:txBody>
        </p:sp>
        <p:sp>
          <p:nvSpPr>
            <p:cNvPr id="71" name="AutoShape 4"/>
            <p:cNvSpPr>
              <a:spLocks noChangeArrowheads="1"/>
            </p:cNvSpPr>
            <p:nvPr/>
          </p:nvSpPr>
          <p:spPr bwMode="auto">
            <a:xfrm rot="10800000">
              <a:off x="1954795" y="3834176"/>
              <a:ext cx="1782000" cy="365701"/>
            </a:xfrm>
            <a:prstGeom prst="roundRect">
              <a:avLst>
                <a:gd name="adj" fmla="val 6171"/>
              </a:avLst>
            </a:prstGeom>
            <a:gradFill rotWithShape="1">
              <a:gsLst>
                <a:gs pos="0">
                  <a:srgbClr val="DDDDDD"/>
                </a:gs>
                <a:gs pos="100000">
                  <a:srgbClr val="FFFFFF"/>
                </a:gs>
              </a:gsLst>
              <a:lin ang="5400000" scaled="1"/>
            </a:gradFill>
            <a:ln w="9525" algn="ctr">
              <a:solidFill>
                <a:srgbClr val="C0C0C0"/>
              </a:solidFill>
              <a:round/>
              <a:headEnd/>
              <a:tailEnd/>
            </a:ln>
          </p:spPr>
          <p:txBody>
            <a:bodyPr rot="10800000" wrap="none" anchor="ctr"/>
            <a:lstStyle/>
            <a:p>
              <a:pPr algn="ctr" defTabSz="914310">
                <a:lnSpc>
                  <a:spcPct val="120000"/>
                </a:lnSpc>
                <a:defRPr/>
              </a:pPr>
              <a:r>
                <a:rPr lang="zh-CN" altLang="en-US" sz="1000" kern="0" dirty="0">
                  <a:solidFill>
                    <a:sysClr val="windowText" lastClr="000000"/>
                  </a:solidFill>
                  <a:latin typeface="方正兰亭刊黑_GBK" pitchFamily="2" charset="-122"/>
                  <a:ea typeface="方正兰亭刊黑_GBK" pitchFamily="2" charset="-122"/>
                </a:rPr>
                <a:t>电池包</a:t>
              </a:r>
              <a:r>
                <a:rPr lang="en-US" altLang="zh-CN" sz="1000" kern="0" dirty="0">
                  <a:solidFill>
                    <a:sysClr val="windowText" lastClr="000000"/>
                  </a:solidFill>
                  <a:latin typeface="方正兰亭刊黑_GBK" pitchFamily="2" charset="-122"/>
                  <a:ea typeface="方正兰亭刊黑_GBK" pitchFamily="2" charset="-122"/>
                </a:rPr>
                <a:t>/</a:t>
              </a:r>
              <a:r>
                <a:rPr lang="zh-CN" altLang="en-US" sz="1000" kern="0" dirty="0">
                  <a:solidFill>
                    <a:sysClr val="windowText" lastClr="000000"/>
                  </a:solidFill>
                  <a:latin typeface="方正兰亭刊黑_GBK" pitchFamily="2" charset="-122"/>
                  <a:ea typeface="方正兰亭刊黑_GBK" pitchFamily="2" charset="-122"/>
                </a:rPr>
                <a:t>模组充放电性能测试</a:t>
              </a:r>
            </a:p>
          </p:txBody>
        </p:sp>
      </p:grpSp>
      <p:grpSp>
        <p:nvGrpSpPr>
          <p:cNvPr id="12" name="组合 11"/>
          <p:cNvGrpSpPr/>
          <p:nvPr/>
        </p:nvGrpSpPr>
        <p:grpSpPr>
          <a:xfrm>
            <a:off x="4640716" y="895441"/>
            <a:ext cx="1980000" cy="3619704"/>
            <a:chOff x="3769685" y="1184276"/>
            <a:chExt cx="1800000" cy="3619704"/>
          </a:xfrm>
        </p:grpSpPr>
        <p:sp>
          <p:nvSpPr>
            <p:cNvPr id="76" name="圆角矩形 75"/>
            <p:cNvSpPr/>
            <p:nvPr/>
          </p:nvSpPr>
          <p:spPr>
            <a:xfrm>
              <a:off x="3769685" y="1203980"/>
              <a:ext cx="1800000" cy="3600000"/>
            </a:xfrm>
            <a:prstGeom prst="round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914310"/>
              <a:endParaRPr lang="zh-CN" altLang="en-US" dirty="0">
                <a:solidFill>
                  <a:prstClr val="white"/>
                </a:solidFill>
                <a:latin typeface="方正兰亭刊黑_GBK" pitchFamily="2" charset="-122"/>
                <a:ea typeface="方正兰亭刊黑_GBK" pitchFamily="2" charset="-122"/>
              </a:endParaRPr>
            </a:p>
          </p:txBody>
        </p:sp>
        <p:sp>
          <p:nvSpPr>
            <p:cNvPr id="69" name="AutoShape 12"/>
            <p:cNvSpPr>
              <a:spLocks noChangeArrowheads="1"/>
            </p:cNvSpPr>
            <p:nvPr/>
          </p:nvSpPr>
          <p:spPr bwMode="auto">
            <a:xfrm>
              <a:off x="3769685" y="1184276"/>
              <a:ext cx="1800000" cy="340522"/>
            </a:xfrm>
            <a:prstGeom prst="roundRect">
              <a:avLst>
                <a:gd name="adj" fmla="val 22537"/>
              </a:avLst>
            </a:prstGeom>
            <a:solidFill>
              <a:srgbClr val="C00000"/>
            </a:solidFill>
            <a:ln w="9525" algn="ctr">
              <a:noFill/>
              <a:round/>
              <a:headEnd/>
              <a:tailEnd/>
            </a:ln>
          </p:spPr>
          <p:txBody>
            <a:bodyPr wrap="none" lIns="91432" tIns="45716" rIns="91432" bIns="45716" anchor="ctr"/>
            <a:lstStyle/>
            <a:p>
              <a:pPr algn="ctr" defTabSz="914310">
                <a:defRPr/>
              </a:pPr>
              <a:r>
                <a:rPr lang="zh-CN" altLang="en-US" sz="1400" b="1" kern="0" dirty="0">
                  <a:solidFill>
                    <a:srgbClr val="FFFFFF"/>
                  </a:solidFill>
                  <a:latin typeface="方正兰亭刊黑_GBK" pitchFamily="2" charset="-122"/>
                  <a:ea typeface="方正兰亭刊黑_GBK" pitchFamily="2" charset="-122"/>
                </a:rPr>
                <a:t>循环性能</a:t>
              </a:r>
            </a:p>
          </p:txBody>
        </p:sp>
        <p:sp>
          <p:nvSpPr>
            <p:cNvPr id="39" name="AutoShape 4"/>
            <p:cNvSpPr>
              <a:spLocks noChangeArrowheads="1"/>
            </p:cNvSpPr>
            <p:nvPr/>
          </p:nvSpPr>
          <p:spPr bwMode="auto">
            <a:xfrm rot="10800000">
              <a:off x="3859685" y="1780212"/>
              <a:ext cx="1620000" cy="365701"/>
            </a:xfrm>
            <a:prstGeom prst="roundRect">
              <a:avLst>
                <a:gd name="adj" fmla="val 6171"/>
              </a:avLst>
            </a:prstGeom>
            <a:gradFill rotWithShape="1">
              <a:gsLst>
                <a:gs pos="0">
                  <a:srgbClr val="DDDDDD"/>
                </a:gs>
                <a:gs pos="100000">
                  <a:srgbClr val="FFFFFF"/>
                </a:gs>
              </a:gsLst>
              <a:lin ang="5400000" scaled="1"/>
            </a:gradFill>
            <a:ln w="9525" algn="ctr">
              <a:solidFill>
                <a:srgbClr val="C0C0C0"/>
              </a:solidFill>
              <a:round/>
              <a:headEnd/>
              <a:tailEnd/>
            </a:ln>
          </p:spPr>
          <p:txBody>
            <a:bodyPr rot="10800000" wrap="none" lIns="91432" tIns="45716" rIns="91432" bIns="45716" anchor="ctr"/>
            <a:lstStyle/>
            <a:p>
              <a:pPr algn="ctr" defTabSz="914310">
                <a:lnSpc>
                  <a:spcPct val="120000"/>
                </a:lnSpc>
                <a:defRPr/>
              </a:pPr>
              <a:r>
                <a:rPr lang="zh-CN" altLang="en-US" sz="1000" kern="0" dirty="0">
                  <a:solidFill>
                    <a:sysClr val="windowText" lastClr="000000"/>
                  </a:solidFill>
                  <a:latin typeface="方正兰亭刊黑_GBK" pitchFamily="2" charset="-122"/>
                  <a:ea typeface="方正兰亭刊黑_GBK" pitchFamily="2" charset="-122"/>
                </a:rPr>
                <a:t>电池循环寿命测试</a:t>
              </a:r>
            </a:p>
          </p:txBody>
        </p:sp>
      </p:grpSp>
      <p:grpSp>
        <p:nvGrpSpPr>
          <p:cNvPr id="2" name="组合 1"/>
          <p:cNvGrpSpPr/>
          <p:nvPr/>
        </p:nvGrpSpPr>
        <p:grpSpPr>
          <a:xfrm>
            <a:off x="6732240" y="895428"/>
            <a:ext cx="1980000" cy="3619705"/>
            <a:chOff x="7004587" y="1334830"/>
            <a:chExt cx="1980000" cy="3619705"/>
          </a:xfrm>
        </p:grpSpPr>
        <p:sp>
          <p:nvSpPr>
            <p:cNvPr id="77" name="圆角矩形 76"/>
            <p:cNvSpPr/>
            <p:nvPr/>
          </p:nvSpPr>
          <p:spPr>
            <a:xfrm>
              <a:off x="7004587" y="1354535"/>
              <a:ext cx="1980000" cy="3600000"/>
            </a:xfrm>
            <a:prstGeom prst="round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10"/>
              <a:endParaRPr lang="zh-CN" altLang="en-US" dirty="0">
                <a:solidFill>
                  <a:prstClr val="white"/>
                </a:solidFill>
                <a:latin typeface="方正兰亭刊黑_GBK" pitchFamily="2" charset="-122"/>
                <a:ea typeface="方正兰亭刊黑_GBK" pitchFamily="2" charset="-122"/>
              </a:endParaRPr>
            </a:p>
          </p:txBody>
        </p:sp>
        <p:sp>
          <p:nvSpPr>
            <p:cNvPr id="70" name="AutoShape 12"/>
            <p:cNvSpPr>
              <a:spLocks noChangeArrowheads="1"/>
            </p:cNvSpPr>
            <p:nvPr/>
          </p:nvSpPr>
          <p:spPr bwMode="auto">
            <a:xfrm>
              <a:off x="7004587" y="1334830"/>
              <a:ext cx="1980000" cy="340522"/>
            </a:xfrm>
            <a:prstGeom prst="roundRect">
              <a:avLst>
                <a:gd name="adj" fmla="val 22537"/>
              </a:avLst>
            </a:prstGeom>
            <a:solidFill>
              <a:srgbClr val="C00000"/>
            </a:solidFill>
            <a:ln w="9525" algn="ctr">
              <a:noFill/>
              <a:round/>
              <a:headEnd/>
              <a:tailEnd/>
            </a:ln>
          </p:spPr>
          <p:txBody>
            <a:bodyPr wrap="none" anchor="ctr"/>
            <a:lstStyle/>
            <a:p>
              <a:pPr algn="ctr" defTabSz="914310">
                <a:defRPr/>
              </a:pPr>
              <a:r>
                <a:rPr lang="zh-CN" altLang="en-US" sz="1400" b="1" kern="0" dirty="0">
                  <a:solidFill>
                    <a:srgbClr val="FFFFFF"/>
                  </a:solidFill>
                  <a:latin typeface="方正兰亭刊黑_GBK" pitchFamily="2" charset="-122"/>
                  <a:ea typeface="方正兰亭刊黑_GBK" pitchFamily="2" charset="-122"/>
                </a:rPr>
                <a:t>安全性能</a:t>
              </a:r>
            </a:p>
          </p:txBody>
        </p:sp>
        <p:sp>
          <p:nvSpPr>
            <p:cNvPr id="43" name="AutoShape 4"/>
            <p:cNvSpPr>
              <a:spLocks noChangeArrowheads="1"/>
            </p:cNvSpPr>
            <p:nvPr/>
          </p:nvSpPr>
          <p:spPr bwMode="auto">
            <a:xfrm rot="10800000">
              <a:off x="7103612" y="4310026"/>
              <a:ext cx="1782000" cy="365701"/>
            </a:xfrm>
            <a:prstGeom prst="roundRect">
              <a:avLst>
                <a:gd name="adj" fmla="val 6171"/>
              </a:avLst>
            </a:prstGeom>
            <a:gradFill rotWithShape="1">
              <a:gsLst>
                <a:gs pos="0">
                  <a:srgbClr val="DDDDDD"/>
                </a:gs>
                <a:gs pos="100000">
                  <a:srgbClr val="FFFFFF"/>
                </a:gs>
              </a:gsLst>
              <a:lin ang="5400000" scaled="1"/>
            </a:gradFill>
            <a:ln w="9525" algn="ctr">
              <a:solidFill>
                <a:srgbClr val="C0C0C0"/>
              </a:solidFill>
              <a:round/>
              <a:headEnd/>
              <a:tailEnd/>
            </a:ln>
          </p:spPr>
          <p:txBody>
            <a:bodyPr rot="10800000" wrap="none" anchor="ctr"/>
            <a:lstStyle/>
            <a:p>
              <a:pPr algn="ctr" defTabSz="914310">
                <a:lnSpc>
                  <a:spcPct val="120000"/>
                </a:lnSpc>
                <a:defRPr/>
              </a:pPr>
              <a:r>
                <a:rPr lang="zh-CN" altLang="en-US" sz="1000" kern="0" dirty="0">
                  <a:solidFill>
                    <a:sysClr val="windowText" lastClr="000000"/>
                  </a:solidFill>
                  <a:latin typeface="方正兰亭刊黑_GBK" pitchFamily="2" charset="-122"/>
                  <a:ea typeface="方正兰亭刊黑_GBK" pitchFamily="2" charset="-122"/>
                </a:rPr>
                <a:t>测试锂电池保护板</a:t>
              </a:r>
            </a:p>
          </p:txBody>
        </p:sp>
        <p:sp>
          <p:nvSpPr>
            <p:cNvPr id="42" name="AutoShape 4"/>
            <p:cNvSpPr>
              <a:spLocks noChangeArrowheads="1"/>
            </p:cNvSpPr>
            <p:nvPr/>
          </p:nvSpPr>
          <p:spPr bwMode="auto">
            <a:xfrm rot="10800000">
              <a:off x="7103612" y="3358323"/>
              <a:ext cx="1782000" cy="365701"/>
            </a:xfrm>
            <a:prstGeom prst="roundRect">
              <a:avLst>
                <a:gd name="adj" fmla="val 6171"/>
              </a:avLst>
            </a:prstGeom>
            <a:gradFill rotWithShape="1">
              <a:gsLst>
                <a:gs pos="0">
                  <a:srgbClr val="DDDDDD"/>
                </a:gs>
                <a:gs pos="100000">
                  <a:srgbClr val="FFFFFF"/>
                </a:gs>
              </a:gsLst>
              <a:lin ang="5400000" scaled="1"/>
            </a:gradFill>
            <a:ln w="9525" algn="ctr">
              <a:solidFill>
                <a:srgbClr val="C0C0C0"/>
              </a:solidFill>
              <a:round/>
              <a:headEnd/>
              <a:tailEnd/>
            </a:ln>
          </p:spPr>
          <p:txBody>
            <a:bodyPr rot="10800000" wrap="none" anchor="ctr"/>
            <a:lstStyle/>
            <a:p>
              <a:pPr algn="ctr" defTabSz="914310">
                <a:lnSpc>
                  <a:spcPct val="120000"/>
                </a:lnSpc>
                <a:defRPr/>
              </a:pPr>
              <a:r>
                <a:rPr lang="zh-CN" altLang="en-US" sz="1000" kern="0" dirty="0">
                  <a:solidFill>
                    <a:sysClr val="windowText" lastClr="000000"/>
                  </a:solidFill>
                  <a:latin typeface="方正兰亭刊黑_GBK" pitchFamily="2" charset="-122"/>
                  <a:ea typeface="方正兰亭刊黑_GBK" pitchFamily="2" charset="-122"/>
                </a:rPr>
                <a:t>电池包</a:t>
              </a:r>
              <a:r>
                <a:rPr lang="en-US" altLang="zh-CN" sz="1000" kern="0" dirty="0">
                  <a:solidFill>
                    <a:sysClr val="windowText" lastClr="000000"/>
                  </a:solidFill>
                  <a:latin typeface="方正兰亭刊黑_GBK" pitchFamily="2" charset="-122"/>
                  <a:ea typeface="方正兰亭刊黑_GBK" pitchFamily="2" charset="-122"/>
                </a:rPr>
                <a:t>/</a:t>
              </a:r>
              <a:r>
                <a:rPr lang="zh-CN" altLang="en-US" sz="1000" kern="0" dirty="0">
                  <a:solidFill>
                    <a:sysClr val="windowText" lastClr="000000"/>
                  </a:solidFill>
                  <a:latin typeface="方正兰亭刊黑_GBK" pitchFamily="2" charset="-122"/>
                  <a:ea typeface="方正兰亭刊黑_GBK" pitchFamily="2" charset="-122"/>
                </a:rPr>
                <a:t>模组均充均放</a:t>
              </a:r>
            </a:p>
          </p:txBody>
        </p:sp>
        <p:sp>
          <p:nvSpPr>
            <p:cNvPr id="45" name="AutoShape 4"/>
            <p:cNvSpPr>
              <a:spLocks noChangeArrowheads="1"/>
            </p:cNvSpPr>
            <p:nvPr/>
          </p:nvSpPr>
          <p:spPr bwMode="auto">
            <a:xfrm rot="10800000">
              <a:off x="7103612" y="3834175"/>
              <a:ext cx="1782000" cy="365701"/>
            </a:xfrm>
            <a:prstGeom prst="roundRect">
              <a:avLst>
                <a:gd name="adj" fmla="val 6171"/>
              </a:avLst>
            </a:prstGeom>
            <a:gradFill rotWithShape="1">
              <a:gsLst>
                <a:gs pos="0">
                  <a:srgbClr val="DDDDDD"/>
                </a:gs>
                <a:gs pos="100000">
                  <a:srgbClr val="FFFFFF"/>
                </a:gs>
              </a:gsLst>
              <a:lin ang="5400000" scaled="1"/>
            </a:gradFill>
            <a:ln w="9525" algn="ctr">
              <a:solidFill>
                <a:srgbClr val="C0C0C0"/>
              </a:solidFill>
              <a:round/>
              <a:headEnd/>
              <a:tailEnd/>
            </a:ln>
          </p:spPr>
          <p:txBody>
            <a:bodyPr rot="10800000" wrap="none" anchor="ctr"/>
            <a:lstStyle/>
            <a:p>
              <a:pPr algn="ctr" defTabSz="914310">
                <a:lnSpc>
                  <a:spcPct val="120000"/>
                </a:lnSpc>
                <a:defRPr/>
              </a:pPr>
              <a:r>
                <a:rPr lang="en-US" altLang="zh-CN" sz="1000" kern="0" dirty="0">
                  <a:solidFill>
                    <a:sysClr val="windowText" lastClr="000000"/>
                  </a:solidFill>
                  <a:latin typeface="方正兰亭刊黑_GBK" pitchFamily="2" charset="-122"/>
                  <a:ea typeface="方正兰亭刊黑_GBK" pitchFamily="2" charset="-122"/>
                </a:rPr>
                <a:t>BMS</a:t>
              </a:r>
              <a:r>
                <a:rPr lang="zh-CN" altLang="en-US" sz="1000" kern="0" dirty="0">
                  <a:solidFill>
                    <a:sysClr val="windowText" lastClr="000000"/>
                  </a:solidFill>
                  <a:latin typeface="方正兰亭刊黑_GBK" pitchFamily="2" charset="-122"/>
                  <a:ea typeface="方正兰亭刊黑_GBK" pitchFamily="2" charset="-122"/>
                </a:rPr>
                <a:t>通信和</a:t>
              </a:r>
              <a:r>
                <a:rPr lang="en-US" altLang="zh-CN" sz="1000" kern="0" dirty="0">
                  <a:solidFill>
                    <a:sysClr val="windowText" lastClr="000000"/>
                  </a:solidFill>
                  <a:latin typeface="方正兰亭刊黑_GBK" pitchFamily="2" charset="-122"/>
                  <a:ea typeface="方正兰亭刊黑_GBK" pitchFamily="2" charset="-122"/>
                </a:rPr>
                <a:t>VCU</a:t>
              </a:r>
              <a:r>
                <a:rPr lang="zh-CN" altLang="en-US" sz="1000" kern="0" dirty="0">
                  <a:solidFill>
                    <a:sysClr val="windowText" lastClr="000000"/>
                  </a:solidFill>
                  <a:latin typeface="方正兰亭刊黑_GBK" pitchFamily="2" charset="-122"/>
                  <a:ea typeface="方正兰亭刊黑_GBK" pitchFamily="2" charset="-122"/>
                </a:rPr>
                <a:t>模拟</a:t>
              </a:r>
            </a:p>
          </p:txBody>
        </p:sp>
        <p:sp>
          <p:nvSpPr>
            <p:cNvPr id="46" name="AutoShape 4"/>
            <p:cNvSpPr>
              <a:spLocks noChangeArrowheads="1"/>
            </p:cNvSpPr>
            <p:nvPr/>
          </p:nvSpPr>
          <p:spPr bwMode="auto">
            <a:xfrm rot="10800000">
              <a:off x="7103611" y="2882468"/>
              <a:ext cx="1782000" cy="365701"/>
            </a:xfrm>
            <a:prstGeom prst="roundRect">
              <a:avLst>
                <a:gd name="adj" fmla="val 6171"/>
              </a:avLst>
            </a:prstGeom>
            <a:gradFill rotWithShape="1">
              <a:gsLst>
                <a:gs pos="0">
                  <a:srgbClr val="DDDDDD"/>
                </a:gs>
                <a:gs pos="100000">
                  <a:srgbClr val="FFFFFF"/>
                </a:gs>
              </a:gsLst>
              <a:lin ang="5400000" scaled="1"/>
            </a:gradFill>
            <a:ln w="9525" algn="ctr">
              <a:solidFill>
                <a:srgbClr val="C0C0C0"/>
              </a:solidFill>
              <a:round/>
              <a:headEnd/>
              <a:tailEnd/>
            </a:ln>
          </p:spPr>
          <p:txBody>
            <a:bodyPr rot="10800000" wrap="none" anchor="ctr"/>
            <a:lstStyle/>
            <a:p>
              <a:pPr algn="ctr" defTabSz="914310">
                <a:lnSpc>
                  <a:spcPct val="120000"/>
                </a:lnSpc>
                <a:defRPr/>
              </a:pPr>
              <a:r>
                <a:rPr lang="zh-CN" altLang="en-US" sz="1000" kern="0" dirty="0">
                  <a:solidFill>
                    <a:sysClr val="windowText" lastClr="000000"/>
                  </a:solidFill>
                  <a:latin typeface="方正兰亭刊黑_GBK" pitchFamily="2" charset="-122"/>
                  <a:ea typeface="方正兰亭刊黑_GBK" pitchFamily="2" charset="-122"/>
                </a:rPr>
                <a:t>电池包</a:t>
              </a:r>
              <a:r>
                <a:rPr lang="en-US" altLang="zh-CN" sz="1000" kern="0" dirty="0">
                  <a:solidFill>
                    <a:sysClr val="windowText" lastClr="000000"/>
                  </a:solidFill>
                  <a:latin typeface="方正兰亭刊黑_GBK" pitchFamily="2" charset="-122"/>
                  <a:ea typeface="方正兰亭刊黑_GBK" pitchFamily="2" charset="-122"/>
                </a:rPr>
                <a:t>/</a:t>
              </a:r>
              <a:r>
                <a:rPr lang="zh-CN" altLang="en-US" sz="1000" kern="0" dirty="0">
                  <a:solidFill>
                    <a:sysClr val="windowText" lastClr="000000"/>
                  </a:solidFill>
                  <a:latin typeface="方正兰亭刊黑_GBK" pitchFamily="2" charset="-122"/>
                  <a:ea typeface="方正兰亭刊黑_GBK" pitchFamily="2" charset="-122"/>
                </a:rPr>
                <a:t>模组温度检测</a:t>
              </a:r>
            </a:p>
          </p:txBody>
        </p:sp>
        <p:sp>
          <p:nvSpPr>
            <p:cNvPr id="41" name="AutoShape 4"/>
            <p:cNvSpPr>
              <a:spLocks noChangeArrowheads="1"/>
            </p:cNvSpPr>
            <p:nvPr/>
          </p:nvSpPr>
          <p:spPr bwMode="auto">
            <a:xfrm rot="10800000">
              <a:off x="7103587" y="1930764"/>
              <a:ext cx="1782000" cy="365701"/>
            </a:xfrm>
            <a:prstGeom prst="roundRect">
              <a:avLst>
                <a:gd name="adj" fmla="val 6171"/>
              </a:avLst>
            </a:prstGeom>
            <a:gradFill rotWithShape="1">
              <a:gsLst>
                <a:gs pos="0">
                  <a:srgbClr val="DDDDDD"/>
                </a:gs>
                <a:gs pos="100000">
                  <a:srgbClr val="FFFFFF"/>
                </a:gs>
              </a:gsLst>
              <a:lin ang="5400000" scaled="1"/>
            </a:gradFill>
            <a:ln w="9525" algn="ctr">
              <a:solidFill>
                <a:srgbClr val="C0C0C0"/>
              </a:solidFill>
              <a:round/>
              <a:headEnd/>
              <a:tailEnd/>
            </a:ln>
          </p:spPr>
          <p:txBody>
            <a:bodyPr rot="10800000" wrap="none" lIns="91432" tIns="45716" rIns="91432" bIns="45716" anchor="ctr"/>
            <a:lstStyle/>
            <a:p>
              <a:pPr algn="ctr" defTabSz="914310">
                <a:lnSpc>
                  <a:spcPct val="120000"/>
                </a:lnSpc>
                <a:defRPr/>
              </a:pPr>
              <a:r>
                <a:rPr lang="zh-CN" altLang="en-US" sz="1000" kern="0" dirty="0">
                  <a:solidFill>
                    <a:sysClr val="windowText" lastClr="000000"/>
                  </a:solidFill>
                  <a:latin typeface="方正兰亭刊黑_GBK" pitchFamily="2" charset="-122"/>
                  <a:ea typeface="方正兰亭刊黑_GBK" pitchFamily="2" charset="-122"/>
                </a:rPr>
                <a:t>电池芯温度检测</a:t>
              </a:r>
            </a:p>
          </p:txBody>
        </p:sp>
        <p:sp>
          <p:nvSpPr>
            <p:cNvPr id="72" name="AutoShape 4"/>
            <p:cNvSpPr>
              <a:spLocks noChangeArrowheads="1"/>
            </p:cNvSpPr>
            <p:nvPr/>
          </p:nvSpPr>
          <p:spPr bwMode="auto">
            <a:xfrm rot="10800000">
              <a:off x="7103587" y="2406616"/>
              <a:ext cx="1782000" cy="365701"/>
            </a:xfrm>
            <a:prstGeom prst="roundRect">
              <a:avLst>
                <a:gd name="adj" fmla="val 6171"/>
              </a:avLst>
            </a:prstGeom>
            <a:gradFill rotWithShape="1">
              <a:gsLst>
                <a:gs pos="0">
                  <a:srgbClr val="DDDDDD"/>
                </a:gs>
                <a:gs pos="100000">
                  <a:srgbClr val="FFFFFF"/>
                </a:gs>
              </a:gsLst>
              <a:lin ang="5400000" scaled="1"/>
            </a:gradFill>
            <a:ln w="9525" algn="ctr">
              <a:solidFill>
                <a:srgbClr val="C0C0C0"/>
              </a:solidFill>
              <a:round/>
              <a:headEnd/>
              <a:tailEnd/>
            </a:ln>
          </p:spPr>
          <p:txBody>
            <a:bodyPr rot="10800000" wrap="none" lIns="91432" tIns="45716" rIns="91432" bIns="45716" anchor="ctr"/>
            <a:lstStyle/>
            <a:p>
              <a:pPr algn="ctr" defTabSz="914310">
                <a:lnSpc>
                  <a:spcPct val="120000"/>
                </a:lnSpc>
                <a:defRPr/>
              </a:pPr>
              <a:r>
                <a:rPr lang="zh-CN" altLang="en-US" sz="1000" kern="0" dirty="0">
                  <a:solidFill>
                    <a:sysClr val="windowText" lastClr="000000"/>
                  </a:solidFill>
                  <a:latin typeface="方正兰亭刊黑_GBK" pitchFamily="2" charset="-122"/>
                  <a:ea typeface="方正兰亭刊黑_GBK" pitchFamily="2" charset="-122"/>
                </a:rPr>
                <a:t>电池安全检测</a:t>
              </a:r>
            </a:p>
          </p:txBody>
        </p:sp>
      </p:grpSp>
      <p:sp>
        <p:nvSpPr>
          <p:cNvPr id="25" name="矩形 24"/>
          <p:cNvSpPr/>
          <p:nvPr/>
        </p:nvSpPr>
        <p:spPr>
          <a:xfrm>
            <a:off x="755576" y="1035782"/>
            <a:ext cx="1008112" cy="3139321"/>
          </a:xfrm>
          <a:prstGeom prst="rect">
            <a:avLst/>
          </a:prstGeom>
        </p:spPr>
        <p:txBody>
          <a:bodyPr wrap="square">
            <a:spAutoFit/>
          </a:bodyPr>
          <a:lstStyle/>
          <a:p>
            <a:pPr algn="ctr"/>
            <a:r>
              <a:rPr lang="en-US" altLang="zh-CN" b="1" dirty="0" smtClean="0">
                <a:solidFill>
                  <a:prstClr val="black"/>
                </a:solidFill>
                <a:latin typeface="方正兰亭刊黑_GBK" pitchFamily="2" charset="-122"/>
                <a:ea typeface="方正兰亭刊黑_GBK" pitchFamily="2" charset="-122"/>
              </a:rPr>
              <a:t>ITECH</a:t>
            </a:r>
            <a:r>
              <a:rPr lang="zh-CN" altLang="en-US" b="1" dirty="0" smtClean="0">
                <a:solidFill>
                  <a:prstClr val="black"/>
                </a:solidFill>
                <a:latin typeface="方正兰亭刊黑_GBK" pitchFamily="2" charset="-122"/>
                <a:ea typeface="方正兰亭刊黑_GBK" pitchFamily="2" charset="-122"/>
              </a:rPr>
              <a:t>动</a:t>
            </a:r>
            <a:endParaRPr lang="en-US" altLang="zh-CN" b="1" dirty="0" smtClean="0">
              <a:solidFill>
                <a:prstClr val="black"/>
              </a:solidFill>
              <a:latin typeface="方正兰亭刊黑_GBK" pitchFamily="2" charset="-122"/>
              <a:ea typeface="方正兰亭刊黑_GBK" pitchFamily="2" charset="-122"/>
            </a:endParaRPr>
          </a:p>
          <a:p>
            <a:pPr algn="ctr"/>
            <a:r>
              <a:rPr lang="zh-CN" altLang="en-US" b="1" dirty="0" smtClean="0">
                <a:solidFill>
                  <a:prstClr val="black"/>
                </a:solidFill>
                <a:latin typeface="方正兰亭刊黑_GBK" pitchFamily="2" charset="-122"/>
                <a:ea typeface="方正兰亭刊黑_GBK" pitchFamily="2" charset="-122"/>
              </a:rPr>
              <a:t>力</a:t>
            </a:r>
            <a:endParaRPr lang="en-US" altLang="zh-CN" b="1" dirty="0" smtClean="0">
              <a:solidFill>
                <a:prstClr val="black"/>
              </a:solidFill>
              <a:latin typeface="方正兰亭刊黑_GBK" pitchFamily="2" charset="-122"/>
              <a:ea typeface="方正兰亭刊黑_GBK" pitchFamily="2" charset="-122"/>
            </a:endParaRPr>
          </a:p>
          <a:p>
            <a:pPr algn="ctr"/>
            <a:r>
              <a:rPr lang="zh-CN" altLang="en-US" b="1" dirty="0" smtClean="0">
                <a:solidFill>
                  <a:prstClr val="black"/>
                </a:solidFill>
                <a:latin typeface="方正兰亭刊黑_GBK" pitchFamily="2" charset="-122"/>
                <a:ea typeface="方正兰亭刊黑_GBK" pitchFamily="2" charset="-122"/>
              </a:rPr>
              <a:t>电</a:t>
            </a:r>
            <a:endParaRPr lang="en-US" altLang="zh-CN" b="1" dirty="0" smtClean="0">
              <a:solidFill>
                <a:prstClr val="black"/>
              </a:solidFill>
              <a:latin typeface="方正兰亭刊黑_GBK" pitchFamily="2" charset="-122"/>
              <a:ea typeface="方正兰亭刊黑_GBK" pitchFamily="2" charset="-122"/>
            </a:endParaRPr>
          </a:p>
          <a:p>
            <a:pPr algn="ctr"/>
            <a:r>
              <a:rPr lang="zh-CN" altLang="en-US" b="1" dirty="0" smtClean="0">
                <a:solidFill>
                  <a:prstClr val="black"/>
                </a:solidFill>
                <a:latin typeface="方正兰亭刊黑_GBK" pitchFamily="2" charset="-122"/>
                <a:ea typeface="方正兰亭刊黑_GBK" pitchFamily="2" charset="-122"/>
              </a:rPr>
              <a:t>池</a:t>
            </a:r>
            <a:endParaRPr lang="en-US" altLang="zh-CN" b="1" dirty="0" smtClean="0">
              <a:solidFill>
                <a:prstClr val="black"/>
              </a:solidFill>
              <a:latin typeface="方正兰亭刊黑_GBK" pitchFamily="2" charset="-122"/>
              <a:ea typeface="方正兰亭刊黑_GBK" pitchFamily="2" charset="-122"/>
            </a:endParaRPr>
          </a:p>
          <a:p>
            <a:pPr algn="ctr"/>
            <a:r>
              <a:rPr lang="zh-CN" altLang="en-US" b="1" dirty="0" smtClean="0">
                <a:solidFill>
                  <a:prstClr val="black"/>
                </a:solidFill>
                <a:latin typeface="方正兰亭刊黑_GBK" pitchFamily="2" charset="-122"/>
                <a:ea typeface="方正兰亭刊黑_GBK" pitchFamily="2" charset="-122"/>
              </a:rPr>
              <a:t>性</a:t>
            </a:r>
            <a:endParaRPr lang="en-US" altLang="zh-CN" b="1" dirty="0" smtClean="0">
              <a:solidFill>
                <a:prstClr val="black"/>
              </a:solidFill>
              <a:latin typeface="方正兰亭刊黑_GBK" pitchFamily="2" charset="-122"/>
              <a:ea typeface="方正兰亭刊黑_GBK" pitchFamily="2" charset="-122"/>
            </a:endParaRPr>
          </a:p>
          <a:p>
            <a:pPr algn="ctr"/>
            <a:r>
              <a:rPr lang="zh-CN" altLang="en-US" b="1" dirty="0" smtClean="0">
                <a:solidFill>
                  <a:prstClr val="black"/>
                </a:solidFill>
                <a:latin typeface="方正兰亭刊黑_GBK" pitchFamily="2" charset="-122"/>
                <a:ea typeface="方正兰亭刊黑_GBK" pitchFamily="2" charset="-122"/>
              </a:rPr>
              <a:t>能</a:t>
            </a:r>
            <a:endParaRPr lang="en-US" altLang="zh-CN" b="1" dirty="0" smtClean="0">
              <a:solidFill>
                <a:prstClr val="black"/>
              </a:solidFill>
              <a:latin typeface="方正兰亭刊黑_GBK" pitchFamily="2" charset="-122"/>
              <a:ea typeface="方正兰亭刊黑_GBK" pitchFamily="2" charset="-122"/>
            </a:endParaRPr>
          </a:p>
          <a:p>
            <a:pPr algn="ctr"/>
            <a:r>
              <a:rPr lang="zh-CN" altLang="en-US" b="1" dirty="0" smtClean="0">
                <a:solidFill>
                  <a:prstClr val="black"/>
                </a:solidFill>
                <a:latin typeface="方正兰亭刊黑_GBK" pitchFamily="2" charset="-122"/>
                <a:ea typeface="方正兰亭刊黑_GBK" pitchFamily="2" charset="-122"/>
              </a:rPr>
              <a:t>测</a:t>
            </a:r>
            <a:endParaRPr lang="en-US" altLang="zh-CN" b="1" dirty="0" smtClean="0">
              <a:solidFill>
                <a:prstClr val="black"/>
              </a:solidFill>
              <a:latin typeface="方正兰亭刊黑_GBK" pitchFamily="2" charset="-122"/>
              <a:ea typeface="方正兰亭刊黑_GBK" pitchFamily="2" charset="-122"/>
            </a:endParaRPr>
          </a:p>
          <a:p>
            <a:pPr algn="ctr"/>
            <a:r>
              <a:rPr lang="zh-CN" altLang="en-US" b="1" dirty="0" smtClean="0">
                <a:solidFill>
                  <a:prstClr val="black"/>
                </a:solidFill>
                <a:latin typeface="方正兰亭刊黑_GBK" pitchFamily="2" charset="-122"/>
                <a:ea typeface="方正兰亭刊黑_GBK" pitchFamily="2" charset="-122"/>
              </a:rPr>
              <a:t>试</a:t>
            </a:r>
            <a:endParaRPr lang="en-US" altLang="zh-CN" b="1" dirty="0" smtClean="0">
              <a:solidFill>
                <a:prstClr val="black"/>
              </a:solidFill>
              <a:latin typeface="方正兰亭刊黑_GBK" pitchFamily="2" charset="-122"/>
              <a:ea typeface="方正兰亭刊黑_GBK" pitchFamily="2" charset="-122"/>
            </a:endParaRPr>
          </a:p>
          <a:p>
            <a:pPr algn="ctr"/>
            <a:r>
              <a:rPr lang="zh-CN" altLang="en-US" b="1" dirty="0" smtClean="0">
                <a:solidFill>
                  <a:prstClr val="black"/>
                </a:solidFill>
                <a:latin typeface="方正兰亭刊黑_GBK" pitchFamily="2" charset="-122"/>
                <a:ea typeface="方正兰亭刊黑_GBK" pitchFamily="2" charset="-122"/>
              </a:rPr>
              <a:t>方</a:t>
            </a:r>
            <a:endParaRPr lang="en-US" altLang="zh-CN" b="1" dirty="0" smtClean="0">
              <a:solidFill>
                <a:prstClr val="black"/>
              </a:solidFill>
              <a:latin typeface="方正兰亭刊黑_GBK" pitchFamily="2" charset="-122"/>
              <a:ea typeface="方正兰亭刊黑_GBK" pitchFamily="2" charset="-122"/>
            </a:endParaRPr>
          </a:p>
          <a:p>
            <a:pPr algn="ctr"/>
            <a:r>
              <a:rPr lang="zh-CN" altLang="en-US" b="1" dirty="0" smtClean="0">
                <a:solidFill>
                  <a:prstClr val="black"/>
                </a:solidFill>
                <a:latin typeface="方正兰亭刊黑_GBK" pitchFamily="2" charset="-122"/>
                <a:ea typeface="方正兰亭刊黑_GBK" pitchFamily="2" charset="-122"/>
              </a:rPr>
              <a:t>案</a:t>
            </a:r>
            <a:endParaRPr lang="zh-CN" altLang="en-US" b="1" dirty="0">
              <a:solidFill>
                <a:prstClr val="black"/>
              </a:solidFill>
              <a:latin typeface="方正兰亭刊黑_GBK" pitchFamily="2" charset="-122"/>
              <a:ea typeface="方正兰亭刊黑_GBK" pitchFamily="2" charset="-122"/>
            </a:endParaRPr>
          </a:p>
        </p:txBody>
      </p:sp>
      <p:sp>
        <p:nvSpPr>
          <p:cNvPr id="4" name="矩形 3"/>
          <p:cNvSpPr/>
          <p:nvPr/>
        </p:nvSpPr>
        <p:spPr>
          <a:xfrm>
            <a:off x="2339752" y="772344"/>
            <a:ext cx="6552728" cy="3881074"/>
          </a:xfrm>
          <a:prstGeom prst="rect">
            <a:avLst/>
          </a:prstGeom>
          <a:no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6" name="直接箭头连接符 5"/>
          <p:cNvCxnSpPr/>
          <p:nvPr/>
        </p:nvCxnSpPr>
        <p:spPr>
          <a:xfrm flipV="1">
            <a:off x="1603547" y="2332912"/>
            <a:ext cx="945644" cy="10"/>
          </a:xfrm>
          <a:prstGeom prst="straightConnector1">
            <a:avLst/>
          </a:prstGeom>
          <a:ln w="19050">
            <a:solidFill>
              <a:schemeClr val="tx1">
                <a:lumMod val="75000"/>
                <a:lumOff val="25000"/>
              </a:schemeClr>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77079" y="42191"/>
            <a:ext cx="2044133" cy="369324"/>
          </a:xfrm>
          <a:prstGeom prst="rect">
            <a:avLst/>
          </a:prstGeom>
        </p:spPr>
        <p:txBody>
          <a:bodyPr wrap="none" lIns="91432" tIns="45716" rIns="91432" bIns="45716">
            <a:spAutoFit/>
          </a:bodyPr>
          <a:lstStyle/>
          <a:p>
            <a:pPr defTabSz="914310"/>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动力电池测试方案</a:t>
            </a:r>
          </a:p>
        </p:txBody>
      </p:sp>
    </p:spTree>
    <p:extLst>
      <p:ext uri="{BB962C8B-B14F-4D97-AF65-F5344CB8AC3E}">
        <p14:creationId xmlns:p14="http://schemas.microsoft.com/office/powerpoint/2010/main" xmlns="" val="807032751"/>
      </p:ext>
    </p:extLst>
  </p:cSld>
  <p:clrMapOvr>
    <a:masterClrMapping/>
  </p:clrMapOvr>
  <p:transition spd="slow" advTm="15368">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9" name="Picture 7" descr="D:\PPT介绍\艾德克斯在动力电池及小型锂电池领域的测试解决方案\电池\新建文件夹 (2)\5056611_120847769000_2.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b="5452"/>
          <a:stretch/>
        </p:blipFill>
        <p:spPr bwMode="auto">
          <a:xfrm>
            <a:off x="4016161" y="301511"/>
            <a:ext cx="5143500" cy="4864569"/>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图片 3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316418" y="4733491"/>
            <a:ext cx="560786" cy="262187"/>
          </a:xfrm>
          <a:prstGeom prst="rect">
            <a:avLst/>
          </a:prstGeom>
        </p:spPr>
      </p:pic>
      <p:grpSp>
        <p:nvGrpSpPr>
          <p:cNvPr id="52" name="组合 51"/>
          <p:cNvGrpSpPr/>
          <p:nvPr/>
        </p:nvGrpSpPr>
        <p:grpSpPr>
          <a:xfrm>
            <a:off x="6" y="0"/>
            <a:ext cx="9143999" cy="478882"/>
            <a:chOff x="0" y="0"/>
            <a:chExt cx="9143999" cy="478734"/>
          </a:xfrm>
        </p:grpSpPr>
        <p:sp>
          <p:nvSpPr>
            <p:cNvPr id="53" name="矩形 52"/>
            <p:cNvSpPr/>
            <p:nvPr/>
          </p:nvSpPr>
          <p:spPr>
            <a:xfrm>
              <a:off x="0" y="0"/>
              <a:ext cx="7956376" cy="478734"/>
            </a:xfrm>
            <a:prstGeom prst="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10"/>
              <a:endParaRPr lang="zh-CN" altLang="en-US">
                <a:solidFill>
                  <a:prstClr val="white"/>
                </a:solidFill>
              </a:endParaRPr>
            </a:p>
          </p:txBody>
        </p:sp>
        <p:sp>
          <p:nvSpPr>
            <p:cNvPr id="54" name="矩形 53"/>
            <p:cNvSpPr/>
            <p:nvPr/>
          </p:nvSpPr>
          <p:spPr>
            <a:xfrm>
              <a:off x="7452320" y="0"/>
              <a:ext cx="1691679" cy="478734"/>
            </a:xfrm>
            <a:prstGeom prst="rect">
              <a:avLst/>
            </a:prstGeom>
            <a:solidFill>
              <a:schemeClr val="tx1">
                <a:lumMod val="65000"/>
                <a:lumOff val="3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10"/>
              <a:endParaRPr lang="zh-CN" altLang="en-US">
                <a:solidFill>
                  <a:prstClr val="white"/>
                </a:solidFill>
              </a:endParaRPr>
            </a:p>
          </p:txBody>
        </p:sp>
      </p:grpSp>
      <p:pic>
        <p:nvPicPr>
          <p:cNvPr id="56" name="内容占位符 4"/>
          <p:cNvPicPr>
            <a:picLocks noGrp="1" noChangeAspect="1"/>
          </p:cNvPicPr>
          <p:nvPr>
            <p:ph idx="1"/>
          </p:nvPr>
        </p:nvPicPr>
        <p:blipFill>
          <a:blip r:embed="rId6" cstate="print">
            <a:extLst>
              <a:ext uri="{28A0092B-C50C-407E-A947-70E740481C1C}">
                <a14:useLocalDpi xmlns:a14="http://schemas.microsoft.com/office/drawing/2010/main" xmlns="" val="0"/>
              </a:ext>
            </a:extLst>
          </a:blip>
          <a:stretch>
            <a:fillRect/>
          </a:stretch>
        </p:blipFill>
        <p:spPr>
          <a:xfrm>
            <a:off x="7596359" y="93719"/>
            <a:ext cx="1450103" cy="255551"/>
          </a:xfrm>
        </p:spPr>
      </p:pic>
      <p:sp>
        <p:nvSpPr>
          <p:cNvPr id="23" name="矩形 22"/>
          <p:cNvSpPr/>
          <p:nvPr/>
        </p:nvSpPr>
        <p:spPr>
          <a:xfrm>
            <a:off x="288000" y="1279106"/>
            <a:ext cx="3239910" cy="2909378"/>
          </a:xfrm>
          <a:prstGeom prst="rect">
            <a:avLst/>
          </a:prstGeom>
        </p:spPr>
        <p:txBody>
          <a:bodyPr wrap="square" lIns="91432" tIns="45716" rIns="91432" bIns="45716">
            <a:spAutoFit/>
          </a:bodyPr>
          <a:lstStyle/>
          <a:p>
            <a:pPr marL="285722" indent="-285722" defTabSz="914310">
              <a:spcBef>
                <a:spcPts val="600"/>
              </a:spcBef>
              <a:buClr>
                <a:srgbClr val="FF0000"/>
              </a:buClr>
              <a:buFont typeface="Wingdings" pitchFamily="2" charset="2"/>
              <a:buChar char="n"/>
            </a:pPr>
            <a:r>
              <a:rPr lang="zh-CN" altLang="en-US" sz="1400" dirty="0">
                <a:solidFill>
                  <a:prstClr val="black"/>
                </a:solidFill>
                <a:latin typeface="方正兰亭刊黑_GBK" pitchFamily="2" charset="-122"/>
                <a:ea typeface="方正兰亭刊黑_GBK" pitchFamily="2" charset="-122"/>
              </a:rPr>
              <a:t>电池寿命是衡量电池性能的一个重要参数</a:t>
            </a:r>
            <a:r>
              <a:rPr lang="zh-CN" altLang="en-US" sz="1400" dirty="0" smtClean="0">
                <a:solidFill>
                  <a:prstClr val="black"/>
                </a:solidFill>
                <a:latin typeface="方正兰亭刊黑_GBK" pitchFamily="2" charset="-122"/>
                <a:ea typeface="方正兰亭刊黑_GBK" pitchFamily="2" charset="-122"/>
              </a:rPr>
              <a:t>。</a:t>
            </a:r>
            <a:endParaRPr lang="en-US" altLang="zh-CN" sz="1400" dirty="0" smtClean="0">
              <a:solidFill>
                <a:prstClr val="black"/>
              </a:solidFill>
              <a:latin typeface="方正兰亭刊黑_GBK" pitchFamily="2" charset="-122"/>
              <a:ea typeface="方正兰亭刊黑_GBK" pitchFamily="2" charset="-122"/>
            </a:endParaRPr>
          </a:p>
          <a:p>
            <a:pPr marL="285722" indent="-285722" defTabSz="914310">
              <a:spcBef>
                <a:spcPts val="600"/>
              </a:spcBef>
              <a:buClr>
                <a:srgbClr val="FF0000"/>
              </a:buClr>
              <a:buFont typeface="Wingdings" pitchFamily="2" charset="2"/>
              <a:buChar char="n"/>
            </a:pPr>
            <a:r>
              <a:rPr lang="zh-CN" altLang="en-US" sz="1400" dirty="0" smtClean="0">
                <a:solidFill>
                  <a:prstClr val="black"/>
                </a:solidFill>
                <a:latin typeface="方正兰亭刊黑_GBK" pitchFamily="2" charset="-122"/>
                <a:ea typeface="方正兰亭刊黑_GBK" pitchFamily="2" charset="-122"/>
              </a:rPr>
              <a:t>在</a:t>
            </a:r>
            <a:r>
              <a:rPr lang="zh-CN" altLang="en-US" sz="1400" dirty="0">
                <a:solidFill>
                  <a:prstClr val="black"/>
                </a:solidFill>
                <a:latin typeface="方正兰亭刊黑_GBK" pitchFamily="2" charset="-122"/>
                <a:ea typeface="方正兰亭刊黑_GBK" pitchFamily="2" charset="-122"/>
              </a:rPr>
              <a:t>一定的充放电制度下，电池容量降至某一规定疽之前，电池所能承受的循环次数，称为电池的循环寿命。</a:t>
            </a:r>
            <a:endParaRPr lang="en-US" altLang="zh-CN" sz="1400" dirty="0">
              <a:solidFill>
                <a:prstClr val="black"/>
              </a:solidFill>
              <a:latin typeface="方正兰亭刊黑_GBK" pitchFamily="2" charset="-122"/>
              <a:ea typeface="方正兰亭刊黑_GBK" pitchFamily="2" charset="-122"/>
            </a:endParaRPr>
          </a:p>
          <a:p>
            <a:pPr marL="285722" indent="-285722" defTabSz="914310">
              <a:spcBef>
                <a:spcPts val="600"/>
              </a:spcBef>
              <a:buClr>
                <a:srgbClr val="FF0000"/>
              </a:buClr>
              <a:buFont typeface="Wingdings" pitchFamily="2" charset="2"/>
              <a:buChar char="n"/>
            </a:pPr>
            <a:r>
              <a:rPr lang="zh-CN" altLang="en-US" sz="1400" dirty="0">
                <a:solidFill>
                  <a:prstClr val="black"/>
                </a:solidFill>
                <a:latin typeface="方正兰亭刊黑_GBK" pitchFamily="2" charset="-122"/>
                <a:ea typeface="方正兰亭刊黑_GBK" pitchFamily="2" charset="-122"/>
              </a:rPr>
              <a:t>随着充放电次数的增加，由于内部氧化引起的内部电阻增加，会使得电池不能释放已存储的电量，电池的寿命逐渐终止。</a:t>
            </a:r>
            <a:endParaRPr lang="en-US" altLang="zh-CN" sz="1400" dirty="0">
              <a:solidFill>
                <a:prstClr val="black"/>
              </a:solidFill>
              <a:latin typeface="方正兰亭刊黑_GBK" pitchFamily="2" charset="-122"/>
              <a:ea typeface="方正兰亭刊黑_GBK" pitchFamily="2" charset="-122"/>
            </a:endParaRPr>
          </a:p>
          <a:p>
            <a:pPr marL="285722" indent="-285722" defTabSz="914310">
              <a:spcBef>
                <a:spcPts val="600"/>
              </a:spcBef>
              <a:buClr>
                <a:srgbClr val="FF0000"/>
              </a:buClr>
              <a:buFont typeface="Wingdings" pitchFamily="2" charset="2"/>
              <a:buChar char="n"/>
            </a:pPr>
            <a:r>
              <a:rPr lang="zh-CN" altLang="en-US" sz="1400" dirty="0">
                <a:solidFill>
                  <a:prstClr val="black"/>
                </a:solidFill>
                <a:latin typeface="方正兰亭刊黑_GBK" pitchFamily="2" charset="-122"/>
                <a:ea typeface="方正兰亭刊黑_GBK" pitchFamily="2" charset="-122"/>
              </a:rPr>
              <a:t>电池的循环寿命受放电倍率，温度及充放电截止电压等因素的影响。</a:t>
            </a:r>
            <a:endParaRPr lang="en-US" altLang="zh-CN" sz="1400" dirty="0">
              <a:solidFill>
                <a:prstClr val="black"/>
              </a:solidFill>
              <a:latin typeface="方正兰亭刊黑_GBK" pitchFamily="2" charset="-122"/>
              <a:ea typeface="方正兰亭刊黑_GBK" pitchFamily="2" charset="-122"/>
            </a:endParaRPr>
          </a:p>
        </p:txBody>
      </p:sp>
      <p:sp>
        <p:nvSpPr>
          <p:cNvPr id="10" name="Text Box 5"/>
          <p:cNvSpPr txBox="1">
            <a:spLocks noChangeArrowheads="1"/>
          </p:cNvSpPr>
          <p:nvPr/>
        </p:nvSpPr>
        <p:spPr bwMode="auto">
          <a:xfrm>
            <a:off x="288000" y="469540"/>
            <a:ext cx="4139680" cy="535696"/>
          </a:xfrm>
          <a:prstGeom prst="rect">
            <a:avLst/>
          </a:prstGeom>
          <a:noFill/>
          <a:ln w="9525">
            <a:noFill/>
            <a:miter lim="800000"/>
            <a:headEnd/>
            <a:tailEnd/>
          </a:ln>
        </p:spPr>
        <p:txBody>
          <a:bodyPr wrap="square" anchor="ctr">
            <a:spAutoFit/>
          </a:bodyPr>
          <a:lstStyle/>
          <a:p>
            <a:pPr>
              <a:lnSpc>
                <a:spcPct val="160000"/>
              </a:lnSpc>
            </a:pPr>
            <a:r>
              <a:rPr lang="zh-CN" altLang="en-US" b="1" dirty="0">
                <a:solidFill>
                  <a:srgbClr val="C00000"/>
                </a:solidFill>
                <a:latin typeface="方正兰亭刊黑_GBK" pitchFamily="2" charset="-122"/>
                <a:ea typeface="方正兰亭刊黑_GBK" pitchFamily="2" charset="-122"/>
              </a:rPr>
              <a:t>循环性能测试</a:t>
            </a:r>
            <a:r>
              <a:rPr lang="en-US" altLang="zh-CN" b="1" dirty="0">
                <a:solidFill>
                  <a:srgbClr val="C00000"/>
                </a:solidFill>
                <a:latin typeface="方正兰亭刊黑_GBK" pitchFamily="2" charset="-122"/>
                <a:ea typeface="方正兰亭刊黑_GBK" pitchFamily="2" charset="-122"/>
              </a:rPr>
              <a:t>——</a:t>
            </a:r>
            <a:r>
              <a:rPr lang="zh-CN" altLang="en-US" b="1" dirty="0">
                <a:solidFill>
                  <a:srgbClr val="C00000"/>
                </a:solidFill>
                <a:latin typeface="方正兰亭刊黑_GBK" pitchFamily="2" charset="-122"/>
                <a:ea typeface="方正兰亭刊黑_GBK" pitchFamily="2" charset="-122"/>
              </a:rPr>
              <a:t>循环寿命测试</a:t>
            </a:r>
          </a:p>
        </p:txBody>
      </p:sp>
      <p:sp>
        <p:nvSpPr>
          <p:cNvPr id="11" name="矩形 10"/>
          <p:cNvSpPr/>
          <p:nvPr/>
        </p:nvSpPr>
        <p:spPr>
          <a:xfrm>
            <a:off x="77079" y="42191"/>
            <a:ext cx="2044133" cy="369324"/>
          </a:xfrm>
          <a:prstGeom prst="rect">
            <a:avLst/>
          </a:prstGeom>
        </p:spPr>
        <p:txBody>
          <a:bodyPr wrap="none" lIns="91432" tIns="45716" rIns="91432" bIns="45716">
            <a:spAutoFit/>
          </a:bodyPr>
          <a:lstStyle/>
          <a:p>
            <a:pPr defTabSz="914310"/>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动力电池测试方案</a:t>
            </a:r>
          </a:p>
        </p:txBody>
      </p:sp>
    </p:spTree>
    <p:custDataLst>
      <p:tags r:id="rId1"/>
    </p:custDataLst>
    <p:extLst>
      <p:ext uri="{BB962C8B-B14F-4D97-AF65-F5344CB8AC3E}">
        <p14:creationId xmlns:p14="http://schemas.microsoft.com/office/powerpoint/2010/main" xmlns="" val="3345712803"/>
      </p:ext>
    </p:extLst>
  </p:cSld>
  <p:clrMapOvr>
    <a:masterClrMapping/>
  </p:clrMapOvr>
  <p:transition spd="slow" advTm="15368">
    <p:push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788024" y="1276423"/>
            <a:ext cx="3776216" cy="3215273"/>
          </a:xfrm>
          <a:prstGeom prst="rect">
            <a:avLst/>
          </a:prstGeom>
        </p:spPr>
      </p:pic>
      <p:sp>
        <p:nvSpPr>
          <p:cNvPr id="14" name="TextBox 13"/>
          <p:cNvSpPr txBox="1"/>
          <p:nvPr/>
        </p:nvSpPr>
        <p:spPr>
          <a:xfrm>
            <a:off x="288001" y="1499051"/>
            <a:ext cx="3960439" cy="2046714"/>
          </a:xfrm>
          <a:prstGeom prst="rect">
            <a:avLst/>
          </a:prstGeom>
          <a:noFill/>
        </p:spPr>
        <p:txBody>
          <a:bodyPr wrap="square" rtlCol="0">
            <a:spAutoFit/>
          </a:bodyPr>
          <a:lstStyle/>
          <a:p>
            <a:pPr marL="285722" lvl="0" indent="-285722" defTabSz="914310">
              <a:spcBef>
                <a:spcPts val="600"/>
              </a:spcBef>
              <a:buClr>
                <a:srgbClr val="C00000"/>
              </a:buClr>
              <a:buFont typeface="Wingdings" pitchFamily="2" charset="2"/>
              <a:buChar char="n"/>
            </a:pPr>
            <a:r>
              <a:rPr lang="zh-CN" altLang="en-US" sz="1400" dirty="0">
                <a:solidFill>
                  <a:prstClr val="black"/>
                </a:solidFill>
                <a:latin typeface="Myriad Set Pro" pitchFamily="2" charset="0"/>
                <a:ea typeface="方正兰亭刊黑_GBK" pitchFamily="2" charset="-122"/>
              </a:rPr>
              <a:t>锂电池一般能够充放</a:t>
            </a:r>
            <a:r>
              <a:rPr lang="en-US" altLang="zh-CN" sz="1400" dirty="0">
                <a:solidFill>
                  <a:prstClr val="black"/>
                </a:solidFill>
                <a:latin typeface="Myriad Set Pro" pitchFamily="2" charset="0"/>
                <a:ea typeface="方正兰亭刊黑_GBK" pitchFamily="2" charset="-122"/>
              </a:rPr>
              <a:t>300~500</a:t>
            </a:r>
            <a:r>
              <a:rPr lang="zh-CN" altLang="en-US" sz="1400" dirty="0">
                <a:solidFill>
                  <a:prstClr val="black"/>
                </a:solidFill>
                <a:latin typeface="Myriad Set Pro" pitchFamily="2" charset="0"/>
                <a:ea typeface="方正兰亭刊黑_GBK" pitchFamily="2" charset="-122"/>
              </a:rPr>
              <a:t>次。</a:t>
            </a:r>
          </a:p>
          <a:p>
            <a:pPr marL="285722" lvl="0" indent="-285722" defTabSz="914310">
              <a:spcBef>
                <a:spcPts val="600"/>
              </a:spcBef>
              <a:buClr>
                <a:srgbClr val="C00000"/>
              </a:buClr>
              <a:buFont typeface="Wingdings" pitchFamily="2" charset="2"/>
              <a:buChar char="n"/>
            </a:pPr>
            <a:r>
              <a:rPr lang="zh-CN" altLang="en-US" sz="1400" dirty="0" smtClean="0">
                <a:latin typeface="方正兰亭刊黑_GBK" pitchFamily="2" charset="-122"/>
                <a:ea typeface="方正兰亭刊黑_GBK" pitchFamily="2" charset="-122"/>
              </a:rPr>
              <a:t>规定</a:t>
            </a:r>
            <a:r>
              <a:rPr lang="zh-CN" altLang="en-US" sz="1400" dirty="0">
                <a:latin typeface="方正兰亭刊黑_GBK" pitchFamily="2" charset="-122"/>
                <a:ea typeface="方正兰亭刊黑_GBK" pitchFamily="2" charset="-122"/>
              </a:rPr>
              <a:t>锂电池标准循环寿命标准是反复循环</a:t>
            </a:r>
            <a:r>
              <a:rPr lang="en-US" altLang="zh-CN" sz="1400" dirty="0">
                <a:latin typeface="方正兰亭刊黑_GBK" pitchFamily="2" charset="-122"/>
                <a:ea typeface="方正兰亭刊黑_GBK" pitchFamily="2" charset="-122"/>
              </a:rPr>
              <a:t>500</a:t>
            </a:r>
            <a:r>
              <a:rPr lang="zh-CN" altLang="en-US" sz="1400" dirty="0">
                <a:latin typeface="方正兰亭刊黑_GBK" pitchFamily="2" charset="-122"/>
                <a:ea typeface="方正兰亭刊黑_GBK" pitchFamily="2" charset="-122"/>
              </a:rPr>
              <a:t>次后容量应在初容量的</a:t>
            </a:r>
            <a:r>
              <a:rPr lang="en-US" altLang="zh-CN" sz="1400" dirty="0">
                <a:latin typeface="方正兰亭刊黑_GBK" pitchFamily="2" charset="-122"/>
                <a:ea typeface="方正兰亭刊黑_GBK" pitchFamily="2" charset="-122"/>
              </a:rPr>
              <a:t>60%</a:t>
            </a:r>
            <a:r>
              <a:rPr lang="zh-CN" altLang="en-US" sz="1400" dirty="0">
                <a:latin typeface="方正兰亭刊黑_GBK" pitchFamily="2" charset="-122"/>
                <a:ea typeface="方正兰亭刊黑_GBK" pitchFamily="2" charset="-122"/>
              </a:rPr>
              <a:t>以上，因此通过循环充放电测试是评估各类电池生命周期的重要途径。</a:t>
            </a:r>
          </a:p>
          <a:p>
            <a:pPr marL="285722" lvl="0" indent="-285722" defTabSz="914310">
              <a:spcBef>
                <a:spcPts val="600"/>
              </a:spcBef>
              <a:buClr>
                <a:srgbClr val="C00000"/>
              </a:buClr>
              <a:buFont typeface="Wingdings" pitchFamily="2" charset="2"/>
              <a:buChar char="n"/>
            </a:pPr>
            <a:r>
              <a:rPr lang="en-US" altLang="zh-CN" sz="1400" dirty="0" smtClean="0">
                <a:latin typeface="方正兰亭刊黑_GBK" pitchFamily="2" charset="-122"/>
                <a:ea typeface="方正兰亭刊黑_GBK" pitchFamily="2" charset="-122"/>
              </a:rPr>
              <a:t>ITS5300</a:t>
            </a:r>
            <a:r>
              <a:rPr lang="zh-CN" altLang="en-US" sz="1400" dirty="0" smtClean="0">
                <a:latin typeface="方正兰亭刊黑_GBK" pitchFamily="2" charset="-122"/>
                <a:ea typeface="方正兰亭刊黑_GBK" pitchFamily="2" charset="-122"/>
              </a:rPr>
              <a:t>电池充放电测试系统可以帮助用户直接测试出电池寿命，方便使用。</a:t>
            </a:r>
          </a:p>
          <a:p>
            <a:pPr lvl="0" defTabSz="914310">
              <a:spcBef>
                <a:spcPts val="600"/>
              </a:spcBef>
              <a:buClr>
                <a:srgbClr val="C00000"/>
              </a:buClr>
            </a:pPr>
            <a:endParaRPr lang="zh-CN" altLang="en-US" sz="1400" dirty="0">
              <a:latin typeface="方正兰亭刊黑_GBK" pitchFamily="2" charset="-122"/>
              <a:ea typeface="方正兰亭刊黑_GBK" pitchFamily="2" charset="-122"/>
            </a:endParaRPr>
          </a:p>
        </p:txBody>
      </p:sp>
      <p:pic>
        <p:nvPicPr>
          <p:cNvPr id="15" name="图片 1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987824" y="3796680"/>
            <a:ext cx="2160240" cy="1098976"/>
          </a:xfrm>
          <a:prstGeom prst="rect">
            <a:avLst/>
          </a:prstGeom>
        </p:spPr>
      </p:pic>
      <p:sp>
        <p:nvSpPr>
          <p:cNvPr id="9" name="矩形 8"/>
          <p:cNvSpPr/>
          <p:nvPr/>
        </p:nvSpPr>
        <p:spPr>
          <a:xfrm>
            <a:off x="77079" y="42191"/>
            <a:ext cx="2044133" cy="369324"/>
          </a:xfrm>
          <a:prstGeom prst="rect">
            <a:avLst/>
          </a:prstGeom>
        </p:spPr>
        <p:txBody>
          <a:bodyPr wrap="none" lIns="91432" tIns="45716" rIns="91432" bIns="45716">
            <a:spAutoFit/>
          </a:bodyPr>
          <a:lstStyle/>
          <a:p>
            <a:pPr defTabSz="914310"/>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动力电池测试方案</a:t>
            </a:r>
          </a:p>
        </p:txBody>
      </p:sp>
      <p:sp>
        <p:nvSpPr>
          <p:cNvPr id="10" name="Text Box 5"/>
          <p:cNvSpPr txBox="1">
            <a:spLocks noChangeArrowheads="1"/>
          </p:cNvSpPr>
          <p:nvPr/>
        </p:nvSpPr>
        <p:spPr bwMode="auto">
          <a:xfrm>
            <a:off x="288000" y="469540"/>
            <a:ext cx="4139680" cy="535696"/>
          </a:xfrm>
          <a:prstGeom prst="rect">
            <a:avLst/>
          </a:prstGeom>
          <a:noFill/>
          <a:ln w="9525">
            <a:noFill/>
            <a:miter lim="800000"/>
            <a:headEnd/>
            <a:tailEnd/>
          </a:ln>
        </p:spPr>
        <p:txBody>
          <a:bodyPr wrap="square" anchor="ctr">
            <a:spAutoFit/>
          </a:bodyPr>
          <a:lstStyle/>
          <a:p>
            <a:pPr>
              <a:lnSpc>
                <a:spcPct val="160000"/>
              </a:lnSpc>
            </a:pPr>
            <a:r>
              <a:rPr lang="zh-CN" altLang="en-US" b="1" dirty="0">
                <a:solidFill>
                  <a:srgbClr val="C00000"/>
                </a:solidFill>
                <a:latin typeface="方正兰亭刊黑_GBK" pitchFamily="2" charset="-122"/>
                <a:ea typeface="方正兰亭刊黑_GBK" pitchFamily="2" charset="-122"/>
              </a:rPr>
              <a:t>循环性能测试</a:t>
            </a:r>
            <a:r>
              <a:rPr lang="en-US" altLang="zh-CN" b="1" dirty="0">
                <a:solidFill>
                  <a:srgbClr val="C00000"/>
                </a:solidFill>
                <a:latin typeface="方正兰亭刊黑_GBK" pitchFamily="2" charset="-122"/>
                <a:ea typeface="方正兰亭刊黑_GBK" pitchFamily="2" charset="-122"/>
              </a:rPr>
              <a:t>——</a:t>
            </a:r>
            <a:r>
              <a:rPr lang="zh-CN" altLang="en-US" b="1" dirty="0">
                <a:solidFill>
                  <a:srgbClr val="C00000"/>
                </a:solidFill>
                <a:latin typeface="方正兰亭刊黑_GBK" pitchFamily="2" charset="-122"/>
                <a:ea typeface="方正兰亭刊黑_GBK" pitchFamily="2" charset="-122"/>
              </a:rPr>
              <a:t>循环寿命测试</a:t>
            </a:r>
          </a:p>
        </p:txBody>
      </p:sp>
      <p:sp>
        <p:nvSpPr>
          <p:cNvPr id="2" name="矩形 1"/>
          <p:cNvSpPr/>
          <p:nvPr/>
        </p:nvSpPr>
        <p:spPr>
          <a:xfrm>
            <a:off x="288000" y="1005222"/>
            <a:ext cx="5724160" cy="307777"/>
          </a:xfrm>
          <a:prstGeom prst="rect">
            <a:avLst/>
          </a:prstGeom>
        </p:spPr>
        <p:txBody>
          <a:bodyPr wrap="square">
            <a:spAutoFit/>
          </a:bodyPr>
          <a:lstStyle/>
          <a:p>
            <a:pPr lvl="0" defTabSz="914310">
              <a:spcBef>
                <a:spcPts val="600"/>
              </a:spcBef>
            </a:pPr>
            <a:r>
              <a:rPr lang="zh-CN" altLang="en-US" sz="1400" b="1" dirty="0">
                <a:solidFill>
                  <a:prstClr val="black"/>
                </a:solidFill>
                <a:latin typeface="方正兰亭刊黑_GBK" pitchFamily="2" charset="-122"/>
                <a:ea typeface="方正兰亭刊黑_GBK" pitchFamily="2" charset="-122"/>
                <a:cs typeface="Arial" pitchFamily="34" charset="0"/>
              </a:rPr>
              <a:t>艾德克斯提出的解决方案</a:t>
            </a:r>
            <a:r>
              <a:rPr lang="en-US" altLang="zh-CN" sz="1400" b="1" dirty="0">
                <a:solidFill>
                  <a:prstClr val="black"/>
                </a:solidFill>
                <a:latin typeface="方正兰亭刊黑_GBK" pitchFamily="2" charset="-122"/>
                <a:ea typeface="方正兰亭刊黑_GBK" pitchFamily="2" charset="-122"/>
                <a:cs typeface="Arial" pitchFamily="34" charset="0"/>
              </a:rPr>
              <a:t>——ITS5300</a:t>
            </a:r>
            <a:r>
              <a:rPr lang="zh-CN" altLang="en-US" sz="1400" b="1" dirty="0">
                <a:solidFill>
                  <a:prstClr val="black"/>
                </a:solidFill>
                <a:latin typeface="方正兰亭刊黑_GBK" pitchFamily="2" charset="-122"/>
                <a:ea typeface="方正兰亭刊黑_GBK" pitchFamily="2" charset="-122"/>
                <a:cs typeface="Arial" pitchFamily="34" charset="0"/>
              </a:rPr>
              <a:t>电池充放电测试系统</a:t>
            </a:r>
            <a:endParaRPr lang="en-US" altLang="zh-CN" sz="1400" b="1" dirty="0">
              <a:solidFill>
                <a:prstClr val="black"/>
              </a:solidFill>
              <a:latin typeface="方正兰亭刊黑_GBK" pitchFamily="2" charset="-122"/>
              <a:ea typeface="方正兰亭刊黑_GBK" pitchFamily="2" charset="-122"/>
              <a:cs typeface="Arial" pitchFamily="34" charset="0"/>
            </a:endParaRPr>
          </a:p>
        </p:txBody>
      </p:sp>
    </p:spTree>
    <p:extLst>
      <p:ext uri="{BB962C8B-B14F-4D97-AF65-F5344CB8AC3E}">
        <p14:creationId xmlns:p14="http://schemas.microsoft.com/office/powerpoint/2010/main" xmlns="" val="3892323764"/>
      </p:ext>
    </p:extLst>
  </p:cSld>
  <p:clrMapOvr>
    <a:masterClrMapping/>
  </p:clrMapOvr>
  <p:transition spd="slow" advTm="15368">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549191" y="895428"/>
            <a:ext cx="1980000" cy="3619707"/>
            <a:chOff x="1855795" y="1334830"/>
            <a:chExt cx="1980000" cy="3619707"/>
          </a:xfrm>
        </p:grpSpPr>
        <p:sp>
          <p:nvSpPr>
            <p:cNvPr id="22" name="圆角矩形 21"/>
            <p:cNvSpPr/>
            <p:nvPr/>
          </p:nvSpPr>
          <p:spPr>
            <a:xfrm>
              <a:off x="1855795" y="1354537"/>
              <a:ext cx="1980000" cy="3600000"/>
            </a:xfrm>
            <a:prstGeom prst="round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914310"/>
              <a:endParaRPr lang="zh-CN" altLang="en-US" dirty="0">
                <a:solidFill>
                  <a:prstClr val="white"/>
                </a:solidFill>
                <a:latin typeface="方正兰亭刊黑_GBK" pitchFamily="2" charset="-122"/>
                <a:ea typeface="方正兰亭刊黑_GBK" pitchFamily="2" charset="-122"/>
              </a:endParaRPr>
            </a:p>
          </p:txBody>
        </p:sp>
        <p:sp>
          <p:nvSpPr>
            <p:cNvPr id="67" name="AutoShape 12"/>
            <p:cNvSpPr>
              <a:spLocks noChangeArrowheads="1"/>
            </p:cNvSpPr>
            <p:nvPr/>
          </p:nvSpPr>
          <p:spPr bwMode="auto">
            <a:xfrm>
              <a:off x="1855795" y="1334830"/>
              <a:ext cx="1980000" cy="340522"/>
            </a:xfrm>
            <a:prstGeom prst="roundRect">
              <a:avLst>
                <a:gd name="adj" fmla="val 22537"/>
              </a:avLst>
            </a:prstGeom>
            <a:solidFill>
              <a:srgbClr val="C00000"/>
            </a:solidFill>
            <a:ln w="9525" algn="ctr">
              <a:noFill/>
              <a:round/>
              <a:headEnd/>
              <a:tailEnd/>
            </a:ln>
          </p:spPr>
          <p:txBody>
            <a:bodyPr wrap="none" lIns="91432" tIns="45716" rIns="91432" bIns="45716" anchor="ctr"/>
            <a:lstStyle/>
            <a:p>
              <a:pPr algn="ctr" defTabSz="914310">
                <a:defRPr/>
              </a:pPr>
              <a:r>
                <a:rPr lang="zh-CN" altLang="en-US" sz="1400" b="1" kern="0" dirty="0">
                  <a:solidFill>
                    <a:srgbClr val="FFFFFF"/>
                  </a:solidFill>
                  <a:latin typeface="方正兰亭刊黑_GBK" pitchFamily="2" charset="-122"/>
                  <a:ea typeface="方正兰亭刊黑_GBK" pitchFamily="2" charset="-122"/>
                </a:rPr>
                <a:t>基本性能</a:t>
              </a:r>
            </a:p>
          </p:txBody>
        </p:sp>
        <p:sp>
          <p:nvSpPr>
            <p:cNvPr id="34" name="AutoShape 4"/>
            <p:cNvSpPr>
              <a:spLocks noChangeArrowheads="1"/>
            </p:cNvSpPr>
            <p:nvPr/>
          </p:nvSpPr>
          <p:spPr bwMode="auto">
            <a:xfrm rot="10800000">
              <a:off x="1954795" y="2882475"/>
              <a:ext cx="1782000" cy="365701"/>
            </a:xfrm>
            <a:prstGeom prst="roundRect">
              <a:avLst>
                <a:gd name="adj" fmla="val 6171"/>
              </a:avLst>
            </a:prstGeom>
            <a:gradFill rotWithShape="1">
              <a:gsLst>
                <a:gs pos="0">
                  <a:srgbClr val="DDDDDD"/>
                </a:gs>
                <a:gs pos="100000">
                  <a:srgbClr val="FFFFFF"/>
                </a:gs>
              </a:gsLst>
              <a:lin ang="5400000" scaled="1"/>
            </a:gradFill>
            <a:ln w="9525" algn="ctr">
              <a:solidFill>
                <a:srgbClr val="C0C0C0"/>
              </a:solidFill>
              <a:round/>
              <a:headEnd/>
              <a:tailEnd/>
            </a:ln>
          </p:spPr>
          <p:txBody>
            <a:bodyPr rot="10800000" wrap="none" anchor="ctr"/>
            <a:lstStyle/>
            <a:p>
              <a:pPr algn="ctr" defTabSz="914310">
                <a:lnSpc>
                  <a:spcPct val="120000"/>
                </a:lnSpc>
                <a:defRPr/>
              </a:pPr>
              <a:r>
                <a:rPr lang="zh-CN" altLang="en-US" sz="1000" kern="0" dirty="0">
                  <a:solidFill>
                    <a:sysClr val="windowText" lastClr="000000"/>
                  </a:solidFill>
                  <a:latin typeface="方正兰亭刊黑_GBK" pitchFamily="2" charset="-122"/>
                  <a:ea typeface="方正兰亭刊黑_GBK" pitchFamily="2" charset="-122"/>
                </a:rPr>
                <a:t>电池芯内阻测试</a:t>
              </a:r>
            </a:p>
          </p:txBody>
        </p:sp>
        <p:sp>
          <p:nvSpPr>
            <p:cNvPr id="38" name="AutoShape 4"/>
            <p:cNvSpPr>
              <a:spLocks noChangeArrowheads="1"/>
            </p:cNvSpPr>
            <p:nvPr/>
          </p:nvSpPr>
          <p:spPr bwMode="auto">
            <a:xfrm rot="10800000">
              <a:off x="1954795" y="2406626"/>
              <a:ext cx="1782000" cy="365701"/>
            </a:xfrm>
            <a:prstGeom prst="roundRect">
              <a:avLst>
                <a:gd name="adj" fmla="val 6171"/>
              </a:avLst>
            </a:prstGeom>
            <a:gradFill rotWithShape="1">
              <a:gsLst>
                <a:gs pos="0">
                  <a:srgbClr val="DDDDDD"/>
                </a:gs>
                <a:gs pos="100000">
                  <a:srgbClr val="FFFFFF"/>
                </a:gs>
              </a:gsLst>
              <a:lin ang="5400000" scaled="1"/>
            </a:gradFill>
            <a:ln w="9525" algn="ctr">
              <a:solidFill>
                <a:srgbClr val="C0C0C0"/>
              </a:solidFill>
              <a:round/>
              <a:headEnd/>
              <a:tailEnd/>
            </a:ln>
          </p:spPr>
          <p:txBody>
            <a:bodyPr rot="10800000" wrap="none" anchor="ctr"/>
            <a:lstStyle/>
            <a:p>
              <a:pPr algn="ctr" defTabSz="914310">
                <a:lnSpc>
                  <a:spcPct val="120000"/>
                </a:lnSpc>
                <a:defRPr/>
              </a:pPr>
              <a:r>
                <a:rPr lang="zh-CN" altLang="en-US" sz="1000" kern="0" dirty="0">
                  <a:solidFill>
                    <a:sysClr val="windowText" lastClr="000000"/>
                  </a:solidFill>
                  <a:latin typeface="方正兰亭刊黑_GBK" pitchFamily="2" charset="-122"/>
                  <a:ea typeface="方正兰亭刊黑_GBK" pitchFamily="2" charset="-122"/>
                </a:rPr>
                <a:t>电池容量测试</a:t>
              </a:r>
            </a:p>
          </p:txBody>
        </p:sp>
        <p:sp>
          <p:nvSpPr>
            <p:cNvPr id="37" name="AutoShape 4"/>
            <p:cNvSpPr>
              <a:spLocks noChangeArrowheads="1"/>
            </p:cNvSpPr>
            <p:nvPr/>
          </p:nvSpPr>
          <p:spPr bwMode="auto">
            <a:xfrm rot="10800000">
              <a:off x="1954795" y="1930763"/>
              <a:ext cx="1782000" cy="365701"/>
            </a:xfrm>
            <a:prstGeom prst="roundRect">
              <a:avLst>
                <a:gd name="adj" fmla="val 6171"/>
              </a:avLst>
            </a:prstGeom>
            <a:gradFill rotWithShape="1">
              <a:gsLst>
                <a:gs pos="0">
                  <a:srgbClr val="DDDDDD"/>
                </a:gs>
                <a:gs pos="100000">
                  <a:srgbClr val="FFFFFF"/>
                </a:gs>
              </a:gsLst>
              <a:lin ang="5400000" scaled="1"/>
            </a:gradFill>
            <a:ln w="9525" algn="ctr">
              <a:solidFill>
                <a:srgbClr val="C0C0C0"/>
              </a:solidFill>
              <a:round/>
              <a:headEnd/>
              <a:tailEnd/>
            </a:ln>
          </p:spPr>
          <p:txBody>
            <a:bodyPr rot="10800000" wrap="none" anchor="ctr"/>
            <a:lstStyle/>
            <a:p>
              <a:pPr algn="ctr" defTabSz="914310">
                <a:lnSpc>
                  <a:spcPct val="120000"/>
                </a:lnSpc>
                <a:defRPr/>
              </a:pPr>
              <a:r>
                <a:rPr lang="zh-CN" altLang="en-US" sz="1000" kern="0" dirty="0">
                  <a:solidFill>
                    <a:sysClr val="windowText" lastClr="000000"/>
                  </a:solidFill>
                  <a:latin typeface="方正兰亭刊黑_GBK" pitchFamily="2" charset="-122"/>
                  <a:ea typeface="方正兰亭刊黑_GBK" pitchFamily="2" charset="-122"/>
                </a:rPr>
                <a:t>电池芯充</a:t>
              </a:r>
              <a:r>
                <a:rPr lang="en-US" altLang="zh-CN" sz="1000" kern="0" dirty="0">
                  <a:solidFill>
                    <a:sysClr val="windowText" lastClr="000000"/>
                  </a:solidFill>
                  <a:latin typeface="方正兰亭刊黑_GBK" pitchFamily="2" charset="-122"/>
                  <a:ea typeface="方正兰亭刊黑_GBK" pitchFamily="2" charset="-122"/>
                </a:rPr>
                <a:t>/</a:t>
              </a:r>
              <a:r>
                <a:rPr lang="zh-CN" altLang="en-US" sz="1000" kern="0" dirty="0">
                  <a:solidFill>
                    <a:sysClr val="windowText" lastClr="000000"/>
                  </a:solidFill>
                  <a:latin typeface="方正兰亭刊黑_GBK" pitchFamily="2" charset="-122"/>
                  <a:ea typeface="方正兰亭刊黑_GBK" pitchFamily="2" charset="-122"/>
                </a:rPr>
                <a:t>放电性能测试</a:t>
              </a:r>
            </a:p>
          </p:txBody>
        </p:sp>
        <p:sp>
          <p:nvSpPr>
            <p:cNvPr id="36" name="AutoShape 4"/>
            <p:cNvSpPr>
              <a:spLocks noChangeArrowheads="1"/>
            </p:cNvSpPr>
            <p:nvPr/>
          </p:nvSpPr>
          <p:spPr bwMode="auto">
            <a:xfrm rot="10800000">
              <a:off x="1954795" y="3358327"/>
              <a:ext cx="1782000" cy="365701"/>
            </a:xfrm>
            <a:prstGeom prst="roundRect">
              <a:avLst>
                <a:gd name="adj" fmla="val 6171"/>
              </a:avLst>
            </a:prstGeom>
            <a:gradFill rotWithShape="1">
              <a:gsLst>
                <a:gs pos="0">
                  <a:srgbClr val="DDDDDD"/>
                </a:gs>
                <a:gs pos="100000">
                  <a:srgbClr val="FFFFFF"/>
                </a:gs>
              </a:gsLst>
              <a:lin ang="5400000" scaled="1"/>
            </a:gradFill>
            <a:ln w="9525" algn="ctr">
              <a:solidFill>
                <a:srgbClr val="C0C0C0"/>
              </a:solidFill>
              <a:round/>
              <a:headEnd/>
              <a:tailEnd/>
            </a:ln>
          </p:spPr>
          <p:txBody>
            <a:bodyPr rot="10800000" wrap="none" anchor="ctr"/>
            <a:lstStyle/>
            <a:p>
              <a:pPr algn="ctr" defTabSz="914310">
                <a:lnSpc>
                  <a:spcPct val="120000"/>
                </a:lnSpc>
                <a:defRPr/>
              </a:pPr>
              <a:r>
                <a:rPr lang="zh-CN" altLang="en-US" sz="1000" kern="0" dirty="0">
                  <a:solidFill>
                    <a:sysClr val="windowText" lastClr="000000"/>
                  </a:solidFill>
                  <a:latin typeface="方正兰亭刊黑_GBK" pitchFamily="2" charset="-122"/>
                  <a:ea typeface="方正兰亭刊黑_GBK" pitchFamily="2" charset="-122"/>
                </a:rPr>
                <a:t>电池包</a:t>
              </a:r>
              <a:r>
                <a:rPr lang="en-US" altLang="zh-CN" sz="1000" kern="0" dirty="0">
                  <a:solidFill>
                    <a:sysClr val="windowText" lastClr="000000"/>
                  </a:solidFill>
                  <a:latin typeface="方正兰亭刊黑_GBK" pitchFamily="2" charset="-122"/>
                  <a:ea typeface="方正兰亭刊黑_GBK" pitchFamily="2" charset="-122"/>
                </a:rPr>
                <a:t>/</a:t>
              </a:r>
              <a:r>
                <a:rPr lang="zh-CN" altLang="en-US" sz="1000" kern="0" dirty="0">
                  <a:solidFill>
                    <a:sysClr val="windowText" lastClr="000000"/>
                  </a:solidFill>
                  <a:latin typeface="方正兰亭刊黑_GBK" pitchFamily="2" charset="-122"/>
                  <a:ea typeface="方正兰亭刊黑_GBK" pitchFamily="2" charset="-122"/>
                </a:rPr>
                <a:t>模组内阻测试</a:t>
              </a:r>
            </a:p>
          </p:txBody>
        </p:sp>
        <p:sp>
          <p:nvSpPr>
            <p:cNvPr id="56" name="AutoShape 4"/>
            <p:cNvSpPr>
              <a:spLocks noChangeArrowheads="1"/>
            </p:cNvSpPr>
            <p:nvPr/>
          </p:nvSpPr>
          <p:spPr bwMode="auto">
            <a:xfrm rot="10800000">
              <a:off x="1954795" y="4310026"/>
              <a:ext cx="1782000" cy="365701"/>
            </a:xfrm>
            <a:prstGeom prst="roundRect">
              <a:avLst>
                <a:gd name="adj" fmla="val 6171"/>
              </a:avLst>
            </a:prstGeom>
            <a:gradFill rotWithShape="1">
              <a:gsLst>
                <a:gs pos="0">
                  <a:srgbClr val="DDDDDD"/>
                </a:gs>
                <a:gs pos="100000">
                  <a:srgbClr val="FFFFFF"/>
                </a:gs>
              </a:gsLst>
              <a:lin ang="5400000" scaled="1"/>
            </a:gradFill>
            <a:ln w="9525" algn="ctr">
              <a:solidFill>
                <a:srgbClr val="C0C0C0"/>
              </a:solidFill>
              <a:round/>
              <a:headEnd/>
              <a:tailEnd/>
            </a:ln>
          </p:spPr>
          <p:txBody>
            <a:bodyPr rot="10800000" wrap="none" anchor="ctr"/>
            <a:lstStyle/>
            <a:p>
              <a:pPr algn="ctr" defTabSz="914310">
                <a:lnSpc>
                  <a:spcPct val="120000"/>
                </a:lnSpc>
                <a:defRPr/>
              </a:pPr>
              <a:r>
                <a:rPr lang="zh-CN" altLang="en-US" sz="1000" kern="0" dirty="0">
                  <a:solidFill>
                    <a:sysClr val="windowText" lastClr="000000"/>
                  </a:solidFill>
                  <a:latin typeface="方正兰亭刊黑_GBK" pitchFamily="2" charset="-122"/>
                  <a:ea typeface="方正兰亭刊黑_GBK" pitchFamily="2" charset="-122"/>
                </a:rPr>
                <a:t>电池快速充放测试</a:t>
              </a:r>
            </a:p>
          </p:txBody>
        </p:sp>
        <p:sp>
          <p:nvSpPr>
            <p:cNvPr id="71" name="AutoShape 4"/>
            <p:cNvSpPr>
              <a:spLocks noChangeArrowheads="1"/>
            </p:cNvSpPr>
            <p:nvPr/>
          </p:nvSpPr>
          <p:spPr bwMode="auto">
            <a:xfrm rot="10800000">
              <a:off x="1954795" y="3834176"/>
              <a:ext cx="1782000" cy="365701"/>
            </a:xfrm>
            <a:prstGeom prst="roundRect">
              <a:avLst>
                <a:gd name="adj" fmla="val 6171"/>
              </a:avLst>
            </a:prstGeom>
            <a:gradFill rotWithShape="1">
              <a:gsLst>
                <a:gs pos="0">
                  <a:srgbClr val="DDDDDD"/>
                </a:gs>
                <a:gs pos="100000">
                  <a:srgbClr val="FFFFFF"/>
                </a:gs>
              </a:gsLst>
              <a:lin ang="5400000" scaled="1"/>
            </a:gradFill>
            <a:ln w="9525" algn="ctr">
              <a:solidFill>
                <a:srgbClr val="C0C0C0"/>
              </a:solidFill>
              <a:round/>
              <a:headEnd/>
              <a:tailEnd/>
            </a:ln>
          </p:spPr>
          <p:txBody>
            <a:bodyPr rot="10800000" wrap="none" anchor="ctr"/>
            <a:lstStyle/>
            <a:p>
              <a:pPr algn="ctr" defTabSz="914310">
                <a:lnSpc>
                  <a:spcPct val="120000"/>
                </a:lnSpc>
                <a:defRPr/>
              </a:pPr>
              <a:r>
                <a:rPr lang="zh-CN" altLang="en-US" sz="1000" kern="0" dirty="0">
                  <a:solidFill>
                    <a:sysClr val="windowText" lastClr="000000"/>
                  </a:solidFill>
                  <a:latin typeface="方正兰亭刊黑_GBK" pitchFamily="2" charset="-122"/>
                  <a:ea typeface="方正兰亭刊黑_GBK" pitchFamily="2" charset="-122"/>
                </a:rPr>
                <a:t>电池包</a:t>
              </a:r>
              <a:r>
                <a:rPr lang="en-US" altLang="zh-CN" sz="1000" kern="0" dirty="0">
                  <a:solidFill>
                    <a:sysClr val="windowText" lastClr="000000"/>
                  </a:solidFill>
                  <a:latin typeface="方正兰亭刊黑_GBK" pitchFamily="2" charset="-122"/>
                  <a:ea typeface="方正兰亭刊黑_GBK" pitchFamily="2" charset="-122"/>
                </a:rPr>
                <a:t>/</a:t>
              </a:r>
              <a:r>
                <a:rPr lang="zh-CN" altLang="en-US" sz="1000" kern="0" dirty="0">
                  <a:solidFill>
                    <a:sysClr val="windowText" lastClr="000000"/>
                  </a:solidFill>
                  <a:latin typeface="方正兰亭刊黑_GBK" pitchFamily="2" charset="-122"/>
                  <a:ea typeface="方正兰亭刊黑_GBK" pitchFamily="2" charset="-122"/>
                </a:rPr>
                <a:t>模组充放电性能测试</a:t>
              </a:r>
            </a:p>
          </p:txBody>
        </p:sp>
      </p:grpSp>
      <p:grpSp>
        <p:nvGrpSpPr>
          <p:cNvPr id="12" name="组合 11"/>
          <p:cNvGrpSpPr/>
          <p:nvPr/>
        </p:nvGrpSpPr>
        <p:grpSpPr>
          <a:xfrm>
            <a:off x="4640716" y="895441"/>
            <a:ext cx="1980000" cy="3619704"/>
            <a:chOff x="3769685" y="1184276"/>
            <a:chExt cx="1800000" cy="3619704"/>
          </a:xfrm>
        </p:grpSpPr>
        <p:sp>
          <p:nvSpPr>
            <p:cNvPr id="76" name="圆角矩形 75"/>
            <p:cNvSpPr/>
            <p:nvPr/>
          </p:nvSpPr>
          <p:spPr>
            <a:xfrm>
              <a:off x="3769685" y="1203980"/>
              <a:ext cx="1800000" cy="3600000"/>
            </a:xfrm>
            <a:prstGeom prst="round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914310"/>
              <a:endParaRPr lang="zh-CN" altLang="en-US" dirty="0">
                <a:solidFill>
                  <a:prstClr val="white"/>
                </a:solidFill>
                <a:latin typeface="方正兰亭刊黑_GBK" pitchFamily="2" charset="-122"/>
                <a:ea typeface="方正兰亭刊黑_GBK" pitchFamily="2" charset="-122"/>
              </a:endParaRPr>
            </a:p>
          </p:txBody>
        </p:sp>
        <p:sp>
          <p:nvSpPr>
            <p:cNvPr id="69" name="AutoShape 12"/>
            <p:cNvSpPr>
              <a:spLocks noChangeArrowheads="1"/>
            </p:cNvSpPr>
            <p:nvPr/>
          </p:nvSpPr>
          <p:spPr bwMode="auto">
            <a:xfrm>
              <a:off x="3769685" y="1184276"/>
              <a:ext cx="1800000" cy="340522"/>
            </a:xfrm>
            <a:prstGeom prst="roundRect">
              <a:avLst>
                <a:gd name="adj" fmla="val 22537"/>
              </a:avLst>
            </a:prstGeom>
            <a:solidFill>
              <a:srgbClr val="C00000"/>
            </a:solidFill>
            <a:ln w="9525" algn="ctr">
              <a:noFill/>
              <a:round/>
              <a:headEnd/>
              <a:tailEnd/>
            </a:ln>
          </p:spPr>
          <p:txBody>
            <a:bodyPr wrap="none" lIns="91432" tIns="45716" rIns="91432" bIns="45716" anchor="ctr"/>
            <a:lstStyle/>
            <a:p>
              <a:pPr algn="ctr" defTabSz="914310">
                <a:defRPr/>
              </a:pPr>
              <a:r>
                <a:rPr lang="zh-CN" altLang="en-US" sz="1400" b="1" kern="0" dirty="0">
                  <a:solidFill>
                    <a:srgbClr val="FFFFFF"/>
                  </a:solidFill>
                  <a:latin typeface="方正兰亭刊黑_GBK" pitchFamily="2" charset="-122"/>
                  <a:ea typeface="方正兰亭刊黑_GBK" pitchFamily="2" charset="-122"/>
                </a:rPr>
                <a:t>循环性能</a:t>
              </a:r>
            </a:p>
          </p:txBody>
        </p:sp>
        <p:sp>
          <p:nvSpPr>
            <p:cNvPr id="39" name="AutoShape 4"/>
            <p:cNvSpPr>
              <a:spLocks noChangeArrowheads="1"/>
            </p:cNvSpPr>
            <p:nvPr/>
          </p:nvSpPr>
          <p:spPr bwMode="auto">
            <a:xfrm rot="10800000">
              <a:off x="3859685" y="1780212"/>
              <a:ext cx="1620000" cy="365701"/>
            </a:xfrm>
            <a:prstGeom prst="roundRect">
              <a:avLst>
                <a:gd name="adj" fmla="val 6171"/>
              </a:avLst>
            </a:prstGeom>
            <a:gradFill rotWithShape="1">
              <a:gsLst>
                <a:gs pos="0">
                  <a:srgbClr val="DDDDDD"/>
                </a:gs>
                <a:gs pos="100000">
                  <a:srgbClr val="FFFFFF"/>
                </a:gs>
              </a:gsLst>
              <a:lin ang="5400000" scaled="1"/>
            </a:gradFill>
            <a:ln w="9525" algn="ctr">
              <a:solidFill>
                <a:srgbClr val="C0C0C0"/>
              </a:solidFill>
              <a:round/>
              <a:headEnd/>
              <a:tailEnd/>
            </a:ln>
          </p:spPr>
          <p:txBody>
            <a:bodyPr rot="10800000" wrap="none" lIns="91432" tIns="45716" rIns="91432" bIns="45716" anchor="ctr"/>
            <a:lstStyle/>
            <a:p>
              <a:pPr algn="ctr" defTabSz="914310">
                <a:lnSpc>
                  <a:spcPct val="120000"/>
                </a:lnSpc>
                <a:defRPr/>
              </a:pPr>
              <a:r>
                <a:rPr lang="zh-CN" altLang="en-US" sz="1000" kern="0" dirty="0">
                  <a:solidFill>
                    <a:sysClr val="windowText" lastClr="000000"/>
                  </a:solidFill>
                  <a:latin typeface="方正兰亭刊黑_GBK" pitchFamily="2" charset="-122"/>
                  <a:ea typeface="方正兰亭刊黑_GBK" pitchFamily="2" charset="-122"/>
                </a:rPr>
                <a:t>电池循环寿命测试</a:t>
              </a:r>
            </a:p>
          </p:txBody>
        </p:sp>
      </p:grpSp>
      <p:grpSp>
        <p:nvGrpSpPr>
          <p:cNvPr id="2" name="组合 1"/>
          <p:cNvGrpSpPr/>
          <p:nvPr/>
        </p:nvGrpSpPr>
        <p:grpSpPr>
          <a:xfrm>
            <a:off x="6732240" y="895428"/>
            <a:ext cx="1980000" cy="3619705"/>
            <a:chOff x="7004587" y="1334830"/>
            <a:chExt cx="1980000" cy="3619705"/>
          </a:xfrm>
        </p:grpSpPr>
        <p:sp>
          <p:nvSpPr>
            <p:cNvPr id="77" name="圆角矩形 76"/>
            <p:cNvSpPr/>
            <p:nvPr/>
          </p:nvSpPr>
          <p:spPr>
            <a:xfrm>
              <a:off x="7004587" y="1354535"/>
              <a:ext cx="1980000" cy="3600000"/>
            </a:xfrm>
            <a:prstGeom prst="round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10"/>
              <a:endParaRPr lang="zh-CN" altLang="en-US" dirty="0">
                <a:solidFill>
                  <a:prstClr val="white"/>
                </a:solidFill>
                <a:latin typeface="方正兰亭刊黑_GBK" pitchFamily="2" charset="-122"/>
                <a:ea typeface="方正兰亭刊黑_GBK" pitchFamily="2" charset="-122"/>
              </a:endParaRPr>
            </a:p>
          </p:txBody>
        </p:sp>
        <p:sp>
          <p:nvSpPr>
            <p:cNvPr id="70" name="AutoShape 12"/>
            <p:cNvSpPr>
              <a:spLocks noChangeArrowheads="1"/>
            </p:cNvSpPr>
            <p:nvPr/>
          </p:nvSpPr>
          <p:spPr bwMode="auto">
            <a:xfrm>
              <a:off x="7004587" y="1334830"/>
              <a:ext cx="1980000" cy="340522"/>
            </a:xfrm>
            <a:prstGeom prst="roundRect">
              <a:avLst>
                <a:gd name="adj" fmla="val 22537"/>
              </a:avLst>
            </a:prstGeom>
            <a:solidFill>
              <a:srgbClr val="C00000"/>
            </a:solidFill>
            <a:ln w="9525" algn="ctr">
              <a:noFill/>
              <a:round/>
              <a:headEnd/>
              <a:tailEnd/>
            </a:ln>
          </p:spPr>
          <p:txBody>
            <a:bodyPr wrap="none" anchor="ctr"/>
            <a:lstStyle/>
            <a:p>
              <a:pPr algn="ctr" defTabSz="914310">
                <a:defRPr/>
              </a:pPr>
              <a:r>
                <a:rPr lang="zh-CN" altLang="en-US" sz="1400" b="1" kern="0" dirty="0">
                  <a:solidFill>
                    <a:srgbClr val="FFFFFF"/>
                  </a:solidFill>
                  <a:latin typeface="方正兰亭刊黑_GBK" pitchFamily="2" charset="-122"/>
                  <a:ea typeface="方正兰亭刊黑_GBK" pitchFamily="2" charset="-122"/>
                </a:rPr>
                <a:t>安全性能</a:t>
              </a:r>
            </a:p>
          </p:txBody>
        </p:sp>
        <p:sp>
          <p:nvSpPr>
            <p:cNvPr id="43" name="AutoShape 4"/>
            <p:cNvSpPr>
              <a:spLocks noChangeArrowheads="1"/>
            </p:cNvSpPr>
            <p:nvPr/>
          </p:nvSpPr>
          <p:spPr bwMode="auto">
            <a:xfrm rot="10800000">
              <a:off x="7103612" y="4310026"/>
              <a:ext cx="1782000" cy="365701"/>
            </a:xfrm>
            <a:prstGeom prst="roundRect">
              <a:avLst>
                <a:gd name="adj" fmla="val 6171"/>
              </a:avLst>
            </a:prstGeom>
            <a:gradFill rotWithShape="1">
              <a:gsLst>
                <a:gs pos="0">
                  <a:srgbClr val="DDDDDD"/>
                </a:gs>
                <a:gs pos="100000">
                  <a:srgbClr val="FFFFFF"/>
                </a:gs>
              </a:gsLst>
              <a:lin ang="5400000" scaled="1"/>
            </a:gradFill>
            <a:ln w="9525" algn="ctr">
              <a:solidFill>
                <a:srgbClr val="C0C0C0"/>
              </a:solidFill>
              <a:round/>
              <a:headEnd/>
              <a:tailEnd/>
            </a:ln>
          </p:spPr>
          <p:txBody>
            <a:bodyPr rot="10800000" wrap="none" anchor="ctr"/>
            <a:lstStyle/>
            <a:p>
              <a:pPr algn="ctr" defTabSz="914310">
                <a:lnSpc>
                  <a:spcPct val="120000"/>
                </a:lnSpc>
                <a:defRPr/>
              </a:pPr>
              <a:r>
                <a:rPr lang="zh-CN" altLang="en-US" sz="1000" kern="0" dirty="0">
                  <a:solidFill>
                    <a:sysClr val="windowText" lastClr="000000"/>
                  </a:solidFill>
                  <a:latin typeface="方正兰亭刊黑_GBK" pitchFamily="2" charset="-122"/>
                  <a:ea typeface="方正兰亭刊黑_GBK" pitchFamily="2" charset="-122"/>
                </a:rPr>
                <a:t>测试锂电池保护板</a:t>
              </a:r>
            </a:p>
          </p:txBody>
        </p:sp>
        <p:sp>
          <p:nvSpPr>
            <p:cNvPr id="42" name="AutoShape 4"/>
            <p:cNvSpPr>
              <a:spLocks noChangeArrowheads="1"/>
            </p:cNvSpPr>
            <p:nvPr/>
          </p:nvSpPr>
          <p:spPr bwMode="auto">
            <a:xfrm rot="10800000">
              <a:off x="7103612" y="3358323"/>
              <a:ext cx="1782000" cy="365701"/>
            </a:xfrm>
            <a:prstGeom prst="roundRect">
              <a:avLst>
                <a:gd name="adj" fmla="val 6171"/>
              </a:avLst>
            </a:prstGeom>
            <a:gradFill rotWithShape="1">
              <a:gsLst>
                <a:gs pos="0">
                  <a:srgbClr val="DDDDDD"/>
                </a:gs>
                <a:gs pos="100000">
                  <a:srgbClr val="FFFFFF"/>
                </a:gs>
              </a:gsLst>
              <a:lin ang="5400000" scaled="1"/>
            </a:gradFill>
            <a:ln w="9525" algn="ctr">
              <a:solidFill>
                <a:srgbClr val="C0C0C0"/>
              </a:solidFill>
              <a:round/>
              <a:headEnd/>
              <a:tailEnd/>
            </a:ln>
          </p:spPr>
          <p:txBody>
            <a:bodyPr rot="10800000" wrap="none" anchor="ctr"/>
            <a:lstStyle/>
            <a:p>
              <a:pPr algn="ctr" defTabSz="914310">
                <a:lnSpc>
                  <a:spcPct val="120000"/>
                </a:lnSpc>
                <a:defRPr/>
              </a:pPr>
              <a:r>
                <a:rPr lang="zh-CN" altLang="en-US" sz="1000" kern="0" dirty="0">
                  <a:solidFill>
                    <a:sysClr val="windowText" lastClr="000000"/>
                  </a:solidFill>
                  <a:latin typeface="方正兰亭刊黑_GBK" pitchFamily="2" charset="-122"/>
                  <a:ea typeface="方正兰亭刊黑_GBK" pitchFamily="2" charset="-122"/>
                </a:rPr>
                <a:t>电池包</a:t>
              </a:r>
              <a:r>
                <a:rPr lang="en-US" altLang="zh-CN" sz="1000" kern="0" dirty="0">
                  <a:solidFill>
                    <a:sysClr val="windowText" lastClr="000000"/>
                  </a:solidFill>
                  <a:latin typeface="方正兰亭刊黑_GBK" pitchFamily="2" charset="-122"/>
                  <a:ea typeface="方正兰亭刊黑_GBK" pitchFamily="2" charset="-122"/>
                </a:rPr>
                <a:t>/</a:t>
              </a:r>
              <a:r>
                <a:rPr lang="zh-CN" altLang="en-US" sz="1000" kern="0" dirty="0">
                  <a:solidFill>
                    <a:sysClr val="windowText" lastClr="000000"/>
                  </a:solidFill>
                  <a:latin typeface="方正兰亭刊黑_GBK" pitchFamily="2" charset="-122"/>
                  <a:ea typeface="方正兰亭刊黑_GBK" pitchFamily="2" charset="-122"/>
                </a:rPr>
                <a:t>模组均充均放</a:t>
              </a:r>
            </a:p>
          </p:txBody>
        </p:sp>
        <p:sp>
          <p:nvSpPr>
            <p:cNvPr id="45" name="AutoShape 4"/>
            <p:cNvSpPr>
              <a:spLocks noChangeArrowheads="1"/>
            </p:cNvSpPr>
            <p:nvPr/>
          </p:nvSpPr>
          <p:spPr bwMode="auto">
            <a:xfrm rot="10800000">
              <a:off x="7103612" y="3834175"/>
              <a:ext cx="1782000" cy="365701"/>
            </a:xfrm>
            <a:prstGeom prst="roundRect">
              <a:avLst>
                <a:gd name="adj" fmla="val 6171"/>
              </a:avLst>
            </a:prstGeom>
            <a:gradFill rotWithShape="1">
              <a:gsLst>
                <a:gs pos="0">
                  <a:srgbClr val="DDDDDD"/>
                </a:gs>
                <a:gs pos="100000">
                  <a:srgbClr val="FFFFFF"/>
                </a:gs>
              </a:gsLst>
              <a:lin ang="5400000" scaled="1"/>
            </a:gradFill>
            <a:ln w="9525" algn="ctr">
              <a:solidFill>
                <a:srgbClr val="C0C0C0"/>
              </a:solidFill>
              <a:round/>
              <a:headEnd/>
              <a:tailEnd/>
            </a:ln>
          </p:spPr>
          <p:txBody>
            <a:bodyPr rot="10800000" wrap="none" anchor="ctr"/>
            <a:lstStyle/>
            <a:p>
              <a:pPr algn="ctr" defTabSz="914310">
                <a:lnSpc>
                  <a:spcPct val="120000"/>
                </a:lnSpc>
                <a:defRPr/>
              </a:pPr>
              <a:r>
                <a:rPr lang="en-US" altLang="zh-CN" sz="1000" kern="0" dirty="0">
                  <a:solidFill>
                    <a:sysClr val="windowText" lastClr="000000"/>
                  </a:solidFill>
                  <a:latin typeface="方正兰亭刊黑_GBK" pitchFamily="2" charset="-122"/>
                  <a:ea typeface="方正兰亭刊黑_GBK" pitchFamily="2" charset="-122"/>
                </a:rPr>
                <a:t>BMS</a:t>
              </a:r>
              <a:r>
                <a:rPr lang="zh-CN" altLang="en-US" sz="1000" kern="0" dirty="0">
                  <a:solidFill>
                    <a:sysClr val="windowText" lastClr="000000"/>
                  </a:solidFill>
                  <a:latin typeface="方正兰亭刊黑_GBK" pitchFamily="2" charset="-122"/>
                  <a:ea typeface="方正兰亭刊黑_GBK" pitchFamily="2" charset="-122"/>
                </a:rPr>
                <a:t>通信和</a:t>
              </a:r>
              <a:r>
                <a:rPr lang="en-US" altLang="zh-CN" sz="1000" kern="0" dirty="0">
                  <a:solidFill>
                    <a:sysClr val="windowText" lastClr="000000"/>
                  </a:solidFill>
                  <a:latin typeface="方正兰亭刊黑_GBK" pitchFamily="2" charset="-122"/>
                  <a:ea typeface="方正兰亭刊黑_GBK" pitchFamily="2" charset="-122"/>
                </a:rPr>
                <a:t>VCU</a:t>
              </a:r>
              <a:r>
                <a:rPr lang="zh-CN" altLang="en-US" sz="1000" kern="0" dirty="0">
                  <a:solidFill>
                    <a:sysClr val="windowText" lastClr="000000"/>
                  </a:solidFill>
                  <a:latin typeface="方正兰亭刊黑_GBK" pitchFamily="2" charset="-122"/>
                  <a:ea typeface="方正兰亭刊黑_GBK" pitchFamily="2" charset="-122"/>
                </a:rPr>
                <a:t>模拟</a:t>
              </a:r>
            </a:p>
          </p:txBody>
        </p:sp>
        <p:sp>
          <p:nvSpPr>
            <p:cNvPr id="46" name="AutoShape 4"/>
            <p:cNvSpPr>
              <a:spLocks noChangeArrowheads="1"/>
            </p:cNvSpPr>
            <p:nvPr/>
          </p:nvSpPr>
          <p:spPr bwMode="auto">
            <a:xfrm rot="10800000">
              <a:off x="7103611" y="2882468"/>
              <a:ext cx="1782000" cy="365701"/>
            </a:xfrm>
            <a:prstGeom prst="roundRect">
              <a:avLst>
                <a:gd name="adj" fmla="val 6171"/>
              </a:avLst>
            </a:prstGeom>
            <a:gradFill rotWithShape="1">
              <a:gsLst>
                <a:gs pos="0">
                  <a:srgbClr val="DDDDDD"/>
                </a:gs>
                <a:gs pos="100000">
                  <a:srgbClr val="FFFFFF"/>
                </a:gs>
              </a:gsLst>
              <a:lin ang="5400000" scaled="1"/>
            </a:gradFill>
            <a:ln w="9525" algn="ctr">
              <a:solidFill>
                <a:srgbClr val="C0C0C0"/>
              </a:solidFill>
              <a:round/>
              <a:headEnd/>
              <a:tailEnd/>
            </a:ln>
          </p:spPr>
          <p:txBody>
            <a:bodyPr rot="10800000" wrap="none" anchor="ctr"/>
            <a:lstStyle/>
            <a:p>
              <a:pPr algn="ctr" defTabSz="914310">
                <a:lnSpc>
                  <a:spcPct val="120000"/>
                </a:lnSpc>
                <a:defRPr/>
              </a:pPr>
              <a:r>
                <a:rPr lang="zh-CN" altLang="en-US" sz="1000" kern="0" dirty="0">
                  <a:solidFill>
                    <a:sysClr val="windowText" lastClr="000000"/>
                  </a:solidFill>
                  <a:latin typeface="方正兰亭刊黑_GBK" pitchFamily="2" charset="-122"/>
                  <a:ea typeface="方正兰亭刊黑_GBK" pitchFamily="2" charset="-122"/>
                </a:rPr>
                <a:t>电池包</a:t>
              </a:r>
              <a:r>
                <a:rPr lang="en-US" altLang="zh-CN" sz="1000" kern="0" dirty="0">
                  <a:solidFill>
                    <a:sysClr val="windowText" lastClr="000000"/>
                  </a:solidFill>
                  <a:latin typeface="方正兰亭刊黑_GBK" pitchFamily="2" charset="-122"/>
                  <a:ea typeface="方正兰亭刊黑_GBK" pitchFamily="2" charset="-122"/>
                </a:rPr>
                <a:t>/</a:t>
              </a:r>
              <a:r>
                <a:rPr lang="zh-CN" altLang="en-US" sz="1000" kern="0" dirty="0">
                  <a:solidFill>
                    <a:sysClr val="windowText" lastClr="000000"/>
                  </a:solidFill>
                  <a:latin typeface="方正兰亭刊黑_GBK" pitchFamily="2" charset="-122"/>
                  <a:ea typeface="方正兰亭刊黑_GBK" pitchFamily="2" charset="-122"/>
                </a:rPr>
                <a:t>模组温度检测</a:t>
              </a:r>
            </a:p>
          </p:txBody>
        </p:sp>
        <p:sp>
          <p:nvSpPr>
            <p:cNvPr id="41" name="AutoShape 4"/>
            <p:cNvSpPr>
              <a:spLocks noChangeArrowheads="1"/>
            </p:cNvSpPr>
            <p:nvPr/>
          </p:nvSpPr>
          <p:spPr bwMode="auto">
            <a:xfrm rot="10800000">
              <a:off x="7103587" y="1930764"/>
              <a:ext cx="1782000" cy="365701"/>
            </a:xfrm>
            <a:prstGeom prst="roundRect">
              <a:avLst>
                <a:gd name="adj" fmla="val 6171"/>
              </a:avLst>
            </a:prstGeom>
            <a:gradFill rotWithShape="1">
              <a:gsLst>
                <a:gs pos="0">
                  <a:srgbClr val="DDDDDD"/>
                </a:gs>
                <a:gs pos="100000">
                  <a:srgbClr val="FFFFFF"/>
                </a:gs>
              </a:gsLst>
              <a:lin ang="5400000" scaled="1"/>
            </a:gradFill>
            <a:ln w="9525" algn="ctr">
              <a:solidFill>
                <a:srgbClr val="C0C0C0"/>
              </a:solidFill>
              <a:round/>
              <a:headEnd/>
              <a:tailEnd/>
            </a:ln>
          </p:spPr>
          <p:txBody>
            <a:bodyPr rot="10800000" wrap="none" lIns="91432" tIns="45716" rIns="91432" bIns="45716" anchor="ctr"/>
            <a:lstStyle/>
            <a:p>
              <a:pPr algn="ctr" defTabSz="914310">
                <a:lnSpc>
                  <a:spcPct val="120000"/>
                </a:lnSpc>
                <a:defRPr/>
              </a:pPr>
              <a:r>
                <a:rPr lang="zh-CN" altLang="en-US" sz="1000" kern="0" dirty="0">
                  <a:solidFill>
                    <a:sysClr val="windowText" lastClr="000000"/>
                  </a:solidFill>
                  <a:latin typeface="方正兰亭刊黑_GBK" pitchFamily="2" charset="-122"/>
                  <a:ea typeface="方正兰亭刊黑_GBK" pitchFamily="2" charset="-122"/>
                </a:rPr>
                <a:t>电池芯温度检测</a:t>
              </a:r>
            </a:p>
          </p:txBody>
        </p:sp>
        <p:sp>
          <p:nvSpPr>
            <p:cNvPr id="72" name="AutoShape 4"/>
            <p:cNvSpPr>
              <a:spLocks noChangeArrowheads="1"/>
            </p:cNvSpPr>
            <p:nvPr/>
          </p:nvSpPr>
          <p:spPr bwMode="auto">
            <a:xfrm rot="10800000">
              <a:off x="7103587" y="2406616"/>
              <a:ext cx="1782000" cy="365701"/>
            </a:xfrm>
            <a:prstGeom prst="roundRect">
              <a:avLst>
                <a:gd name="adj" fmla="val 6171"/>
              </a:avLst>
            </a:prstGeom>
            <a:gradFill rotWithShape="1">
              <a:gsLst>
                <a:gs pos="0">
                  <a:srgbClr val="DDDDDD"/>
                </a:gs>
                <a:gs pos="100000">
                  <a:srgbClr val="FFFFFF"/>
                </a:gs>
              </a:gsLst>
              <a:lin ang="5400000" scaled="1"/>
            </a:gradFill>
            <a:ln w="9525" algn="ctr">
              <a:solidFill>
                <a:srgbClr val="C0C0C0"/>
              </a:solidFill>
              <a:round/>
              <a:headEnd/>
              <a:tailEnd/>
            </a:ln>
          </p:spPr>
          <p:txBody>
            <a:bodyPr rot="10800000" wrap="none" lIns="91432" tIns="45716" rIns="91432" bIns="45716" anchor="ctr"/>
            <a:lstStyle/>
            <a:p>
              <a:pPr algn="ctr" defTabSz="914310">
                <a:lnSpc>
                  <a:spcPct val="120000"/>
                </a:lnSpc>
                <a:defRPr/>
              </a:pPr>
              <a:r>
                <a:rPr lang="zh-CN" altLang="en-US" sz="1000" kern="0" dirty="0">
                  <a:solidFill>
                    <a:sysClr val="windowText" lastClr="000000"/>
                  </a:solidFill>
                  <a:latin typeface="方正兰亭刊黑_GBK" pitchFamily="2" charset="-122"/>
                  <a:ea typeface="方正兰亭刊黑_GBK" pitchFamily="2" charset="-122"/>
                </a:rPr>
                <a:t>电池安全检测</a:t>
              </a:r>
            </a:p>
          </p:txBody>
        </p:sp>
      </p:grpSp>
      <p:sp>
        <p:nvSpPr>
          <p:cNvPr id="25" name="矩形 24"/>
          <p:cNvSpPr/>
          <p:nvPr/>
        </p:nvSpPr>
        <p:spPr>
          <a:xfrm>
            <a:off x="755576" y="1035782"/>
            <a:ext cx="1008112" cy="3139321"/>
          </a:xfrm>
          <a:prstGeom prst="rect">
            <a:avLst/>
          </a:prstGeom>
        </p:spPr>
        <p:txBody>
          <a:bodyPr wrap="square">
            <a:spAutoFit/>
          </a:bodyPr>
          <a:lstStyle/>
          <a:p>
            <a:pPr algn="ctr"/>
            <a:r>
              <a:rPr lang="en-US" altLang="zh-CN" b="1" dirty="0" smtClean="0">
                <a:solidFill>
                  <a:prstClr val="black"/>
                </a:solidFill>
                <a:latin typeface="方正兰亭刊黑_GBK" pitchFamily="2" charset="-122"/>
                <a:ea typeface="方正兰亭刊黑_GBK" pitchFamily="2" charset="-122"/>
              </a:rPr>
              <a:t>ITECH</a:t>
            </a:r>
            <a:r>
              <a:rPr lang="zh-CN" altLang="en-US" b="1" dirty="0" smtClean="0">
                <a:solidFill>
                  <a:prstClr val="black"/>
                </a:solidFill>
                <a:latin typeface="方正兰亭刊黑_GBK" pitchFamily="2" charset="-122"/>
                <a:ea typeface="方正兰亭刊黑_GBK" pitchFamily="2" charset="-122"/>
              </a:rPr>
              <a:t>动</a:t>
            </a:r>
            <a:endParaRPr lang="en-US" altLang="zh-CN" b="1" dirty="0" smtClean="0">
              <a:solidFill>
                <a:prstClr val="black"/>
              </a:solidFill>
              <a:latin typeface="方正兰亭刊黑_GBK" pitchFamily="2" charset="-122"/>
              <a:ea typeface="方正兰亭刊黑_GBK" pitchFamily="2" charset="-122"/>
            </a:endParaRPr>
          </a:p>
          <a:p>
            <a:pPr algn="ctr"/>
            <a:r>
              <a:rPr lang="zh-CN" altLang="en-US" b="1" dirty="0" smtClean="0">
                <a:solidFill>
                  <a:prstClr val="black"/>
                </a:solidFill>
                <a:latin typeface="方正兰亭刊黑_GBK" pitchFamily="2" charset="-122"/>
                <a:ea typeface="方正兰亭刊黑_GBK" pitchFamily="2" charset="-122"/>
              </a:rPr>
              <a:t>力</a:t>
            </a:r>
            <a:endParaRPr lang="en-US" altLang="zh-CN" b="1" dirty="0" smtClean="0">
              <a:solidFill>
                <a:prstClr val="black"/>
              </a:solidFill>
              <a:latin typeface="方正兰亭刊黑_GBK" pitchFamily="2" charset="-122"/>
              <a:ea typeface="方正兰亭刊黑_GBK" pitchFamily="2" charset="-122"/>
            </a:endParaRPr>
          </a:p>
          <a:p>
            <a:pPr algn="ctr"/>
            <a:r>
              <a:rPr lang="zh-CN" altLang="en-US" b="1" dirty="0" smtClean="0">
                <a:solidFill>
                  <a:prstClr val="black"/>
                </a:solidFill>
                <a:latin typeface="方正兰亭刊黑_GBK" pitchFamily="2" charset="-122"/>
                <a:ea typeface="方正兰亭刊黑_GBK" pitchFamily="2" charset="-122"/>
              </a:rPr>
              <a:t>电</a:t>
            </a:r>
            <a:endParaRPr lang="en-US" altLang="zh-CN" b="1" dirty="0" smtClean="0">
              <a:solidFill>
                <a:prstClr val="black"/>
              </a:solidFill>
              <a:latin typeface="方正兰亭刊黑_GBK" pitchFamily="2" charset="-122"/>
              <a:ea typeface="方正兰亭刊黑_GBK" pitchFamily="2" charset="-122"/>
            </a:endParaRPr>
          </a:p>
          <a:p>
            <a:pPr algn="ctr"/>
            <a:r>
              <a:rPr lang="zh-CN" altLang="en-US" b="1" dirty="0" smtClean="0">
                <a:solidFill>
                  <a:prstClr val="black"/>
                </a:solidFill>
                <a:latin typeface="方正兰亭刊黑_GBK" pitchFamily="2" charset="-122"/>
                <a:ea typeface="方正兰亭刊黑_GBK" pitchFamily="2" charset="-122"/>
              </a:rPr>
              <a:t>池</a:t>
            </a:r>
            <a:endParaRPr lang="en-US" altLang="zh-CN" b="1" dirty="0" smtClean="0">
              <a:solidFill>
                <a:prstClr val="black"/>
              </a:solidFill>
              <a:latin typeface="方正兰亭刊黑_GBK" pitchFamily="2" charset="-122"/>
              <a:ea typeface="方正兰亭刊黑_GBK" pitchFamily="2" charset="-122"/>
            </a:endParaRPr>
          </a:p>
          <a:p>
            <a:pPr algn="ctr"/>
            <a:r>
              <a:rPr lang="zh-CN" altLang="en-US" b="1" dirty="0" smtClean="0">
                <a:solidFill>
                  <a:prstClr val="black"/>
                </a:solidFill>
                <a:latin typeface="方正兰亭刊黑_GBK" pitchFamily="2" charset="-122"/>
                <a:ea typeface="方正兰亭刊黑_GBK" pitchFamily="2" charset="-122"/>
              </a:rPr>
              <a:t>性</a:t>
            </a:r>
            <a:endParaRPr lang="en-US" altLang="zh-CN" b="1" dirty="0" smtClean="0">
              <a:solidFill>
                <a:prstClr val="black"/>
              </a:solidFill>
              <a:latin typeface="方正兰亭刊黑_GBK" pitchFamily="2" charset="-122"/>
              <a:ea typeface="方正兰亭刊黑_GBK" pitchFamily="2" charset="-122"/>
            </a:endParaRPr>
          </a:p>
          <a:p>
            <a:pPr algn="ctr"/>
            <a:r>
              <a:rPr lang="zh-CN" altLang="en-US" b="1" dirty="0" smtClean="0">
                <a:solidFill>
                  <a:prstClr val="black"/>
                </a:solidFill>
                <a:latin typeface="方正兰亭刊黑_GBK" pitchFamily="2" charset="-122"/>
                <a:ea typeface="方正兰亭刊黑_GBK" pitchFamily="2" charset="-122"/>
              </a:rPr>
              <a:t>能</a:t>
            </a:r>
            <a:endParaRPr lang="en-US" altLang="zh-CN" b="1" dirty="0" smtClean="0">
              <a:solidFill>
                <a:prstClr val="black"/>
              </a:solidFill>
              <a:latin typeface="方正兰亭刊黑_GBK" pitchFamily="2" charset="-122"/>
              <a:ea typeface="方正兰亭刊黑_GBK" pitchFamily="2" charset="-122"/>
            </a:endParaRPr>
          </a:p>
          <a:p>
            <a:pPr algn="ctr"/>
            <a:r>
              <a:rPr lang="zh-CN" altLang="en-US" b="1" dirty="0" smtClean="0">
                <a:solidFill>
                  <a:prstClr val="black"/>
                </a:solidFill>
                <a:latin typeface="方正兰亭刊黑_GBK" pitchFamily="2" charset="-122"/>
                <a:ea typeface="方正兰亭刊黑_GBK" pitchFamily="2" charset="-122"/>
              </a:rPr>
              <a:t>测</a:t>
            </a:r>
            <a:endParaRPr lang="en-US" altLang="zh-CN" b="1" dirty="0" smtClean="0">
              <a:solidFill>
                <a:prstClr val="black"/>
              </a:solidFill>
              <a:latin typeface="方正兰亭刊黑_GBK" pitchFamily="2" charset="-122"/>
              <a:ea typeface="方正兰亭刊黑_GBK" pitchFamily="2" charset="-122"/>
            </a:endParaRPr>
          </a:p>
          <a:p>
            <a:pPr algn="ctr"/>
            <a:r>
              <a:rPr lang="zh-CN" altLang="en-US" b="1" dirty="0" smtClean="0">
                <a:solidFill>
                  <a:prstClr val="black"/>
                </a:solidFill>
                <a:latin typeface="方正兰亭刊黑_GBK" pitchFamily="2" charset="-122"/>
                <a:ea typeface="方正兰亭刊黑_GBK" pitchFamily="2" charset="-122"/>
              </a:rPr>
              <a:t>试</a:t>
            </a:r>
            <a:endParaRPr lang="en-US" altLang="zh-CN" b="1" dirty="0" smtClean="0">
              <a:solidFill>
                <a:prstClr val="black"/>
              </a:solidFill>
              <a:latin typeface="方正兰亭刊黑_GBK" pitchFamily="2" charset="-122"/>
              <a:ea typeface="方正兰亭刊黑_GBK" pitchFamily="2" charset="-122"/>
            </a:endParaRPr>
          </a:p>
          <a:p>
            <a:pPr algn="ctr"/>
            <a:r>
              <a:rPr lang="zh-CN" altLang="en-US" b="1" dirty="0" smtClean="0">
                <a:solidFill>
                  <a:prstClr val="black"/>
                </a:solidFill>
                <a:latin typeface="方正兰亭刊黑_GBK" pitchFamily="2" charset="-122"/>
                <a:ea typeface="方正兰亭刊黑_GBK" pitchFamily="2" charset="-122"/>
              </a:rPr>
              <a:t>方</a:t>
            </a:r>
            <a:endParaRPr lang="en-US" altLang="zh-CN" b="1" dirty="0" smtClean="0">
              <a:solidFill>
                <a:prstClr val="black"/>
              </a:solidFill>
              <a:latin typeface="方正兰亭刊黑_GBK" pitchFamily="2" charset="-122"/>
              <a:ea typeface="方正兰亭刊黑_GBK" pitchFamily="2" charset="-122"/>
            </a:endParaRPr>
          </a:p>
          <a:p>
            <a:pPr algn="ctr"/>
            <a:r>
              <a:rPr lang="zh-CN" altLang="en-US" b="1" dirty="0" smtClean="0">
                <a:solidFill>
                  <a:prstClr val="black"/>
                </a:solidFill>
                <a:latin typeface="方正兰亭刊黑_GBK" pitchFamily="2" charset="-122"/>
                <a:ea typeface="方正兰亭刊黑_GBK" pitchFamily="2" charset="-122"/>
              </a:rPr>
              <a:t>案</a:t>
            </a:r>
            <a:endParaRPr lang="zh-CN" altLang="en-US" b="1" dirty="0">
              <a:solidFill>
                <a:prstClr val="black"/>
              </a:solidFill>
              <a:latin typeface="方正兰亭刊黑_GBK" pitchFamily="2" charset="-122"/>
              <a:ea typeface="方正兰亭刊黑_GBK" pitchFamily="2" charset="-122"/>
            </a:endParaRPr>
          </a:p>
        </p:txBody>
      </p:sp>
      <p:sp>
        <p:nvSpPr>
          <p:cNvPr id="4" name="矩形 3"/>
          <p:cNvSpPr/>
          <p:nvPr/>
        </p:nvSpPr>
        <p:spPr>
          <a:xfrm>
            <a:off x="2339752" y="772344"/>
            <a:ext cx="6552728" cy="3881074"/>
          </a:xfrm>
          <a:prstGeom prst="rect">
            <a:avLst/>
          </a:prstGeom>
          <a:noFill/>
          <a:ln>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6" name="直接箭头连接符 5"/>
          <p:cNvCxnSpPr/>
          <p:nvPr/>
        </p:nvCxnSpPr>
        <p:spPr>
          <a:xfrm flipV="1">
            <a:off x="1603547" y="2332912"/>
            <a:ext cx="945644" cy="10"/>
          </a:xfrm>
          <a:prstGeom prst="straightConnector1">
            <a:avLst/>
          </a:prstGeom>
          <a:ln w="19050">
            <a:solidFill>
              <a:schemeClr val="tx1">
                <a:lumMod val="75000"/>
                <a:lumOff val="25000"/>
              </a:schemeClr>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77079" y="42191"/>
            <a:ext cx="2044133" cy="369324"/>
          </a:xfrm>
          <a:prstGeom prst="rect">
            <a:avLst/>
          </a:prstGeom>
        </p:spPr>
        <p:txBody>
          <a:bodyPr wrap="none" lIns="91432" tIns="45716" rIns="91432" bIns="45716">
            <a:spAutoFit/>
          </a:bodyPr>
          <a:lstStyle/>
          <a:p>
            <a:pPr defTabSz="914310"/>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动力电池测试方案</a:t>
            </a:r>
          </a:p>
        </p:txBody>
      </p:sp>
    </p:spTree>
    <p:extLst>
      <p:ext uri="{BB962C8B-B14F-4D97-AF65-F5344CB8AC3E}">
        <p14:creationId xmlns:p14="http://schemas.microsoft.com/office/powerpoint/2010/main" xmlns="" val="232018099"/>
      </p:ext>
    </p:extLst>
  </p:cSld>
  <p:clrMapOvr>
    <a:masterClrMapping/>
  </p:clrMapOvr>
  <p:transition spd="slow" advTm="15368">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矩形 8"/>
          <p:cNvSpPr/>
          <p:nvPr/>
        </p:nvSpPr>
        <p:spPr>
          <a:xfrm>
            <a:off x="251520" y="1132408"/>
            <a:ext cx="8712968" cy="1323439"/>
          </a:xfrm>
          <a:prstGeom prst="rect">
            <a:avLst/>
          </a:prstGeom>
        </p:spPr>
        <p:txBody>
          <a:bodyPr wrap="square">
            <a:spAutoFit/>
          </a:bodyPr>
          <a:lstStyle/>
          <a:p>
            <a:pPr marL="285750" lvl="0" indent="-285750">
              <a:spcBef>
                <a:spcPts val="600"/>
              </a:spcBef>
              <a:buClr>
                <a:srgbClr val="C00000"/>
              </a:buClr>
              <a:buFont typeface="Wingdings" pitchFamily="2" charset="2"/>
              <a:buChar char="n"/>
            </a:pPr>
            <a:r>
              <a:rPr lang="zh-CN" altLang="en-US" sz="1400" dirty="0" smtClean="0">
                <a:latin typeface="方正兰亭刊黑_GBK" pitchFamily="2" charset="-122"/>
                <a:ea typeface="方正兰亭刊黑_GBK" pitchFamily="2" charset="-122"/>
              </a:rPr>
              <a:t>动力</a:t>
            </a:r>
            <a:r>
              <a:rPr lang="zh-CN" altLang="en-US" sz="1400" dirty="0">
                <a:latin typeface="方正兰亭刊黑_GBK" pitchFamily="2" charset="-122"/>
                <a:ea typeface="方正兰亭刊黑_GBK" pitchFamily="2" charset="-122"/>
              </a:rPr>
              <a:t>电池的测试中，实时的监控温度变化可以更精准的分析每个单体电芯和电池组的性能</a:t>
            </a:r>
            <a:r>
              <a:rPr lang="zh-CN" altLang="en-US" sz="1400" dirty="0" smtClean="0">
                <a:latin typeface="方正兰亭刊黑_GBK" pitchFamily="2" charset="-122"/>
                <a:ea typeface="方正兰亭刊黑_GBK" pitchFamily="2" charset="-122"/>
              </a:rPr>
              <a:t>。</a:t>
            </a:r>
            <a:endParaRPr lang="en-US" altLang="zh-CN" sz="1400" dirty="0" smtClean="0">
              <a:latin typeface="方正兰亭刊黑_GBK" pitchFamily="2" charset="-122"/>
              <a:ea typeface="方正兰亭刊黑_GBK" pitchFamily="2" charset="-122"/>
            </a:endParaRPr>
          </a:p>
          <a:p>
            <a:pPr marL="285750" lvl="0" indent="-285750">
              <a:spcBef>
                <a:spcPts val="600"/>
              </a:spcBef>
              <a:buClr>
                <a:srgbClr val="C00000"/>
              </a:buClr>
              <a:buFont typeface="Wingdings" pitchFamily="2" charset="2"/>
              <a:buChar char="n"/>
            </a:pPr>
            <a:r>
              <a:rPr lang="zh-CN" altLang="en-US" sz="1400" dirty="0">
                <a:latin typeface="方正兰亭刊黑_GBK" pitchFamily="2" charset="-122"/>
                <a:ea typeface="方正兰亭刊黑_GBK" pitchFamily="2" charset="-122"/>
              </a:rPr>
              <a:t>由于电池模组中发热电芯体的密集摆放，中间区域必然热量聚集较多，边缘区域较少，温度传感器一般会放在电池模组中温度变化幅度最大的地点。</a:t>
            </a:r>
          </a:p>
          <a:p>
            <a:pPr marL="285750" lvl="0" indent="-285750">
              <a:spcBef>
                <a:spcPts val="600"/>
              </a:spcBef>
              <a:buClr>
                <a:srgbClr val="C00000"/>
              </a:buClr>
              <a:buFont typeface="Wingdings" pitchFamily="2" charset="2"/>
              <a:buChar char="n"/>
            </a:pPr>
            <a:r>
              <a:rPr lang="en-US" altLang="zh-CN" sz="1400" dirty="0">
                <a:latin typeface="方正兰亭刊黑_GBK" pitchFamily="2" charset="-122"/>
                <a:ea typeface="方正兰亭刊黑_GBK" pitchFamily="2" charset="-122"/>
              </a:rPr>
              <a:t>ITS5300 </a:t>
            </a:r>
            <a:r>
              <a:rPr lang="zh-CN" altLang="en-US" sz="1400" dirty="0">
                <a:latin typeface="方正兰亭刊黑_GBK" pitchFamily="2" charset="-122"/>
                <a:ea typeface="方正兰亭刊黑_GBK" pitchFamily="2" charset="-122"/>
              </a:rPr>
              <a:t>电池测试系统整合了</a:t>
            </a:r>
            <a:r>
              <a:rPr lang="en-US" altLang="zh-CN" sz="1400" dirty="0">
                <a:latin typeface="方正兰亭刊黑_GBK" pitchFamily="2" charset="-122"/>
                <a:ea typeface="方正兰亭刊黑_GBK" pitchFamily="2" charset="-122"/>
              </a:rPr>
              <a:t>ITECH </a:t>
            </a:r>
            <a:r>
              <a:rPr lang="zh-CN" altLang="en-US" sz="1400" dirty="0">
                <a:latin typeface="方正兰亭刊黑_GBK" pitchFamily="2" charset="-122"/>
                <a:ea typeface="方正兰亭刊黑_GBK" pitchFamily="2" charset="-122"/>
              </a:rPr>
              <a:t>多通道温度采集仪，支持</a:t>
            </a:r>
            <a:r>
              <a:rPr lang="en-US" altLang="zh-CN" sz="1400" dirty="0">
                <a:latin typeface="方正兰亭刊黑_GBK" pitchFamily="2" charset="-122"/>
                <a:ea typeface="方正兰亭刊黑_GBK" pitchFamily="2" charset="-122"/>
              </a:rPr>
              <a:t>24</a:t>
            </a:r>
            <a:r>
              <a:rPr lang="zh-CN" altLang="en-US" sz="1400" dirty="0">
                <a:latin typeface="方正兰亭刊黑_GBK" pitchFamily="2" charset="-122"/>
                <a:ea typeface="方正兰亭刊黑_GBK" pitchFamily="2" charset="-122"/>
              </a:rPr>
              <a:t>个通道同步进行温度监控</a:t>
            </a:r>
            <a:r>
              <a:rPr lang="zh-CN" altLang="en-US" sz="1400" dirty="0" smtClean="0">
                <a:latin typeface="方正兰亭刊黑_GBK" pitchFamily="2" charset="-122"/>
                <a:ea typeface="方正兰亭刊黑_GBK" pitchFamily="2" charset="-122"/>
              </a:rPr>
              <a:t>。测量范围</a:t>
            </a:r>
            <a:r>
              <a:rPr lang="zh-CN" altLang="en-US" sz="1400" dirty="0">
                <a:latin typeface="方正兰亭刊黑_GBK" pitchFamily="2" charset="-122"/>
                <a:ea typeface="方正兰亭刊黑_GBK" pitchFamily="2" charset="-122"/>
              </a:rPr>
              <a:t>宽达</a:t>
            </a:r>
            <a:r>
              <a:rPr lang="en-US" altLang="zh-CN" sz="1400" dirty="0">
                <a:latin typeface="方正兰亭刊黑_GBK" pitchFamily="2" charset="-122"/>
                <a:ea typeface="方正兰亭刊黑_GBK" pitchFamily="2" charset="-122"/>
              </a:rPr>
              <a:t>-200℃~2000℃</a:t>
            </a:r>
            <a:r>
              <a:rPr lang="zh-CN" altLang="en-US" sz="1400" dirty="0">
                <a:latin typeface="方正兰亭刊黑_GBK" pitchFamily="2" charset="-122"/>
                <a:ea typeface="方正兰亭刊黑_GBK" pitchFamily="2" charset="-122"/>
              </a:rPr>
              <a:t>，在确保测量宽范围的基础上做到</a:t>
            </a:r>
            <a:r>
              <a:rPr lang="en-US" altLang="zh-CN" sz="1400" dirty="0">
                <a:latin typeface="方正兰亭刊黑_GBK" pitchFamily="2" charset="-122"/>
                <a:ea typeface="方正兰亭刊黑_GBK" pitchFamily="2" charset="-122"/>
              </a:rPr>
              <a:t>0.5℃</a:t>
            </a:r>
            <a:r>
              <a:rPr lang="zh-CN" altLang="en-US" sz="1400" dirty="0">
                <a:latin typeface="方正兰亭刊黑_GBK" pitchFamily="2" charset="-122"/>
                <a:ea typeface="方正兰亭刊黑_GBK" pitchFamily="2" charset="-122"/>
              </a:rPr>
              <a:t>的测量精度、</a:t>
            </a:r>
            <a:r>
              <a:rPr lang="en-US" altLang="zh-CN" sz="1400" dirty="0">
                <a:latin typeface="方正兰亭刊黑_GBK" pitchFamily="2" charset="-122"/>
                <a:ea typeface="方正兰亭刊黑_GBK" pitchFamily="2" charset="-122"/>
              </a:rPr>
              <a:t>0.01℃</a:t>
            </a:r>
            <a:r>
              <a:rPr lang="zh-CN" altLang="en-US" sz="1400" dirty="0">
                <a:latin typeface="方正兰亭刊黑_GBK" pitchFamily="2" charset="-122"/>
                <a:ea typeface="方正兰亭刊黑_GBK" pitchFamily="2" charset="-122"/>
              </a:rPr>
              <a:t>解析度</a:t>
            </a:r>
            <a:r>
              <a:rPr lang="zh-CN" altLang="en-US" sz="1400" dirty="0" smtClean="0">
                <a:latin typeface="方正兰亭刊黑_GBK" pitchFamily="2" charset="-122"/>
                <a:ea typeface="方正兰亭刊黑_GBK" pitchFamily="2" charset="-122"/>
              </a:rPr>
              <a:t>。</a:t>
            </a:r>
            <a:endParaRPr lang="zh-CN" altLang="en-US" sz="1400" dirty="0">
              <a:latin typeface="方正兰亭刊黑_GBK" pitchFamily="2" charset="-122"/>
              <a:ea typeface="方正兰亭刊黑_GBK" pitchFamily="2" charset="-122"/>
            </a:endParaRPr>
          </a:p>
        </p:txBody>
      </p:sp>
      <p:pic>
        <p:nvPicPr>
          <p:cNvPr id="26" name="Picture 2" descr="E:\市场部-唐瑜\产品图片资料\ATE\ITS5300\QQ图片20141226094232.jpg"/>
          <p:cNvPicPr>
            <a:picLocks noChangeAspect="1" noChangeArrowheads="1"/>
          </p:cNvPicPr>
          <p:nvPr/>
        </p:nvPicPr>
        <p:blipFill>
          <a:blip r:embed="rId3" cstate="print"/>
          <a:srcRect/>
          <a:stretch>
            <a:fillRect/>
          </a:stretch>
        </p:blipFill>
        <p:spPr bwMode="auto">
          <a:xfrm>
            <a:off x="4444733" y="2620539"/>
            <a:ext cx="3219479" cy="2250831"/>
          </a:xfrm>
          <a:prstGeom prst="roundRect">
            <a:avLst>
              <a:gd name="adj" fmla="val 4167"/>
            </a:avLst>
          </a:prstGeom>
          <a:solidFill>
            <a:srgbClr val="FFFFFF"/>
          </a:solidFill>
          <a:ln w="76200" cap="sq">
            <a:solidFill>
              <a:sysClr val="windowText" lastClr="000000">
                <a:lumMod val="65000"/>
                <a:lumOff val="35000"/>
              </a:sys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 Box 5"/>
          <p:cNvSpPr txBox="1">
            <a:spLocks noChangeArrowheads="1"/>
          </p:cNvSpPr>
          <p:nvPr/>
        </p:nvSpPr>
        <p:spPr bwMode="auto">
          <a:xfrm>
            <a:off x="288000" y="469540"/>
            <a:ext cx="4139680" cy="535696"/>
          </a:xfrm>
          <a:prstGeom prst="rect">
            <a:avLst/>
          </a:prstGeom>
          <a:noFill/>
          <a:ln w="9525">
            <a:noFill/>
            <a:miter lim="800000"/>
            <a:headEnd/>
            <a:tailEnd/>
          </a:ln>
        </p:spPr>
        <p:txBody>
          <a:bodyPr wrap="square" anchor="ctr">
            <a:spAutoFit/>
          </a:bodyPr>
          <a:lstStyle/>
          <a:p>
            <a:pPr>
              <a:lnSpc>
                <a:spcPct val="160000"/>
              </a:lnSpc>
            </a:pPr>
            <a:r>
              <a:rPr lang="zh-CN" altLang="en-US" b="1" dirty="0">
                <a:solidFill>
                  <a:srgbClr val="C00000"/>
                </a:solidFill>
                <a:latin typeface="方正兰亭刊黑_GBK" pitchFamily="2" charset="-122"/>
                <a:ea typeface="方正兰亭刊黑_GBK" pitchFamily="2" charset="-122"/>
              </a:rPr>
              <a:t>安全性能测试</a:t>
            </a:r>
            <a:r>
              <a:rPr lang="en-US" altLang="zh-CN" b="1" dirty="0">
                <a:solidFill>
                  <a:srgbClr val="C00000"/>
                </a:solidFill>
                <a:latin typeface="方正兰亭刊黑_GBK" pitchFamily="2" charset="-122"/>
                <a:ea typeface="方正兰亭刊黑_GBK" pitchFamily="2" charset="-122"/>
              </a:rPr>
              <a:t>——</a:t>
            </a:r>
            <a:r>
              <a:rPr lang="zh-CN" altLang="en-US" b="1" dirty="0">
                <a:solidFill>
                  <a:srgbClr val="C00000"/>
                </a:solidFill>
                <a:latin typeface="方正兰亭刊黑_GBK" pitchFamily="2" charset="-122"/>
                <a:ea typeface="方正兰亭刊黑_GBK" pitchFamily="2" charset="-122"/>
              </a:rPr>
              <a:t>温度测试</a:t>
            </a:r>
          </a:p>
        </p:txBody>
      </p:sp>
      <p:sp>
        <p:nvSpPr>
          <p:cNvPr id="11" name="矩形 10"/>
          <p:cNvSpPr/>
          <p:nvPr/>
        </p:nvSpPr>
        <p:spPr>
          <a:xfrm>
            <a:off x="77079" y="42191"/>
            <a:ext cx="2044133" cy="369324"/>
          </a:xfrm>
          <a:prstGeom prst="rect">
            <a:avLst/>
          </a:prstGeom>
        </p:spPr>
        <p:txBody>
          <a:bodyPr wrap="none" lIns="91432" tIns="45716" rIns="91432" bIns="45716">
            <a:spAutoFit/>
          </a:bodyPr>
          <a:lstStyle/>
          <a:p>
            <a:pPr defTabSz="914310"/>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动力电池测试方案</a:t>
            </a:r>
          </a:p>
        </p:txBody>
      </p:sp>
    </p:spTree>
    <p:extLst>
      <p:ext uri="{BB962C8B-B14F-4D97-AF65-F5344CB8AC3E}">
        <p14:creationId xmlns:p14="http://schemas.microsoft.com/office/powerpoint/2010/main" xmlns="" val="3424050460"/>
      </p:ext>
    </p:extLst>
  </p:cSld>
  <p:clrMapOvr>
    <a:masterClrMapping/>
  </p:clrMapOvr>
  <p:transition spd="slow" advTm="15368">
    <p:push di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矩形 8"/>
          <p:cNvSpPr/>
          <p:nvPr/>
        </p:nvSpPr>
        <p:spPr>
          <a:xfrm>
            <a:off x="288000" y="1286038"/>
            <a:ext cx="4105956" cy="2573012"/>
          </a:xfrm>
          <a:prstGeom prst="rect">
            <a:avLst/>
          </a:prstGeom>
        </p:spPr>
        <p:txBody>
          <a:bodyPr wrap="square">
            <a:spAutoFit/>
          </a:bodyPr>
          <a:lstStyle/>
          <a:p>
            <a:pPr marL="285750" lvl="0" indent="-285750">
              <a:lnSpc>
                <a:spcPct val="120000"/>
              </a:lnSpc>
              <a:spcBef>
                <a:spcPts val="600"/>
              </a:spcBef>
              <a:buClr>
                <a:srgbClr val="C00000"/>
              </a:buClr>
              <a:buFont typeface="Wingdings" pitchFamily="2" charset="2"/>
              <a:buChar char="n"/>
            </a:pPr>
            <a:r>
              <a:rPr lang="zh-CN" altLang="en-US" sz="1400" dirty="0">
                <a:latin typeface="方正兰亭刊黑_GBK" pitchFamily="2" charset="-122"/>
                <a:ea typeface="方正兰亭刊黑_GBK" pitchFamily="2" charset="-122"/>
              </a:rPr>
              <a:t>电池一致性是影响电池模组</a:t>
            </a:r>
            <a:r>
              <a:rPr lang="en-US" altLang="zh-CN" sz="1400" dirty="0">
                <a:latin typeface="方正兰亭刊黑_GBK" pitchFamily="2" charset="-122"/>
                <a:ea typeface="方正兰亭刊黑_GBK" pitchFamily="2" charset="-122"/>
              </a:rPr>
              <a:t>/</a:t>
            </a:r>
            <a:r>
              <a:rPr lang="zh-CN" altLang="en-US" sz="1400" dirty="0">
                <a:latin typeface="方正兰亭刊黑_GBK" pitchFamily="2" charset="-122"/>
                <a:ea typeface="方正兰亭刊黑_GBK" pitchFamily="2" charset="-122"/>
              </a:rPr>
              <a:t>电池包的使用寿命、安全性和使用成本等的重要因素</a:t>
            </a:r>
            <a:r>
              <a:rPr lang="zh-CN" altLang="en-US" sz="1400" dirty="0" smtClean="0">
                <a:latin typeface="方正兰亭刊黑_GBK" pitchFamily="2" charset="-122"/>
                <a:ea typeface="方正兰亭刊黑_GBK" pitchFamily="2" charset="-122"/>
              </a:rPr>
              <a:t>之一。</a:t>
            </a:r>
            <a:endParaRPr lang="zh-CN" altLang="en-US" sz="1400" dirty="0">
              <a:latin typeface="方正兰亭刊黑_GBK" pitchFamily="2" charset="-122"/>
              <a:ea typeface="方正兰亭刊黑_GBK" pitchFamily="2" charset="-122"/>
            </a:endParaRPr>
          </a:p>
          <a:p>
            <a:pPr marL="285750" lvl="0" indent="-285750">
              <a:lnSpc>
                <a:spcPct val="120000"/>
              </a:lnSpc>
              <a:spcBef>
                <a:spcPts val="600"/>
              </a:spcBef>
              <a:buClr>
                <a:srgbClr val="C00000"/>
              </a:buClr>
              <a:buFont typeface="Wingdings" pitchFamily="2" charset="2"/>
              <a:buChar char="n"/>
            </a:pPr>
            <a:r>
              <a:rPr lang="zh-CN" altLang="en-US" sz="1400" dirty="0" smtClean="0">
                <a:latin typeface="方正兰亭刊黑_GBK" pitchFamily="2" charset="-122"/>
                <a:ea typeface="方正兰亭刊黑_GBK" pitchFamily="2" charset="-122"/>
              </a:rPr>
              <a:t>均衡</a:t>
            </a:r>
            <a:r>
              <a:rPr lang="zh-CN" altLang="en-US" sz="1400" dirty="0">
                <a:latin typeface="方正兰亭刊黑_GBK" pitchFamily="2" charset="-122"/>
                <a:ea typeface="方正兰亭刊黑_GBK" pitchFamily="2" charset="-122"/>
              </a:rPr>
              <a:t>充放电</a:t>
            </a:r>
            <a:r>
              <a:rPr lang="zh-CN" altLang="en-US" sz="1400" dirty="0" smtClean="0">
                <a:latin typeface="方正兰亭刊黑_GBK" pitchFamily="2" charset="-122"/>
                <a:ea typeface="方正兰亭刊黑_GBK" pitchFamily="2" charset="-122"/>
              </a:rPr>
              <a:t>，是</a:t>
            </a:r>
            <a:r>
              <a:rPr lang="zh-CN" altLang="en-US" sz="1400" dirty="0">
                <a:latin typeface="方正兰亭刊黑_GBK" pitchFamily="2" charset="-122"/>
                <a:ea typeface="方正兰亭刊黑_GBK" pitchFamily="2" charset="-122"/>
              </a:rPr>
              <a:t>指在电池的使用过程中</a:t>
            </a:r>
            <a:r>
              <a:rPr lang="zh-CN" altLang="en-US" sz="1400" dirty="0" smtClean="0">
                <a:latin typeface="方正兰亭刊黑_GBK" pitchFamily="2" charset="-122"/>
                <a:ea typeface="方正兰亭刊黑_GBK" pitchFamily="2" charset="-122"/>
              </a:rPr>
              <a:t>，对</a:t>
            </a:r>
            <a:r>
              <a:rPr lang="zh-CN" altLang="en-US" sz="1400" dirty="0">
                <a:latin typeface="方正兰亭刊黑_GBK" pitchFamily="2" charset="-122"/>
                <a:ea typeface="方正兰亭刊黑_GBK" pitchFamily="2" charset="-122"/>
              </a:rPr>
              <a:t>电池进行活化充放电，以达到均衡电池组中各个电池特性</a:t>
            </a:r>
            <a:r>
              <a:rPr lang="zh-CN" altLang="en-US" sz="1400" dirty="0" smtClean="0">
                <a:latin typeface="方正兰亭刊黑_GBK" pitchFamily="2" charset="-122"/>
                <a:ea typeface="方正兰亭刊黑_GBK" pitchFamily="2" charset="-122"/>
              </a:rPr>
              <a:t>。</a:t>
            </a:r>
            <a:endParaRPr lang="en-US" altLang="zh-CN" sz="1400" dirty="0" smtClean="0">
              <a:latin typeface="方正兰亭刊黑_GBK" pitchFamily="2" charset="-122"/>
              <a:ea typeface="方正兰亭刊黑_GBK" pitchFamily="2" charset="-122"/>
            </a:endParaRPr>
          </a:p>
          <a:p>
            <a:pPr marL="285750" lvl="0" indent="-285750">
              <a:lnSpc>
                <a:spcPct val="120000"/>
              </a:lnSpc>
              <a:spcBef>
                <a:spcPts val="600"/>
              </a:spcBef>
              <a:buClr>
                <a:srgbClr val="C00000"/>
              </a:buClr>
              <a:buFont typeface="Wingdings" pitchFamily="2" charset="2"/>
              <a:buChar char="n"/>
            </a:pPr>
            <a:r>
              <a:rPr lang="en-US" altLang="zh-CN" sz="1400" dirty="0">
                <a:latin typeface="方正兰亭刊黑_GBK" pitchFamily="2" charset="-122"/>
                <a:ea typeface="方正兰亭刊黑_GBK" pitchFamily="2" charset="-122"/>
              </a:rPr>
              <a:t>ITS5300</a:t>
            </a:r>
            <a:r>
              <a:rPr lang="zh-CN" altLang="en-US" sz="1400" dirty="0">
                <a:latin typeface="方正兰亭刊黑_GBK" pitchFamily="2" charset="-122"/>
                <a:ea typeface="方正兰亭刊黑_GBK" pitchFamily="2" charset="-122"/>
              </a:rPr>
              <a:t>电池充放电测试</a:t>
            </a:r>
            <a:r>
              <a:rPr lang="zh-CN" altLang="en-US" sz="1400" dirty="0" smtClean="0">
                <a:latin typeface="方正兰亭刊黑_GBK" pitchFamily="2" charset="-122"/>
                <a:ea typeface="方正兰亭刊黑_GBK" pitchFamily="2" charset="-122"/>
              </a:rPr>
              <a:t>系统通过</a:t>
            </a:r>
            <a:r>
              <a:rPr lang="zh-CN" altLang="en-US" sz="1400" dirty="0">
                <a:latin typeface="方正兰亭刊黑_GBK" pitchFamily="2" charset="-122"/>
                <a:ea typeface="方正兰亭刊黑_GBK" pitchFamily="2" charset="-122"/>
              </a:rPr>
              <a:t>实时监测单体电池或电池组的电压，可对组中电压不平衡的单体电池进行独立充放电，从而有效提升电池组的可用容量，延长使用寿命</a:t>
            </a:r>
            <a:r>
              <a:rPr lang="zh-CN" altLang="en-US" sz="1400" dirty="0" smtClean="0">
                <a:latin typeface="方正兰亭刊黑_GBK" pitchFamily="2" charset="-122"/>
                <a:ea typeface="方正兰亭刊黑_GBK" pitchFamily="2" charset="-122"/>
              </a:rPr>
              <a:t>。</a:t>
            </a:r>
            <a:endParaRPr lang="zh-CN" altLang="en-US" sz="1400" dirty="0">
              <a:latin typeface="方正兰亭刊黑_GBK" pitchFamily="2" charset="-122"/>
              <a:ea typeface="方正兰亭刊黑_GBK" pitchFamily="2" charset="-122"/>
            </a:endParaRPr>
          </a:p>
        </p:txBody>
      </p:sp>
      <p:grpSp>
        <p:nvGrpSpPr>
          <p:cNvPr id="2" name="组合 1"/>
          <p:cNvGrpSpPr>
            <a:grpSpLocks noChangeAspect="1"/>
          </p:cNvGrpSpPr>
          <p:nvPr/>
        </p:nvGrpSpPr>
        <p:grpSpPr>
          <a:xfrm>
            <a:off x="4716020" y="1132385"/>
            <a:ext cx="4022899" cy="2880320"/>
            <a:chOff x="4139952" y="1229381"/>
            <a:chExt cx="4643984" cy="3325005"/>
          </a:xfrm>
        </p:grpSpPr>
        <p:pic>
          <p:nvPicPr>
            <p:cNvPr id="11" name="Picture 1"/>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346" r="30297" b="-1"/>
            <a:stretch/>
          </p:blipFill>
          <p:spPr bwMode="auto">
            <a:xfrm>
              <a:off x="4139952" y="1229381"/>
              <a:ext cx="4643984" cy="33250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椭圆 12"/>
            <p:cNvSpPr/>
            <p:nvPr/>
          </p:nvSpPr>
          <p:spPr>
            <a:xfrm>
              <a:off x="4386364" y="3154043"/>
              <a:ext cx="1337764" cy="1219261"/>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914310"/>
              <a:endParaRPr lang="zh-CN" altLang="en-US">
                <a:solidFill>
                  <a:prstClr val="white"/>
                </a:solidFill>
              </a:endParaRPr>
            </a:p>
          </p:txBody>
        </p:sp>
      </p:grpSp>
      <p:sp>
        <p:nvSpPr>
          <p:cNvPr id="14" name="TextBox 13"/>
          <p:cNvSpPr txBox="1"/>
          <p:nvPr/>
        </p:nvSpPr>
        <p:spPr>
          <a:xfrm>
            <a:off x="5289808" y="4168184"/>
            <a:ext cx="2875323" cy="307863"/>
          </a:xfrm>
          <a:prstGeom prst="rect">
            <a:avLst/>
          </a:prstGeom>
          <a:noFill/>
        </p:spPr>
        <p:txBody>
          <a:bodyPr wrap="none" lIns="91432" tIns="45716" rIns="91432" bIns="45716" rtlCol="0">
            <a:spAutoFit/>
          </a:bodyPr>
          <a:lstStyle/>
          <a:p>
            <a:pPr defTabSz="914310"/>
            <a:r>
              <a:rPr lang="en-US" altLang="zh-CN" sz="1400" dirty="0">
                <a:solidFill>
                  <a:prstClr val="black"/>
                </a:solidFill>
                <a:latin typeface="Myriad Set Pro" pitchFamily="2" charset="0"/>
                <a:ea typeface="方正兰亭刊黑_GBK" pitchFamily="2" charset="-122"/>
              </a:rPr>
              <a:t>ITS5300</a:t>
            </a:r>
            <a:r>
              <a:rPr lang="zh-CN" altLang="en-US" sz="1400" dirty="0">
                <a:solidFill>
                  <a:prstClr val="black"/>
                </a:solidFill>
                <a:latin typeface="Myriad Set Pro" pitchFamily="2" charset="0"/>
                <a:ea typeface="方正兰亭刊黑_GBK" pitchFamily="2" charset="-122"/>
              </a:rPr>
              <a:t>测试系统截图</a:t>
            </a:r>
            <a:r>
              <a:rPr lang="en-US" altLang="zh-CN" sz="1400" dirty="0">
                <a:solidFill>
                  <a:prstClr val="black"/>
                </a:solidFill>
                <a:latin typeface="Myriad Set Pro" pitchFamily="2" charset="0"/>
                <a:ea typeface="方正兰亭刊黑_GBK" pitchFamily="2" charset="-122"/>
              </a:rPr>
              <a:t>——</a:t>
            </a:r>
            <a:r>
              <a:rPr lang="zh-CN" altLang="en-US" sz="1400" dirty="0">
                <a:solidFill>
                  <a:prstClr val="black"/>
                </a:solidFill>
                <a:latin typeface="Myriad Set Pro" pitchFamily="2" charset="0"/>
                <a:ea typeface="方正兰亭刊黑_GBK" pitchFamily="2" charset="-122"/>
              </a:rPr>
              <a:t>均充均放</a:t>
            </a:r>
          </a:p>
        </p:txBody>
      </p:sp>
      <p:sp>
        <p:nvSpPr>
          <p:cNvPr id="10" name="Text Box 5"/>
          <p:cNvSpPr txBox="1">
            <a:spLocks noChangeArrowheads="1"/>
          </p:cNvSpPr>
          <p:nvPr/>
        </p:nvSpPr>
        <p:spPr bwMode="auto">
          <a:xfrm>
            <a:off x="288000" y="469540"/>
            <a:ext cx="4139680" cy="535696"/>
          </a:xfrm>
          <a:prstGeom prst="rect">
            <a:avLst/>
          </a:prstGeom>
          <a:noFill/>
          <a:ln w="9525">
            <a:noFill/>
            <a:miter lim="800000"/>
            <a:headEnd/>
            <a:tailEnd/>
          </a:ln>
        </p:spPr>
        <p:txBody>
          <a:bodyPr wrap="square" anchor="ctr">
            <a:spAutoFit/>
          </a:bodyPr>
          <a:lstStyle/>
          <a:p>
            <a:pPr>
              <a:lnSpc>
                <a:spcPct val="160000"/>
              </a:lnSpc>
            </a:pPr>
            <a:r>
              <a:rPr lang="zh-CN" altLang="en-US" b="1" dirty="0">
                <a:solidFill>
                  <a:srgbClr val="C00000"/>
                </a:solidFill>
                <a:latin typeface="方正兰亭刊黑_GBK" pitchFamily="2" charset="-122"/>
                <a:ea typeface="方正兰亭刊黑_GBK" pitchFamily="2" charset="-122"/>
              </a:rPr>
              <a:t>安全性能测试</a:t>
            </a:r>
            <a:r>
              <a:rPr lang="en-US" altLang="zh-CN" b="1" dirty="0">
                <a:solidFill>
                  <a:srgbClr val="C00000"/>
                </a:solidFill>
                <a:latin typeface="方正兰亭刊黑_GBK" pitchFamily="2" charset="-122"/>
                <a:ea typeface="方正兰亭刊黑_GBK" pitchFamily="2" charset="-122"/>
              </a:rPr>
              <a:t>——</a:t>
            </a:r>
            <a:r>
              <a:rPr lang="zh-CN" altLang="en-US" b="1" dirty="0">
                <a:solidFill>
                  <a:srgbClr val="C00000"/>
                </a:solidFill>
                <a:latin typeface="方正兰亭刊黑_GBK" pitchFamily="2" charset="-122"/>
                <a:ea typeface="方正兰亭刊黑_GBK" pitchFamily="2" charset="-122"/>
              </a:rPr>
              <a:t>均充均放</a:t>
            </a:r>
          </a:p>
        </p:txBody>
      </p:sp>
      <p:sp>
        <p:nvSpPr>
          <p:cNvPr id="15" name="矩形 14"/>
          <p:cNvSpPr/>
          <p:nvPr/>
        </p:nvSpPr>
        <p:spPr>
          <a:xfrm>
            <a:off x="77079" y="42191"/>
            <a:ext cx="2044133" cy="369324"/>
          </a:xfrm>
          <a:prstGeom prst="rect">
            <a:avLst/>
          </a:prstGeom>
        </p:spPr>
        <p:txBody>
          <a:bodyPr wrap="none" lIns="91432" tIns="45716" rIns="91432" bIns="45716">
            <a:spAutoFit/>
          </a:bodyPr>
          <a:lstStyle/>
          <a:p>
            <a:pPr defTabSz="914310"/>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动力电池测试方案</a:t>
            </a:r>
          </a:p>
        </p:txBody>
      </p:sp>
    </p:spTree>
    <p:extLst>
      <p:ext uri="{BB962C8B-B14F-4D97-AF65-F5344CB8AC3E}">
        <p14:creationId xmlns:p14="http://schemas.microsoft.com/office/powerpoint/2010/main" xmlns="" val="720177358"/>
      </p:ext>
    </p:extLst>
  </p:cSld>
  <p:clrMapOvr>
    <a:masterClrMapping/>
  </p:clrMapOvr>
  <p:transition spd="slow" advTm="15368">
    <p:push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矩形 8"/>
          <p:cNvSpPr/>
          <p:nvPr/>
        </p:nvSpPr>
        <p:spPr>
          <a:xfrm>
            <a:off x="251520" y="1204392"/>
            <a:ext cx="8352928" cy="1815882"/>
          </a:xfrm>
          <a:prstGeom prst="rect">
            <a:avLst/>
          </a:prstGeom>
        </p:spPr>
        <p:txBody>
          <a:bodyPr wrap="square">
            <a:spAutoFit/>
          </a:bodyPr>
          <a:lstStyle/>
          <a:p>
            <a:pPr lvl="0">
              <a:spcBef>
                <a:spcPts val="600"/>
              </a:spcBef>
              <a:buClr>
                <a:srgbClr val="C00000"/>
              </a:buClr>
            </a:pPr>
            <a:r>
              <a:rPr lang="zh-CN" altLang="en-US" sz="1400" dirty="0">
                <a:latin typeface="方正兰亭刊黑_GBK" pitchFamily="2" charset="-122"/>
                <a:ea typeface="方正兰亭刊黑_GBK" pitchFamily="2" charset="-122"/>
              </a:rPr>
              <a:t>电池的安全性能测试：通常包括过充电测试、过放电保护测试、过放后恢复充电测试，短路保护</a:t>
            </a:r>
            <a:r>
              <a:rPr lang="zh-CN" altLang="en-US" sz="1400" dirty="0" smtClean="0">
                <a:latin typeface="方正兰亭刊黑_GBK" pitchFamily="2" charset="-122"/>
                <a:ea typeface="方正兰亭刊黑_GBK" pitchFamily="2" charset="-122"/>
              </a:rPr>
              <a:t>。</a:t>
            </a:r>
            <a:endParaRPr lang="en-US" altLang="zh-CN" sz="1400" dirty="0" smtClean="0">
              <a:latin typeface="方正兰亭刊黑_GBK" pitchFamily="2" charset="-122"/>
              <a:ea typeface="方正兰亭刊黑_GBK" pitchFamily="2" charset="-122"/>
            </a:endParaRPr>
          </a:p>
          <a:p>
            <a:pPr lvl="0">
              <a:spcBef>
                <a:spcPts val="600"/>
              </a:spcBef>
              <a:buClr>
                <a:srgbClr val="C00000"/>
              </a:buClr>
            </a:pPr>
            <a:endParaRPr lang="en-US" altLang="zh-CN" sz="800" dirty="0" smtClean="0">
              <a:latin typeface="方正兰亭刊黑_GBK" pitchFamily="2" charset="-122"/>
              <a:ea typeface="方正兰亭刊黑_GBK" pitchFamily="2" charset="-122"/>
            </a:endParaRPr>
          </a:p>
          <a:p>
            <a:pPr marL="285750" lvl="0" indent="-285750">
              <a:spcBef>
                <a:spcPts val="600"/>
              </a:spcBef>
              <a:buClr>
                <a:srgbClr val="C00000"/>
              </a:buClr>
              <a:buFont typeface="Wingdings" pitchFamily="2" charset="2"/>
              <a:buChar char="n"/>
            </a:pPr>
            <a:r>
              <a:rPr lang="zh-CN" altLang="en-US" sz="1400" dirty="0" smtClean="0">
                <a:latin typeface="方正兰亭刊黑_GBK" pitchFamily="2" charset="-122"/>
                <a:ea typeface="方正兰亭刊黑_GBK" pitchFamily="2" charset="-122"/>
              </a:rPr>
              <a:t>艾德克斯</a:t>
            </a:r>
            <a:r>
              <a:rPr lang="zh-CN" altLang="en-US" sz="1400" dirty="0">
                <a:latin typeface="方正兰亭刊黑_GBK" pitchFamily="2" charset="-122"/>
                <a:ea typeface="方正兰亭刊黑_GBK" pitchFamily="2" charset="-122"/>
              </a:rPr>
              <a:t>提供的直流电源功率范围从</a:t>
            </a:r>
            <a:r>
              <a:rPr lang="en-US" altLang="zh-CN" sz="1400" dirty="0">
                <a:latin typeface="方正兰亭刊黑_GBK" pitchFamily="2" charset="-122"/>
                <a:ea typeface="方正兰亭刊黑_GBK" pitchFamily="2" charset="-122"/>
              </a:rPr>
              <a:t>72W</a:t>
            </a:r>
            <a:r>
              <a:rPr lang="zh-CN" altLang="en-US" sz="1400" dirty="0">
                <a:latin typeface="方正兰亭刊黑_GBK" pitchFamily="2" charset="-122"/>
                <a:ea typeface="方正兰亭刊黑_GBK" pitchFamily="2" charset="-122"/>
              </a:rPr>
              <a:t>到</a:t>
            </a:r>
            <a:r>
              <a:rPr lang="en-US" altLang="zh-CN" sz="1400" dirty="0">
                <a:latin typeface="方正兰亭刊黑_GBK" pitchFamily="2" charset="-122"/>
                <a:ea typeface="方正兰亭刊黑_GBK" pitchFamily="2" charset="-122"/>
              </a:rPr>
              <a:t>30KW</a:t>
            </a:r>
            <a:r>
              <a:rPr lang="zh-CN" altLang="en-US" sz="1400" dirty="0">
                <a:latin typeface="方正兰亭刊黑_GBK" pitchFamily="2" charset="-122"/>
                <a:ea typeface="方正兰亭刊黑_GBK" pitchFamily="2" charset="-122"/>
              </a:rPr>
              <a:t>，可完成过充电测试。</a:t>
            </a:r>
          </a:p>
          <a:p>
            <a:pPr marL="285750" lvl="0" indent="-285750">
              <a:spcBef>
                <a:spcPts val="600"/>
              </a:spcBef>
              <a:buClr>
                <a:srgbClr val="C00000"/>
              </a:buClr>
              <a:buFont typeface="Wingdings" pitchFamily="2" charset="2"/>
              <a:buChar char="n"/>
            </a:pPr>
            <a:r>
              <a:rPr lang="zh-CN" altLang="en-US" sz="1400" dirty="0">
                <a:latin typeface="方正兰亭刊黑_GBK" pitchFamily="2" charset="-122"/>
                <a:ea typeface="方正兰亭刊黑_GBK" pitchFamily="2" charset="-122"/>
              </a:rPr>
              <a:t>艾德克斯提供的直流电子负载功率范围从</a:t>
            </a:r>
            <a:r>
              <a:rPr lang="en-US" altLang="zh-CN" sz="1400" dirty="0">
                <a:latin typeface="方正兰亭刊黑_GBK" pitchFamily="2" charset="-122"/>
                <a:ea typeface="方正兰亭刊黑_GBK" pitchFamily="2" charset="-122"/>
              </a:rPr>
              <a:t>150W</a:t>
            </a:r>
            <a:r>
              <a:rPr lang="zh-CN" altLang="en-US" sz="1400" dirty="0">
                <a:latin typeface="方正兰亭刊黑_GBK" pitchFamily="2" charset="-122"/>
                <a:ea typeface="方正兰亭刊黑_GBK" pitchFamily="2" charset="-122"/>
              </a:rPr>
              <a:t>到</a:t>
            </a:r>
            <a:r>
              <a:rPr lang="en-US" altLang="zh-CN" sz="1400" dirty="0">
                <a:latin typeface="方正兰亭刊黑_GBK" pitchFamily="2" charset="-122"/>
                <a:ea typeface="方正兰亭刊黑_GBK" pitchFamily="2" charset="-122"/>
              </a:rPr>
              <a:t>55KW</a:t>
            </a:r>
            <a:r>
              <a:rPr lang="zh-CN" altLang="en-US" sz="1400" dirty="0">
                <a:latin typeface="方正兰亭刊黑_GBK" pitchFamily="2" charset="-122"/>
                <a:ea typeface="方正兰亭刊黑_GBK" pitchFamily="2" charset="-122"/>
              </a:rPr>
              <a:t>，含</a:t>
            </a:r>
            <a:r>
              <a:rPr lang="en-US" altLang="zh-CN" sz="1400" dirty="0">
                <a:latin typeface="方正兰亭刊黑_GBK" pitchFamily="2" charset="-122"/>
                <a:ea typeface="方正兰亭刊黑_GBK" pitchFamily="2" charset="-122"/>
              </a:rPr>
              <a:t>OCP</a:t>
            </a:r>
            <a:r>
              <a:rPr lang="zh-CN" altLang="en-US" sz="1400" dirty="0">
                <a:latin typeface="方正兰亭刊黑_GBK" pitchFamily="2" charset="-122"/>
                <a:ea typeface="方正兰亭刊黑_GBK" pitchFamily="2" charset="-122"/>
              </a:rPr>
              <a:t>测试，可以测试电池</a:t>
            </a:r>
            <a:r>
              <a:rPr lang="en-US" altLang="zh-CN" sz="1400" dirty="0">
                <a:latin typeface="方正兰亭刊黑_GBK" pitchFamily="2" charset="-122"/>
                <a:ea typeface="方正兰亭刊黑_GBK" pitchFamily="2" charset="-122"/>
              </a:rPr>
              <a:t>PACK</a:t>
            </a:r>
            <a:r>
              <a:rPr lang="zh-CN" altLang="en-US" sz="1400" dirty="0">
                <a:latin typeface="方正兰亭刊黑_GBK" pitchFamily="2" charset="-122"/>
                <a:ea typeface="方正兰亭刊黑_GBK" pitchFamily="2" charset="-122"/>
              </a:rPr>
              <a:t>的过电流保护点，含短路测试，可以测试电池的短路电流，同时完成过放后恢复充电的测试。</a:t>
            </a:r>
          </a:p>
          <a:p>
            <a:pPr marL="285750" lvl="0" indent="-285750">
              <a:spcBef>
                <a:spcPts val="600"/>
              </a:spcBef>
              <a:buClr>
                <a:srgbClr val="C00000"/>
              </a:buClr>
              <a:buFont typeface="Wingdings" pitchFamily="2" charset="2"/>
              <a:buChar char="n"/>
            </a:pPr>
            <a:r>
              <a:rPr lang="zh-CN" altLang="en-US" sz="1400" dirty="0">
                <a:latin typeface="方正兰亭刊黑_GBK" pitchFamily="2" charset="-122"/>
                <a:ea typeface="方正兰亭刊黑_GBK" pitchFamily="2" charset="-122"/>
              </a:rPr>
              <a:t>电池的产品质量和安全性能还取决于产品的生产过程控制。电池生产企业可以使用</a:t>
            </a:r>
            <a:r>
              <a:rPr lang="en-US" altLang="zh-CN" sz="1400" dirty="0">
                <a:latin typeface="方正兰亭刊黑_GBK" pitchFamily="2" charset="-122"/>
                <a:ea typeface="方正兰亭刊黑_GBK" pitchFamily="2" charset="-122"/>
              </a:rPr>
              <a:t>IT5100</a:t>
            </a:r>
            <a:r>
              <a:rPr lang="zh-CN" altLang="en-US" sz="1400" dirty="0">
                <a:latin typeface="方正兰亭刊黑_GBK" pitchFamily="2" charset="-122"/>
                <a:ea typeface="方正兰亭刊黑_GBK" pitchFamily="2" charset="-122"/>
              </a:rPr>
              <a:t>系列对各批次的电池产品进行抽样检验。</a:t>
            </a:r>
          </a:p>
        </p:txBody>
      </p:sp>
      <p:pic>
        <p:nvPicPr>
          <p:cNvPr id="10" name="图片 9"/>
          <p:cNvPicPr>
            <a:picLocks noChangeAspect="1"/>
          </p:cNvPicPr>
          <p:nvPr/>
        </p:nvPicPr>
        <p:blipFill>
          <a:blip r:embed="rId3" cstate="print"/>
          <a:srcRect/>
          <a:stretch>
            <a:fillRect/>
          </a:stretch>
        </p:blipFill>
        <p:spPr bwMode="auto">
          <a:xfrm>
            <a:off x="4860056" y="3209308"/>
            <a:ext cx="2526873" cy="1323208"/>
          </a:xfrm>
          <a:prstGeom prst="roundRect">
            <a:avLst>
              <a:gd name="adj" fmla="val 8594"/>
            </a:avLst>
          </a:prstGeom>
          <a:solidFill>
            <a:srgbClr val="FFFFFF">
              <a:shade val="85000"/>
            </a:srgbClr>
          </a:solidFill>
          <a:ln>
            <a:noFill/>
          </a:ln>
          <a:effectLst/>
        </p:spPr>
      </p:pic>
      <p:sp>
        <p:nvSpPr>
          <p:cNvPr id="11" name="矩形 10"/>
          <p:cNvSpPr/>
          <p:nvPr/>
        </p:nvSpPr>
        <p:spPr>
          <a:xfrm>
            <a:off x="5372303" y="4637845"/>
            <a:ext cx="1503922" cy="307768"/>
          </a:xfrm>
          <a:prstGeom prst="rect">
            <a:avLst/>
          </a:prstGeom>
        </p:spPr>
        <p:txBody>
          <a:bodyPr wrap="none" lIns="91432" tIns="45716" rIns="91432" bIns="45716">
            <a:spAutoFit/>
          </a:bodyPr>
          <a:lstStyle/>
          <a:p>
            <a:pPr defTabSz="914310"/>
            <a:r>
              <a:rPr lang="en-US" altLang="zh-CN" sz="1400" dirty="0">
                <a:solidFill>
                  <a:prstClr val="black"/>
                </a:solidFill>
                <a:latin typeface="方正兰亭刊黑_GBK" pitchFamily="2" charset="-122"/>
                <a:ea typeface="方正兰亭刊黑_GBK" pitchFamily="2" charset="-122"/>
              </a:rPr>
              <a:t>IT5100</a:t>
            </a:r>
            <a:r>
              <a:rPr lang="zh-CN" altLang="en-US" sz="1400" dirty="0">
                <a:solidFill>
                  <a:prstClr val="black"/>
                </a:solidFill>
                <a:latin typeface="方正兰亭刊黑_GBK" pitchFamily="2" charset="-122"/>
                <a:ea typeface="方正兰亭刊黑_GBK" pitchFamily="2" charset="-122"/>
              </a:rPr>
              <a:t>测量数据</a:t>
            </a:r>
          </a:p>
        </p:txBody>
      </p:sp>
      <p:sp>
        <p:nvSpPr>
          <p:cNvPr id="13" name="Text Box 5"/>
          <p:cNvSpPr txBox="1">
            <a:spLocks noChangeArrowheads="1"/>
          </p:cNvSpPr>
          <p:nvPr/>
        </p:nvSpPr>
        <p:spPr bwMode="auto">
          <a:xfrm>
            <a:off x="288000" y="469540"/>
            <a:ext cx="4139680" cy="535696"/>
          </a:xfrm>
          <a:prstGeom prst="rect">
            <a:avLst/>
          </a:prstGeom>
          <a:noFill/>
          <a:ln w="9525">
            <a:noFill/>
            <a:miter lim="800000"/>
            <a:headEnd/>
            <a:tailEnd/>
          </a:ln>
        </p:spPr>
        <p:txBody>
          <a:bodyPr wrap="square" anchor="ctr">
            <a:spAutoFit/>
          </a:bodyPr>
          <a:lstStyle/>
          <a:p>
            <a:pPr>
              <a:lnSpc>
                <a:spcPct val="160000"/>
              </a:lnSpc>
            </a:pPr>
            <a:r>
              <a:rPr lang="zh-CN" altLang="en-US" b="1" dirty="0">
                <a:solidFill>
                  <a:srgbClr val="C00000"/>
                </a:solidFill>
                <a:latin typeface="方正兰亭刊黑_GBK" pitchFamily="2" charset="-122"/>
                <a:ea typeface="方正兰亭刊黑_GBK" pitchFamily="2" charset="-122"/>
              </a:rPr>
              <a:t>安全性能测试</a:t>
            </a:r>
            <a:r>
              <a:rPr lang="en-US" altLang="zh-CN" b="1" dirty="0">
                <a:solidFill>
                  <a:srgbClr val="C00000"/>
                </a:solidFill>
                <a:latin typeface="方正兰亭刊黑_GBK" pitchFamily="2" charset="-122"/>
                <a:ea typeface="方正兰亭刊黑_GBK" pitchFamily="2" charset="-122"/>
              </a:rPr>
              <a:t>——</a:t>
            </a:r>
            <a:r>
              <a:rPr lang="zh-CN" altLang="en-US" b="1" dirty="0">
                <a:solidFill>
                  <a:srgbClr val="C00000"/>
                </a:solidFill>
                <a:latin typeface="方正兰亭刊黑_GBK" pitchFamily="2" charset="-122"/>
                <a:ea typeface="方正兰亭刊黑_GBK" pitchFamily="2" charset="-122"/>
              </a:rPr>
              <a:t>充放电安全测试</a:t>
            </a:r>
          </a:p>
        </p:txBody>
      </p:sp>
      <p:sp>
        <p:nvSpPr>
          <p:cNvPr id="14" name="矩形 13"/>
          <p:cNvSpPr/>
          <p:nvPr/>
        </p:nvSpPr>
        <p:spPr>
          <a:xfrm>
            <a:off x="77079" y="42191"/>
            <a:ext cx="2044133" cy="369324"/>
          </a:xfrm>
          <a:prstGeom prst="rect">
            <a:avLst/>
          </a:prstGeom>
        </p:spPr>
        <p:txBody>
          <a:bodyPr wrap="none" lIns="91432" tIns="45716" rIns="91432" bIns="45716">
            <a:spAutoFit/>
          </a:bodyPr>
          <a:lstStyle/>
          <a:p>
            <a:pPr defTabSz="914310"/>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动力电池测试方案</a:t>
            </a:r>
          </a:p>
        </p:txBody>
      </p:sp>
    </p:spTree>
    <p:extLst>
      <p:ext uri="{BB962C8B-B14F-4D97-AF65-F5344CB8AC3E}">
        <p14:creationId xmlns:p14="http://schemas.microsoft.com/office/powerpoint/2010/main" xmlns="" val="1451857609"/>
      </p:ext>
    </p:extLst>
  </p:cSld>
  <p:clrMapOvr>
    <a:masterClrMapping/>
  </p:clrMapOvr>
  <p:transition spd="slow" advTm="15368">
    <p:push di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矩形 8"/>
          <p:cNvSpPr/>
          <p:nvPr/>
        </p:nvSpPr>
        <p:spPr>
          <a:xfrm>
            <a:off x="288000" y="1060390"/>
            <a:ext cx="8352928" cy="1031051"/>
          </a:xfrm>
          <a:prstGeom prst="rect">
            <a:avLst/>
          </a:prstGeom>
        </p:spPr>
        <p:txBody>
          <a:bodyPr wrap="square">
            <a:spAutoFit/>
          </a:bodyPr>
          <a:lstStyle/>
          <a:p>
            <a:pPr marL="285750" lvl="0" indent="-285750">
              <a:spcBef>
                <a:spcPts val="600"/>
              </a:spcBef>
              <a:buClr>
                <a:srgbClr val="C00000"/>
              </a:buClr>
              <a:buFont typeface="Wingdings" pitchFamily="2" charset="2"/>
              <a:buChar char="n"/>
            </a:pPr>
            <a:r>
              <a:rPr lang="zh-CN" altLang="en-US" sz="1400" dirty="0" smtClean="0">
                <a:latin typeface="方正兰亭刊黑_GBK" pitchFamily="2" charset="-122"/>
                <a:ea typeface="方正兰亭刊黑_GBK" pitchFamily="2" charset="-122"/>
              </a:rPr>
              <a:t>电池</a:t>
            </a:r>
            <a:r>
              <a:rPr lang="zh-CN" altLang="en-US" sz="1400" dirty="0">
                <a:latin typeface="方正兰亭刊黑_GBK" pitchFamily="2" charset="-122"/>
                <a:ea typeface="方正兰亭刊黑_GBK" pitchFamily="2" charset="-122"/>
              </a:rPr>
              <a:t>保护板测试项目众多，主要包括充电过充保护电压精度，放电过放保护电压精度，保护电路电阻、电池保护电路板待机消耗电流</a:t>
            </a:r>
            <a:r>
              <a:rPr lang="zh-CN" altLang="en-US" sz="1400" dirty="0" smtClean="0">
                <a:latin typeface="方正兰亭刊黑_GBK" pitchFamily="2" charset="-122"/>
                <a:ea typeface="方正兰亭刊黑_GBK" pitchFamily="2" charset="-122"/>
              </a:rPr>
              <a:t>等</a:t>
            </a:r>
            <a:endParaRPr lang="en-US" altLang="zh-CN" sz="1400" dirty="0" smtClean="0">
              <a:latin typeface="方正兰亭刊黑_GBK" pitchFamily="2" charset="-122"/>
              <a:ea typeface="方正兰亭刊黑_GBK" pitchFamily="2" charset="-122"/>
            </a:endParaRPr>
          </a:p>
          <a:p>
            <a:pPr marL="285750" lvl="0" indent="-285750">
              <a:spcBef>
                <a:spcPts val="600"/>
              </a:spcBef>
              <a:buClr>
                <a:srgbClr val="C00000"/>
              </a:buClr>
              <a:buFont typeface="Wingdings" pitchFamily="2" charset="2"/>
              <a:buChar char="n"/>
            </a:pPr>
            <a:r>
              <a:rPr lang="zh-CN" altLang="en-US" sz="1400" dirty="0">
                <a:latin typeface="方正兰亭刊黑_GBK" pitchFamily="2" charset="-122"/>
                <a:ea typeface="方正兰亭刊黑_GBK" pitchFamily="2" charset="-122"/>
              </a:rPr>
              <a:t>锂电池保护板对测试设备的精度要求极高，如过充电压保护测试，需要模拟电芯的电压精度到达几个 </a:t>
            </a:r>
            <a:r>
              <a:rPr lang="en-US" altLang="zh-CN" sz="1400" dirty="0">
                <a:latin typeface="方正兰亭刊黑_GBK" pitchFamily="2" charset="-122"/>
                <a:ea typeface="方正兰亭刊黑_GBK" pitchFamily="2" charset="-122"/>
              </a:rPr>
              <a:t>mV</a:t>
            </a:r>
            <a:r>
              <a:rPr lang="zh-CN" altLang="en-US" sz="1400" dirty="0">
                <a:latin typeface="方正兰亭刊黑_GBK" pitchFamily="2" charset="-122"/>
                <a:ea typeface="方正兰亭刊黑_GBK" pitchFamily="2" charset="-122"/>
              </a:rPr>
              <a:t>。保护电路板的空耗电流也仅有几个 </a:t>
            </a:r>
            <a:r>
              <a:rPr lang="en-US" altLang="zh-CN" sz="1400" dirty="0" err="1">
                <a:latin typeface="方正兰亭刊黑_GBK" pitchFamily="2" charset="-122"/>
                <a:ea typeface="方正兰亭刊黑_GBK" pitchFamily="2" charset="-122"/>
              </a:rPr>
              <a:t>uA</a:t>
            </a:r>
            <a:r>
              <a:rPr lang="en-US" altLang="zh-CN" sz="1400" dirty="0">
                <a:latin typeface="方正兰亭刊黑_GBK" pitchFamily="2" charset="-122"/>
                <a:ea typeface="方正兰亭刊黑_GBK" pitchFamily="2" charset="-122"/>
              </a:rPr>
              <a:t> </a:t>
            </a:r>
            <a:r>
              <a:rPr lang="zh-CN" altLang="en-US" sz="1400" dirty="0">
                <a:latin typeface="方正兰亭刊黑_GBK" pitchFamily="2" charset="-122"/>
                <a:ea typeface="方正兰亭刊黑_GBK" pitchFamily="2" charset="-122"/>
              </a:rPr>
              <a:t>。同样，响应时间也是电池保护板测试的重要指标</a:t>
            </a:r>
            <a:r>
              <a:rPr lang="zh-CN" altLang="en-US" sz="1400" dirty="0" smtClean="0">
                <a:latin typeface="方正兰亭刊黑_GBK" pitchFamily="2" charset="-122"/>
                <a:ea typeface="方正兰亭刊黑_GBK" pitchFamily="2" charset="-122"/>
              </a:rPr>
              <a:t>。</a:t>
            </a:r>
            <a:endParaRPr lang="zh-CN" altLang="en-US" sz="1400" dirty="0">
              <a:latin typeface="方正兰亭刊黑_GBK" pitchFamily="2" charset="-122"/>
              <a:ea typeface="方正兰亭刊黑_GBK" pitchFamily="2" charset="-122"/>
            </a:endParaRPr>
          </a:p>
        </p:txBody>
      </p:sp>
      <p:grpSp>
        <p:nvGrpSpPr>
          <p:cNvPr id="14" name="组合 13"/>
          <p:cNvGrpSpPr>
            <a:grpSpLocks noChangeAspect="1"/>
          </p:cNvGrpSpPr>
          <p:nvPr/>
        </p:nvGrpSpPr>
        <p:grpSpPr>
          <a:xfrm>
            <a:off x="1273422" y="2459397"/>
            <a:ext cx="2769228" cy="2160667"/>
            <a:chOff x="247966" y="2008365"/>
            <a:chExt cx="3600000" cy="2808000"/>
          </a:xfrm>
        </p:grpSpPr>
        <p:sp>
          <p:nvSpPr>
            <p:cNvPr id="15" name="矩形 14"/>
            <p:cNvSpPr/>
            <p:nvPr/>
          </p:nvSpPr>
          <p:spPr>
            <a:xfrm>
              <a:off x="247966" y="2008365"/>
              <a:ext cx="3600000" cy="2808000"/>
            </a:xfrm>
            <a:prstGeom prst="rect">
              <a:avLst/>
            </a:prstGeom>
            <a:solidFill>
              <a:schemeClr val="bg1"/>
            </a:solid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defTabSz="914310"/>
              <a:endParaRPr lang="zh-CN" altLang="en-US">
                <a:solidFill>
                  <a:prstClr val="white"/>
                </a:solidFill>
              </a:endParaRPr>
            </a:p>
          </p:txBody>
        </p:sp>
        <p:pic>
          <p:nvPicPr>
            <p:cNvPr id="16" name="图片 15"/>
            <p:cNvPicPr/>
            <p:nvPr/>
          </p:nvPicPr>
          <p:blipFill>
            <a:blip r:embed="rId3" cstate="print"/>
            <a:srcRect/>
            <a:stretch>
              <a:fillRect/>
            </a:stretch>
          </p:blipFill>
          <p:spPr bwMode="auto">
            <a:xfrm>
              <a:off x="517966" y="2116365"/>
              <a:ext cx="3060000" cy="2124000"/>
            </a:xfrm>
            <a:prstGeom prst="rect">
              <a:avLst/>
            </a:prstGeom>
            <a:noFill/>
            <a:ln w="9525" algn="ctr">
              <a:noFill/>
              <a:miter lim="800000"/>
              <a:headEnd/>
              <a:tailEnd/>
            </a:ln>
          </p:spPr>
        </p:pic>
      </p:grpSp>
      <p:sp>
        <p:nvSpPr>
          <p:cNvPr id="17" name="矩形 16"/>
          <p:cNvSpPr/>
          <p:nvPr/>
        </p:nvSpPr>
        <p:spPr>
          <a:xfrm>
            <a:off x="1286509" y="4683972"/>
            <a:ext cx="2698158" cy="307863"/>
          </a:xfrm>
          <a:prstGeom prst="rect">
            <a:avLst/>
          </a:prstGeom>
        </p:spPr>
        <p:txBody>
          <a:bodyPr wrap="none" lIns="91432" tIns="45716" rIns="91432" bIns="45716">
            <a:spAutoFit/>
          </a:bodyPr>
          <a:lstStyle/>
          <a:p>
            <a:pPr defTabSz="914310"/>
            <a:r>
              <a:rPr lang="zh-CN" altLang="en-US" sz="1400" dirty="0">
                <a:solidFill>
                  <a:prstClr val="black"/>
                </a:solidFill>
                <a:latin typeface="方正兰亭刊黑_GBK" pitchFamily="2" charset="-122"/>
                <a:ea typeface="方正兰亭刊黑_GBK" pitchFamily="2" charset="-122"/>
              </a:rPr>
              <a:t>充电终止电压与电池寿命的关系</a:t>
            </a:r>
          </a:p>
        </p:txBody>
      </p:sp>
      <p:grpSp>
        <p:nvGrpSpPr>
          <p:cNvPr id="18" name="组合 17"/>
          <p:cNvGrpSpPr>
            <a:grpSpLocks noChangeAspect="1"/>
          </p:cNvGrpSpPr>
          <p:nvPr/>
        </p:nvGrpSpPr>
        <p:grpSpPr>
          <a:xfrm>
            <a:off x="4716016" y="2459397"/>
            <a:ext cx="2769228" cy="2160667"/>
            <a:chOff x="5900963" y="2021045"/>
            <a:chExt cx="3600000" cy="2808000"/>
          </a:xfrm>
        </p:grpSpPr>
        <p:sp>
          <p:nvSpPr>
            <p:cNvPr id="19" name="矩形 18"/>
            <p:cNvSpPr/>
            <p:nvPr/>
          </p:nvSpPr>
          <p:spPr>
            <a:xfrm>
              <a:off x="5900963" y="2021045"/>
              <a:ext cx="3600000" cy="2808000"/>
            </a:xfrm>
            <a:prstGeom prst="rect">
              <a:avLst/>
            </a:prstGeom>
            <a:solidFill>
              <a:schemeClr val="bg1"/>
            </a:solid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defTabSz="914310"/>
              <a:endParaRPr lang="zh-CN" altLang="en-US">
                <a:solidFill>
                  <a:prstClr val="white"/>
                </a:solidFill>
              </a:endParaRPr>
            </a:p>
          </p:txBody>
        </p:sp>
        <p:pic>
          <p:nvPicPr>
            <p:cNvPr id="20" name="图片 19"/>
            <p:cNvPicPr>
              <a:picLocks noChangeAspect="1"/>
            </p:cNvPicPr>
            <p:nvPr/>
          </p:nvPicPr>
          <p:blipFill>
            <a:blip r:embed="rId4" cstate="print"/>
            <a:srcRect b="8379"/>
            <a:stretch>
              <a:fillRect/>
            </a:stretch>
          </p:blipFill>
          <p:spPr bwMode="auto">
            <a:xfrm>
              <a:off x="5951735" y="2129014"/>
              <a:ext cx="3498456" cy="2124063"/>
            </a:xfrm>
            <a:prstGeom prst="rect">
              <a:avLst/>
            </a:prstGeom>
            <a:noFill/>
            <a:ln w="9525" algn="ctr">
              <a:noFill/>
              <a:miter lim="800000"/>
              <a:headEnd/>
              <a:tailEnd/>
            </a:ln>
          </p:spPr>
        </p:pic>
      </p:grpSp>
      <p:sp>
        <p:nvSpPr>
          <p:cNvPr id="21" name="矩形 20"/>
          <p:cNvSpPr/>
          <p:nvPr/>
        </p:nvSpPr>
        <p:spPr>
          <a:xfrm>
            <a:off x="4911845" y="4708710"/>
            <a:ext cx="2339086" cy="307863"/>
          </a:xfrm>
          <a:prstGeom prst="rect">
            <a:avLst/>
          </a:prstGeom>
        </p:spPr>
        <p:txBody>
          <a:bodyPr wrap="none" lIns="91432" tIns="45716" rIns="91432" bIns="45716">
            <a:spAutoFit/>
          </a:bodyPr>
          <a:lstStyle/>
          <a:p>
            <a:pPr defTabSz="914310"/>
            <a:r>
              <a:rPr lang="zh-CN" altLang="en-US" sz="1400" dirty="0">
                <a:solidFill>
                  <a:prstClr val="black"/>
                </a:solidFill>
                <a:latin typeface="方正兰亭刊黑_GBK" pitchFamily="2" charset="-122"/>
                <a:ea typeface="方正兰亭刊黑_GBK" pitchFamily="2" charset="-122"/>
              </a:rPr>
              <a:t>充电终止电压对容量的影响</a:t>
            </a:r>
          </a:p>
        </p:txBody>
      </p:sp>
      <p:sp>
        <p:nvSpPr>
          <p:cNvPr id="22" name="矩形 21"/>
          <p:cNvSpPr/>
          <p:nvPr/>
        </p:nvSpPr>
        <p:spPr>
          <a:xfrm>
            <a:off x="4744746" y="4158289"/>
            <a:ext cx="2982758" cy="461808"/>
          </a:xfrm>
          <a:prstGeom prst="rect">
            <a:avLst/>
          </a:prstGeom>
        </p:spPr>
        <p:txBody>
          <a:bodyPr wrap="square">
            <a:spAutoFit/>
          </a:bodyPr>
          <a:lstStyle/>
          <a:p>
            <a:pPr algn="ctr" defTabSz="914310">
              <a:buClr>
                <a:srgbClr val="FF0000"/>
              </a:buClr>
            </a:pPr>
            <a:r>
              <a:rPr lang="zh-CN" altLang="en-US" sz="1200" b="1" dirty="0" smtClean="0">
                <a:solidFill>
                  <a:srgbClr val="FF0000"/>
                </a:solidFill>
                <a:latin typeface="方正兰亭刊黑_GBK" pitchFamily="2" charset="-122"/>
                <a:ea typeface="方正兰亭刊黑_GBK" pitchFamily="2" charset="-122"/>
              </a:rPr>
              <a:t>过充电，容量虚大；</a:t>
            </a:r>
            <a:endParaRPr lang="en-US" altLang="zh-CN" sz="1200" b="1" dirty="0" smtClean="0">
              <a:solidFill>
                <a:srgbClr val="FF0000"/>
              </a:solidFill>
              <a:latin typeface="方正兰亭刊黑_GBK" pitchFamily="2" charset="-122"/>
              <a:ea typeface="方正兰亭刊黑_GBK" pitchFamily="2" charset="-122"/>
            </a:endParaRPr>
          </a:p>
          <a:p>
            <a:pPr algn="ctr" defTabSz="914310">
              <a:buClr>
                <a:srgbClr val="FF0000"/>
              </a:buClr>
            </a:pPr>
            <a:r>
              <a:rPr lang="zh-CN" altLang="en-US" sz="1200" b="1" dirty="0" smtClean="0">
                <a:solidFill>
                  <a:srgbClr val="FF0000"/>
                </a:solidFill>
                <a:latin typeface="方正兰亭刊黑_GBK" pitchFamily="2" charset="-122"/>
                <a:ea typeface="方正兰亭刊黑_GBK" pitchFamily="2" charset="-122"/>
              </a:rPr>
              <a:t>欠充电，容量利用不足</a:t>
            </a:r>
            <a:endParaRPr lang="en-US" altLang="zh-CN" sz="1200" b="1" dirty="0">
              <a:solidFill>
                <a:srgbClr val="FF0000"/>
              </a:solidFill>
              <a:latin typeface="方正兰亭刊黑_GBK" pitchFamily="2" charset="-122"/>
              <a:ea typeface="方正兰亭刊黑_GBK" pitchFamily="2" charset="-122"/>
            </a:endParaRPr>
          </a:p>
        </p:txBody>
      </p:sp>
      <p:sp>
        <p:nvSpPr>
          <p:cNvPr id="23" name="矩形 22"/>
          <p:cNvSpPr/>
          <p:nvPr/>
        </p:nvSpPr>
        <p:spPr>
          <a:xfrm>
            <a:off x="1056521" y="4280358"/>
            <a:ext cx="3060000" cy="277085"/>
          </a:xfrm>
          <a:prstGeom prst="rect">
            <a:avLst/>
          </a:prstGeom>
        </p:spPr>
        <p:txBody>
          <a:bodyPr wrap="square">
            <a:spAutoFit/>
          </a:bodyPr>
          <a:lstStyle/>
          <a:p>
            <a:pPr algn="ctr" defTabSz="914310"/>
            <a:r>
              <a:rPr lang="zh-CN" altLang="en-US" sz="1200" b="1" dirty="0">
                <a:solidFill>
                  <a:srgbClr val="FF0000"/>
                </a:solidFill>
                <a:latin typeface="方正兰亭刊黑_GBK" pitchFamily="2" charset="-122"/>
                <a:ea typeface="方正兰亭刊黑_GBK" pitchFamily="2" charset="-122"/>
              </a:rPr>
              <a:t>充电终止电压越高，电池寿命越短</a:t>
            </a:r>
          </a:p>
        </p:txBody>
      </p:sp>
      <p:sp>
        <p:nvSpPr>
          <p:cNvPr id="24" name="Text Box 5"/>
          <p:cNvSpPr txBox="1">
            <a:spLocks noChangeArrowheads="1"/>
          </p:cNvSpPr>
          <p:nvPr/>
        </p:nvSpPr>
        <p:spPr bwMode="auto">
          <a:xfrm>
            <a:off x="288000" y="469540"/>
            <a:ext cx="4139680" cy="535696"/>
          </a:xfrm>
          <a:prstGeom prst="rect">
            <a:avLst/>
          </a:prstGeom>
          <a:noFill/>
          <a:ln w="9525">
            <a:noFill/>
            <a:miter lim="800000"/>
            <a:headEnd/>
            <a:tailEnd/>
          </a:ln>
        </p:spPr>
        <p:txBody>
          <a:bodyPr wrap="square" anchor="ctr">
            <a:spAutoFit/>
          </a:bodyPr>
          <a:lstStyle/>
          <a:p>
            <a:pPr>
              <a:lnSpc>
                <a:spcPct val="160000"/>
              </a:lnSpc>
            </a:pPr>
            <a:r>
              <a:rPr lang="zh-CN" altLang="en-US" b="1" dirty="0">
                <a:solidFill>
                  <a:srgbClr val="C00000"/>
                </a:solidFill>
                <a:latin typeface="方正兰亭刊黑_GBK" pitchFamily="2" charset="-122"/>
                <a:ea typeface="方正兰亭刊黑_GBK" pitchFamily="2" charset="-122"/>
              </a:rPr>
              <a:t>安全性能测试</a:t>
            </a:r>
            <a:r>
              <a:rPr lang="en-US" altLang="zh-CN" b="1" dirty="0">
                <a:solidFill>
                  <a:srgbClr val="C00000"/>
                </a:solidFill>
                <a:latin typeface="方正兰亭刊黑_GBK" pitchFamily="2" charset="-122"/>
                <a:ea typeface="方正兰亭刊黑_GBK" pitchFamily="2" charset="-122"/>
              </a:rPr>
              <a:t>——</a:t>
            </a:r>
            <a:r>
              <a:rPr lang="zh-CN" altLang="en-US" b="1" dirty="0">
                <a:solidFill>
                  <a:srgbClr val="C00000"/>
                </a:solidFill>
                <a:latin typeface="方正兰亭刊黑_GBK" pitchFamily="2" charset="-122"/>
                <a:ea typeface="方正兰亭刊黑_GBK" pitchFamily="2" charset="-122"/>
              </a:rPr>
              <a:t>电池保护板测试</a:t>
            </a:r>
          </a:p>
        </p:txBody>
      </p:sp>
      <p:sp>
        <p:nvSpPr>
          <p:cNvPr id="25" name="矩形 24"/>
          <p:cNvSpPr/>
          <p:nvPr/>
        </p:nvSpPr>
        <p:spPr>
          <a:xfrm>
            <a:off x="77079" y="42191"/>
            <a:ext cx="2044133" cy="369324"/>
          </a:xfrm>
          <a:prstGeom prst="rect">
            <a:avLst/>
          </a:prstGeom>
        </p:spPr>
        <p:txBody>
          <a:bodyPr wrap="none" lIns="91432" tIns="45716" rIns="91432" bIns="45716">
            <a:spAutoFit/>
          </a:bodyPr>
          <a:lstStyle/>
          <a:p>
            <a:pPr defTabSz="914310"/>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动力电池测试方案</a:t>
            </a:r>
          </a:p>
        </p:txBody>
      </p:sp>
    </p:spTree>
    <p:extLst>
      <p:ext uri="{BB962C8B-B14F-4D97-AF65-F5344CB8AC3E}">
        <p14:creationId xmlns:p14="http://schemas.microsoft.com/office/powerpoint/2010/main" xmlns="" val="862144149"/>
      </p:ext>
    </p:extLst>
  </p:cSld>
  <p:clrMapOvr>
    <a:masterClrMapping/>
  </p:clrMapOvr>
  <p:transition spd="slow" advTm="15368">
    <p:push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矩形 8"/>
          <p:cNvSpPr/>
          <p:nvPr/>
        </p:nvSpPr>
        <p:spPr>
          <a:xfrm>
            <a:off x="288000" y="988368"/>
            <a:ext cx="8352928" cy="1308050"/>
          </a:xfrm>
          <a:prstGeom prst="rect">
            <a:avLst/>
          </a:prstGeom>
        </p:spPr>
        <p:txBody>
          <a:bodyPr wrap="square">
            <a:spAutoFit/>
          </a:bodyPr>
          <a:lstStyle/>
          <a:p>
            <a:pPr lvl="0">
              <a:spcBef>
                <a:spcPts val="600"/>
              </a:spcBef>
              <a:buClr>
                <a:srgbClr val="C00000"/>
              </a:buClr>
            </a:pPr>
            <a:r>
              <a:rPr lang="zh-CN" altLang="en-US" sz="1400" dirty="0">
                <a:latin typeface="方正兰亭刊黑_GBK" pitchFamily="2" charset="-122"/>
                <a:ea typeface="方正兰亭刊黑_GBK" pitchFamily="2" charset="-122"/>
              </a:rPr>
              <a:t>艾德克斯提出的解决方案</a:t>
            </a:r>
            <a:r>
              <a:rPr lang="en-US" altLang="zh-CN" sz="1400" dirty="0" smtClean="0">
                <a:latin typeface="方正兰亭刊黑_GBK" pitchFamily="2" charset="-122"/>
                <a:ea typeface="方正兰亭刊黑_GBK" pitchFamily="2" charset="-122"/>
              </a:rPr>
              <a:t>——IT6400</a:t>
            </a:r>
            <a:r>
              <a:rPr lang="zh-CN" altLang="en-US" sz="1400" dirty="0" smtClean="0">
                <a:latin typeface="方正兰亭刊黑_GBK" pitchFamily="2" charset="-122"/>
                <a:ea typeface="方正兰亭刊黑_GBK" pitchFamily="2" charset="-122"/>
              </a:rPr>
              <a:t>双极性直流电源</a:t>
            </a:r>
            <a:r>
              <a:rPr lang="en-US" altLang="zh-CN" sz="1400" dirty="0" smtClean="0">
                <a:latin typeface="方正兰亭刊黑_GBK" pitchFamily="2" charset="-122"/>
                <a:ea typeface="方正兰亭刊黑_GBK" pitchFamily="2" charset="-122"/>
              </a:rPr>
              <a:t>&amp;IT5100</a:t>
            </a:r>
            <a:r>
              <a:rPr lang="zh-CN" altLang="en-US" sz="1400" dirty="0">
                <a:latin typeface="方正兰亭刊黑_GBK" pitchFamily="2" charset="-122"/>
                <a:ea typeface="方正兰亭刊黑_GBK" pitchFamily="2" charset="-122"/>
              </a:rPr>
              <a:t>内阻分析仪</a:t>
            </a:r>
          </a:p>
          <a:p>
            <a:pPr lvl="0">
              <a:spcBef>
                <a:spcPts val="600"/>
              </a:spcBef>
              <a:buClr>
                <a:srgbClr val="C00000"/>
              </a:buClr>
            </a:pPr>
            <a:endParaRPr lang="zh-CN" altLang="en-US" sz="800" dirty="0">
              <a:latin typeface="方正兰亭刊黑_GBK" pitchFamily="2" charset="-122"/>
              <a:ea typeface="方正兰亭刊黑_GBK" pitchFamily="2" charset="-122"/>
            </a:endParaRPr>
          </a:p>
          <a:p>
            <a:pPr marL="285750" lvl="0" indent="-285750">
              <a:spcBef>
                <a:spcPts val="600"/>
              </a:spcBef>
              <a:buClr>
                <a:srgbClr val="C00000"/>
              </a:buClr>
              <a:buFont typeface="Wingdings" pitchFamily="2" charset="2"/>
              <a:buChar char="n"/>
            </a:pPr>
            <a:r>
              <a:rPr lang="en-US" altLang="zh-CN" sz="1400" dirty="0">
                <a:latin typeface="方正兰亭刊黑_GBK" pitchFamily="2" charset="-122"/>
                <a:ea typeface="方正兰亭刊黑_GBK" pitchFamily="2" charset="-122"/>
              </a:rPr>
              <a:t>IT6400</a:t>
            </a:r>
            <a:r>
              <a:rPr lang="zh-CN" altLang="en-US" sz="1400" dirty="0">
                <a:latin typeface="方正兰亭刊黑_GBK" pitchFamily="2" charset="-122"/>
                <a:ea typeface="方正兰亭刊黑_GBK" pitchFamily="2" charset="-122"/>
              </a:rPr>
              <a:t>电压精度</a:t>
            </a:r>
            <a:r>
              <a:rPr lang="en-US" altLang="zh-CN" sz="1400" dirty="0">
                <a:latin typeface="方正兰亭刊黑_GBK" pitchFamily="2" charset="-122"/>
                <a:ea typeface="方正兰亭刊黑_GBK" pitchFamily="2" charset="-122"/>
              </a:rPr>
              <a:t>0.02%</a:t>
            </a:r>
            <a:r>
              <a:rPr lang="zh-CN" altLang="en-US" sz="1400" dirty="0">
                <a:latin typeface="方正兰亭刊黑_GBK" pitchFamily="2" charset="-122"/>
                <a:ea typeface="方正兰亭刊黑_GBK" pitchFamily="2" charset="-122"/>
              </a:rPr>
              <a:t>，高达</a:t>
            </a:r>
            <a:r>
              <a:rPr lang="en-US" altLang="zh-CN" sz="1400" dirty="0">
                <a:latin typeface="方正兰亭刊黑_GBK" pitchFamily="2" charset="-122"/>
                <a:ea typeface="方正兰亭刊黑_GBK" pitchFamily="2" charset="-122"/>
              </a:rPr>
              <a:t>100nA</a:t>
            </a:r>
            <a:r>
              <a:rPr lang="zh-CN" altLang="en-US" sz="1400" dirty="0">
                <a:latin typeface="方正兰亭刊黑_GBK" pitchFamily="2" charset="-122"/>
                <a:ea typeface="方正兰亭刊黑_GBK" pitchFamily="2" charset="-122"/>
              </a:rPr>
              <a:t>的高电流解析度，</a:t>
            </a:r>
            <a:r>
              <a:rPr lang="en-US" altLang="zh-CN" sz="1400" dirty="0">
                <a:latin typeface="方正兰亭刊黑_GBK" pitchFamily="2" charset="-122"/>
                <a:ea typeface="方正兰亭刊黑_GBK" pitchFamily="2" charset="-122"/>
              </a:rPr>
              <a:t>50%-100% LOAD</a:t>
            </a:r>
            <a:r>
              <a:rPr lang="zh-CN" altLang="en-US" sz="1400" dirty="0">
                <a:latin typeface="方正兰亭刊黑_GBK" pitchFamily="2" charset="-122"/>
                <a:ea typeface="方正兰亭刊黑_GBK" pitchFamily="2" charset="-122"/>
              </a:rPr>
              <a:t>时，</a:t>
            </a:r>
            <a:r>
              <a:rPr lang="en-US" altLang="zh-CN" sz="1400" dirty="0">
                <a:latin typeface="方正兰亭刊黑_GBK" pitchFamily="2" charset="-122"/>
                <a:ea typeface="方正兰亭刊黑_GBK" pitchFamily="2" charset="-122"/>
              </a:rPr>
              <a:t>IT6400</a:t>
            </a:r>
            <a:r>
              <a:rPr lang="zh-CN" altLang="en-US" sz="1400" dirty="0">
                <a:latin typeface="方正兰亭刊黑_GBK" pitchFamily="2" charset="-122"/>
                <a:ea typeface="方正兰亭刊黑_GBK" pitchFamily="2" charset="-122"/>
              </a:rPr>
              <a:t>恢复到</a:t>
            </a:r>
            <a:r>
              <a:rPr lang="en-US" altLang="zh-CN" sz="1400" dirty="0">
                <a:latin typeface="方正兰亭刊黑_GBK" pitchFamily="2" charset="-122"/>
                <a:ea typeface="方正兰亭刊黑_GBK" pitchFamily="2" charset="-122"/>
              </a:rPr>
              <a:t>50 mV </a:t>
            </a:r>
            <a:r>
              <a:rPr lang="zh-CN" altLang="en-US" sz="1400" dirty="0">
                <a:latin typeface="方正兰亭刊黑_GBK" pitchFamily="2" charset="-122"/>
                <a:ea typeface="方正兰亭刊黑_GBK" pitchFamily="2" charset="-122"/>
              </a:rPr>
              <a:t>响应时间不超过</a:t>
            </a:r>
            <a:r>
              <a:rPr lang="en-US" altLang="zh-CN" sz="1400" dirty="0">
                <a:latin typeface="方正兰亭刊黑_GBK" pitchFamily="2" charset="-122"/>
                <a:ea typeface="方正兰亭刊黑_GBK" pitchFamily="2" charset="-122"/>
              </a:rPr>
              <a:t>50uS</a:t>
            </a:r>
            <a:r>
              <a:rPr lang="zh-CN" altLang="en-US" sz="1400" dirty="0">
                <a:latin typeface="方正兰亭刊黑_GBK" pitchFamily="2" charset="-122"/>
                <a:ea typeface="方正兰亭刊黑_GBK" pitchFamily="2" charset="-122"/>
              </a:rPr>
              <a:t>，满足电池保护板测试要求。</a:t>
            </a:r>
          </a:p>
          <a:p>
            <a:pPr marL="285750" lvl="0" indent="-285750">
              <a:spcBef>
                <a:spcPts val="600"/>
              </a:spcBef>
              <a:buClr>
                <a:srgbClr val="C00000"/>
              </a:buClr>
              <a:buFont typeface="Wingdings" pitchFamily="2" charset="2"/>
              <a:buChar char="n"/>
            </a:pPr>
            <a:r>
              <a:rPr lang="en-US" altLang="zh-CN" sz="1400" dirty="0">
                <a:latin typeface="方正兰亭刊黑_GBK" pitchFamily="2" charset="-122"/>
                <a:ea typeface="方正兰亭刊黑_GBK" pitchFamily="2" charset="-122"/>
              </a:rPr>
              <a:t>IT5100</a:t>
            </a:r>
            <a:r>
              <a:rPr lang="zh-CN" altLang="en-US" sz="1400" dirty="0">
                <a:latin typeface="方正兰亭刊黑_GBK" pitchFamily="2" charset="-122"/>
                <a:ea typeface="方正兰亭刊黑_GBK" pitchFamily="2" charset="-122"/>
              </a:rPr>
              <a:t>内阻测试仪电阻分辨率可达</a:t>
            </a:r>
            <a:r>
              <a:rPr lang="en-US" altLang="zh-CN" sz="1400" dirty="0">
                <a:latin typeface="方正兰亭刊黑_GBK" pitchFamily="2" charset="-122"/>
                <a:ea typeface="方正兰亭刊黑_GBK" pitchFamily="2" charset="-122"/>
              </a:rPr>
              <a:t>0. 1uΩ</a:t>
            </a:r>
            <a:r>
              <a:rPr lang="zh-CN" altLang="en-US" sz="1400" dirty="0">
                <a:latin typeface="方正兰亭刊黑_GBK" pitchFamily="2" charset="-122"/>
                <a:ea typeface="方正兰亭刊黑_GBK" pitchFamily="2" charset="-122"/>
              </a:rPr>
              <a:t>，也完全满足测试</a:t>
            </a:r>
          </a:p>
        </p:txBody>
      </p:sp>
      <p:pic>
        <p:nvPicPr>
          <p:cNvPr id="24"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3889" t="39930" r="9184" b="4659"/>
          <a:stretch/>
        </p:blipFill>
        <p:spPr bwMode="auto">
          <a:xfrm>
            <a:off x="93557" y="2500536"/>
            <a:ext cx="8896268" cy="24906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ext Box 5"/>
          <p:cNvSpPr txBox="1">
            <a:spLocks noChangeArrowheads="1"/>
          </p:cNvSpPr>
          <p:nvPr/>
        </p:nvSpPr>
        <p:spPr bwMode="auto">
          <a:xfrm>
            <a:off x="288000" y="469540"/>
            <a:ext cx="4139680" cy="535696"/>
          </a:xfrm>
          <a:prstGeom prst="rect">
            <a:avLst/>
          </a:prstGeom>
          <a:noFill/>
          <a:ln w="9525">
            <a:noFill/>
            <a:miter lim="800000"/>
            <a:headEnd/>
            <a:tailEnd/>
          </a:ln>
        </p:spPr>
        <p:txBody>
          <a:bodyPr wrap="square" anchor="ctr">
            <a:spAutoFit/>
          </a:bodyPr>
          <a:lstStyle/>
          <a:p>
            <a:pPr>
              <a:lnSpc>
                <a:spcPct val="160000"/>
              </a:lnSpc>
            </a:pPr>
            <a:r>
              <a:rPr lang="zh-CN" altLang="en-US" b="1" dirty="0">
                <a:solidFill>
                  <a:srgbClr val="C00000"/>
                </a:solidFill>
                <a:latin typeface="方正兰亭刊黑_GBK" pitchFamily="2" charset="-122"/>
                <a:ea typeface="方正兰亭刊黑_GBK" pitchFamily="2" charset="-122"/>
              </a:rPr>
              <a:t>安全性能测试</a:t>
            </a:r>
            <a:r>
              <a:rPr lang="en-US" altLang="zh-CN" b="1" dirty="0">
                <a:solidFill>
                  <a:srgbClr val="C00000"/>
                </a:solidFill>
                <a:latin typeface="方正兰亭刊黑_GBK" pitchFamily="2" charset="-122"/>
                <a:ea typeface="方正兰亭刊黑_GBK" pitchFamily="2" charset="-122"/>
              </a:rPr>
              <a:t>——</a:t>
            </a:r>
            <a:r>
              <a:rPr lang="zh-CN" altLang="en-US" b="1" dirty="0">
                <a:solidFill>
                  <a:srgbClr val="C00000"/>
                </a:solidFill>
                <a:latin typeface="方正兰亭刊黑_GBK" pitchFamily="2" charset="-122"/>
                <a:ea typeface="方正兰亭刊黑_GBK" pitchFamily="2" charset="-122"/>
              </a:rPr>
              <a:t>电池保护板测试</a:t>
            </a:r>
          </a:p>
        </p:txBody>
      </p:sp>
      <p:sp>
        <p:nvSpPr>
          <p:cNvPr id="11" name="矩形 10"/>
          <p:cNvSpPr/>
          <p:nvPr/>
        </p:nvSpPr>
        <p:spPr>
          <a:xfrm>
            <a:off x="77079" y="42191"/>
            <a:ext cx="2044133" cy="369324"/>
          </a:xfrm>
          <a:prstGeom prst="rect">
            <a:avLst/>
          </a:prstGeom>
        </p:spPr>
        <p:txBody>
          <a:bodyPr wrap="none" lIns="91432" tIns="45716" rIns="91432" bIns="45716">
            <a:spAutoFit/>
          </a:bodyPr>
          <a:lstStyle/>
          <a:p>
            <a:pPr defTabSz="914310"/>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动力电池测试方案</a:t>
            </a:r>
          </a:p>
        </p:txBody>
      </p:sp>
    </p:spTree>
    <p:extLst>
      <p:ext uri="{BB962C8B-B14F-4D97-AF65-F5344CB8AC3E}">
        <p14:creationId xmlns:p14="http://schemas.microsoft.com/office/powerpoint/2010/main" xmlns="" val="4080775909"/>
      </p:ext>
    </p:extLst>
  </p:cSld>
  <p:clrMapOvr>
    <a:masterClrMapping/>
  </p:clrMapOvr>
  <p:transition spd="slow" advTm="15368">
    <p:push di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矩形 8"/>
          <p:cNvSpPr/>
          <p:nvPr/>
        </p:nvSpPr>
        <p:spPr>
          <a:xfrm>
            <a:off x="251520" y="1204400"/>
            <a:ext cx="8352928" cy="1721002"/>
          </a:xfrm>
          <a:prstGeom prst="rect">
            <a:avLst/>
          </a:prstGeom>
        </p:spPr>
        <p:txBody>
          <a:bodyPr wrap="square">
            <a:spAutoFit/>
          </a:bodyPr>
          <a:lstStyle/>
          <a:p>
            <a:pPr marL="285750" lvl="0" indent="-285750">
              <a:lnSpc>
                <a:spcPct val="120000"/>
              </a:lnSpc>
              <a:spcBef>
                <a:spcPts val="600"/>
              </a:spcBef>
              <a:buClr>
                <a:srgbClr val="C00000"/>
              </a:buClr>
              <a:buFont typeface="Wingdings" pitchFamily="2" charset="2"/>
              <a:buChar char="n"/>
            </a:pPr>
            <a:r>
              <a:rPr lang="en-US" altLang="zh-CN" sz="1400" dirty="0" smtClean="0">
                <a:latin typeface="方正兰亭刊黑_GBK" pitchFamily="2" charset="-122"/>
                <a:ea typeface="方正兰亭刊黑_GBK" pitchFamily="2" charset="-122"/>
              </a:rPr>
              <a:t>VCU</a:t>
            </a:r>
            <a:r>
              <a:rPr lang="zh-CN" altLang="en-US" sz="1400" dirty="0">
                <a:latin typeface="方正兰亭刊黑_GBK" pitchFamily="2" charset="-122"/>
                <a:ea typeface="方正兰亭刊黑_GBK" pitchFamily="2" charset="-122"/>
              </a:rPr>
              <a:t>和</a:t>
            </a:r>
            <a:r>
              <a:rPr lang="en-US" altLang="zh-CN" sz="1400" dirty="0">
                <a:latin typeface="方正兰亭刊黑_GBK" pitchFamily="2" charset="-122"/>
                <a:ea typeface="方正兰亭刊黑_GBK" pitchFamily="2" charset="-122"/>
              </a:rPr>
              <a:t>BMS</a:t>
            </a:r>
            <a:r>
              <a:rPr lang="zh-CN" altLang="en-US" sz="1400" dirty="0">
                <a:latin typeface="方正兰亭刊黑_GBK" pitchFamily="2" charset="-122"/>
                <a:ea typeface="方正兰亭刊黑_GBK" pitchFamily="2" charset="-122"/>
              </a:rPr>
              <a:t>在汽车行驶过程中，需要与电池组进行可靠通讯，通过</a:t>
            </a:r>
            <a:r>
              <a:rPr lang="en-US" altLang="zh-CN" sz="1400" dirty="0">
                <a:latin typeface="方正兰亭刊黑_GBK" pitchFamily="2" charset="-122"/>
                <a:ea typeface="方正兰亭刊黑_GBK" pitchFamily="2" charset="-122"/>
              </a:rPr>
              <a:t>CAN</a:t>
            </a:r>
            <a:r>
              <a:rPr lang="zh-CN" altLang="en-US" sz="1400" dirty="0">
                <a:latin typeface="方正兰亭刊黑_GBK" pitchFamily="2" charset="-122"/>
                <a:ea typeface="方正兰亭刊黑_GBK" pitchFamily="2" charset="-122"/>
              </a:rPr>
              <a:t>总线进行状态的采集输入及控制指令量的输出。</a:t>
            </a:r>
          </a:p>
          <a:p>
            <a:pPr marL="285750" lvl="0" indent="-285750">
              <a:lnSpc>
                <a:spcPct val="120000"/>
              </a:lnSpc>
              <a:spcBef>
                <a:spcPts val="600"/>
              </a:spcBef>
              <a:buClr>
                <a:srgbClr val="C00000"/>
              </a:buClr>
              <a:buFont typeface="Wingdings" pitchFamily="2" charset="2"/>
              <a:buChar char="n"/>
            </a:pPr>
            <a:r>
              <a:rPr lang="en-US" altLang="zh-CN" sz="1400" dirty="0">
                <a:latin typeface="方正兰亭刊黑_GBK" pitchFamily="2" charset="-122"/>
                <a:ea typeface="方正兰亭刊黑_GBK" pitchFamily="2" charset="-122"/>
              </a:rPr>
              <a:t>ITS5300</a:t>
            </a:r>
            <a:r>
              <a:rPr lang="zh-CN" altLang="en-US" sz="1400" dirty="0">
                <a:latin typeface="方正兰亭刊黑_GBK" pitchFamily="2" charset="-122"/>
                <a:ea typeface="方正兰亭刊黑_GBK" pitchFamily="2" charset="-122"/>
              </a:rPr>
              <a:t>电池充放电测试系统提供了实现</a:t>
            </a:r>
            <a:r>
              <a:rPr lang="en-US" altLang="zh-CN" sz="1400" dirty="0">
                <a:latin typeface="方正兰亭刊黑_GBK" pitchFamily="2" charset="-122"/>
                <a:ea typeface="方正兰亭刊黑_GBK" pitchFamily="2" charset="-122"/>
              </a:rPr>
              <a:t>BMS</a:t>
            </a:r>
            <a:r>
              <a:rPr lang="zh-CN" altLang="en-US" sz="1400" dirty="0">
                <a:latin typeface="方正兰亭刊黑_GBK" pitchFamily="2" charset="-122"/>
                <a:ea typeface="方正兰亭刊黑_GBK" pitchFamily="2" charset="-122"/>
              </a:rPr>
              <a:t>通信及</a:t>
            </a:r>
            <a:r>
              <a:rPr lang="en-US" altLang="zh-CN" sz="1400" dirty="0">
                <a:latin typeface="方正兰亭刊黑_GBK" pitchFamily="2" charset="-122"/>
                <a:ea typeface="方正兰亭刊黑_GBK" pitchFamily="2" charset="-122"/>
              </a:rPr>
              <a:t>VCU</a:t>
            </a:r>
            <a:r>
              <a:rPr lang="zh-CN" altLang="en-US" sz="1400" dirty="0">
                <a:latin typeface="方正兰亭刊黑_GBK" pitchFamily="2" charset="-122"/>
                <a:ea typeface="方正兰亭刊黑_GBK" pitchFamily="2" charset="-122"/>
              </a:rPr>
              <a:t>模拟的功能。一方面对上提供特殊指令的支持，集成到工步的指令序列中用于完成测试中的控制及数据处理，另一方面自身又负责对于</a:t>
            </a:r>
            <a:r>
              <a:rPr lang="en-US" altLang="zh-CN" sz="1400" dirty="0">
                <a:latin typeface="方正兰亭刊黑_GBK" pitchFamily="2" charset="-122"/>
                <a:ea typeface="方正兰亭刊黑_GBK" pitchFamily="2" charset="-122"/>
              </a:rPr>
              <a:t>CAN</a:t>
            </a:r>
            <a:r>
              <a:rPr lang="zh-CN" altLang="en-US" sz="1400" dirty="0">
                <a:latin typeface="方正兰亭刊黑_GBK" pitchFamily="2" charset="-122"/>
                <a:ea typeface="方正兰亭刊黑_GBK" pitchFamily="2" charset="-122"/>
              </a:rPr>
              <a:t>通信部分的协议解析，报文收发及相关数据的处理。界面部分提供对于</a:t>
            </a:r>
            <a:r>
              <a:rPr lang="en-US" altLang="zh-CN" sz="1400" dirty="0">
                <a:latin typeface="方正兰亭刊黑_GBK" pitchFamily="2" charset="-122"/>
                <a:ea typeface="方正兰亭刊黑_GBK" pitchFamily="2" charset="-122"/>
              </a:rPr>
              <a:t>CAN</a:t>
            </a:r>
            <a:r>
              <a:rPr lang="zh-CN" altLang="en-US" sz="1400" dirty="0">
                <a:latin typeface="方正兰亭刊黑_GBK" pitchFamily="2" charset="-122"/>
                <a:ea typeface="方正兰亭刊黑_GBK" pitchFamily="2" charset="-122"/>
              </a:rPr>
              <a:t>通信相关的</a:t>
            </a:r>
            <a:r>
              <a:rPr lang="en-US" altLang="zh-CN" sz="1400" dirty="0">
                <a:latin typeface="方正兰亭刊黑_GBK" pitchFamily="2" charset="-122"/>
                <a:ea typeface="方正兰亭刊黑_GBK" pitchFamily="2" charset="-122"/>
              </a:rPr>
              <a:t>DBC</a:t>
            </a:r>
            <a:r>
              <a:rPr lang="zh-CN" altLang="en-US" sz="1400" dirty="0">
                <a:latin typeface="方正兰亭刊黑_GBK" pitchFamily="2" charset="-122"/>
                <a:ea typeface="方正兰亭刊黑_GBK" pitchFamily="2" charset="-122"/>
              </a:rPr>
              <a:t>文件的导入，以便子模块可以自动解析处理不同的协议。</a:t>
            </a:r>
          </a:p>
        </p:txBody>
      </p:sp>
      <p:grpSp>
        <p:nvGrpSpPr>
          <p:cNvPr id="10" name="组合 9"/>
          <p:cNvGrpSpPr>
            <a:grpSpLocks noChangeAspect="1"/>
          </p:cNvGrpSpPr>
          <p:nvPr/>
        </p:nvGrpSpPr>
        <p:grpSpPr>
          <a:xfrm>
            <a:off x="5148064" y="2898308"/>
            <a:ext cx="3315376" cy="2034187"/>
            <a:chOff x="4499992" y="3166645"/>
            <a:chExt cx="3276600" cy="2009775"/>
          </a:xfrm>
        </p:grpSpPr>
        <p:pic>
          <p:nvPicPr>
            <p:cNvPr id="11" name="Picture 2" descr="D:\PPT介绍\艾德克斯在动力电池及小型锂电池领域的测试解决方案\电池\1-15031QA552208.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99992" y="3166645"/>
              <a:ext cx="3276600" cy="2009775"/>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矩形 12"/>
            <p:cNvSpPr/>
            <p:nvPr/>
          </p:nvSpPr>
          <p:spPr>
            <a:xfrm>
              <a:off x="6984504" y="4994121"/>
              <a:ext cx="792088" cy="182299"/>
            </a:xfrm>
            <a:prstGeom prst="rect">
              <a:avLst/>
            </a:prstGeom>
            <a:solidFill>
              <a:sysClr val="window" lastClr="FFFFFF"/>
            </a:solidFill>
            <a:ln w="25400" cap="flat" cmpd="sng" algn="ctr">
              <a:noFill/>
              <a:prstDash val="solid"/>
            </a:ln>
            <a:effectLst/>
          </p:spPr>
          <p:txBody>
            <a:bodyPr rtlCol="0" anchor="ctr"/>
            <a:lstStyle/>
            <a:p>
              <a:pPr marL="0" marR="0" lvl="0" indent="0" algn="ctr" defTabSz="91431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prstClr val="white"/>
                </a:solidFill>
                <a:effectLst/>
                <a:uLnTx/>
                <a:uFillTx/>
                <a:latin typeface="Calibri"/>
                <a:ea typeface="宋体"/>
                <a:cs typeface="+mn-cs"/>
              </a:endParaRPr>
            </a:p>
          </p:txBody>
        </p:sp>
      </p:grpSp>
      <p:sp>
        <p:nvSpPr>
          <p:cNvPr id="14" name="Text Box 5"/>
          <p:cNvSpPr txBox="1">
            <a:spLocks noChangeArrowheads="1"/>
          </p:cNvSpPr>
          <p:nvPr/>
        </p:nvSpPr>
        <p:spPr bwMode="auto">
          <a:xfrm>
            <a:off x="287999" y="469608"/>
            <a:ext cx="4518203" cy="535531"/>
          </a:xfrm>
          <a:prstGeom prst="rect">
            <a:avLst/>
          </a:prstGeom>
          <a:noFill/>
          <a:ln w="9525">
            <a:noFill/>
            <a:miter lim="800000"/>
            <a:headEnd/>
            <a:tailEnd/>
          </a:ln>
        </p:spPr>
        <p:txBody>
          <a:bodyPr wrap="square" anchor="ctr">
            <a:spAutoFit/>
          </a:bodyPr>
          <a:lstStyle/>
          <a:p>
            <a:pPr>
              <a:lnSpc>
                <a:spcPct val="160000"/>
              </a:lnSpc>
            </a:pPr>
            <a:r>
              <a:rPr lang="zh-CN" altLang="en-US" b="1" dirty="0">
                <a:solidFill>
                  <a:srgbClr val="C00000"/>
                </a:solidFill>
                <a:latin typeface="方正兰亭刊黑_GBK" pitchFamily="2" charset="-122"/>
                <a:ea typeface="方正兰亭刊黑_GBK" pitchFamily="2" charset="-122"/>
              </a:rPr>
              <a:t>安全性能测试</a:t>
            </a:r>
            <a:r>
              <a:rPr lang="en-US" altLang="zh-CN" b="1" dirty="0">
                <a:solidFill>
                  <a:srgbClr val="C00000"/>
                </a:solidFill>
                <a:latin typeface="方正兰亭刊黑_GBK" pitchFamily="2" charset="-122"/>
                <a:ea typeface="方正兰亭刊黑_GBK" pitchFamily="2" charset="-122"/>
              </a:rPr>
              <a:t>——VCU</a:t>
            </a:r>
            <a:r>
              <a:rPr lang="zh-CN" altLang="en-US" b="1" dirty="0">
                <a:solidFill>
                  <a:srgbClr val="C00000"/>
                </a:solidFill>
                <a:latin typeface="方正兰亭刊黑_GBK" pitchFamily="2" charset="-122"/>
                <a:ea typeface="方正兰亭刊黑_GBK" pitchFamily="2" charset="-122"/>
              </a:rPr>
              <a:t>模拟及</a:t>
            </a:r>
            <a:r>
              <a:rPr lang="en-US" altLang="zh-CN" b="1" dirty="0">
                <a:solidFill>
                  <a:srgbClr val="C00000"/>
                </a:solidFill>
                <a:latin typeface="方正兰亭刊黑_GBK" pitchFamily="2" charset="-122"/>
                <a:ea typeface="方正兰亭刊黑_GBK" pitchFamily="2" charset="-122"/>
              </a:rPr>
              <a:t>BMS</a:t>
            </a:r>
            <a:r>
              <a:rPr lang="zh-CN" altLang="en-US" b="1" dirty="0">
                <a:solidFill>
                  <a:srgbClr val="C00000"/>
                </a:solidFill>
                <a:latin typeface="方正兰亭刊黑_GBK" pitchFamily="2" charset="-122"/>
                <a:ea typeface="方正兰亭刊黑_GBK" pitchFamily="2" charset="-122"/>
              </a:rPr>
              <a:t>通信</a:t>
            </a:r>
          </a:p>
        </p:txBody>
      </p:sp>
      <p:sp>
        <p:nvSpPr>
          <p:cNvPr id="15" name="矩形 14"/>
          <p:cNvSpPr/>
          <p:nvPr/>
        </p:nvSpPr>
        <p:spPr>
          <a:xfrm>
            <a:off x="77079" y="42191"/>
            <a:ext cx="2044133" cy="369324"/>
          </a:xfrm>
          <a:prstGeom prst="rect">
            <a:avLst/>
          </a:prstGeom>
        </p:spPr>
        <p:txBody>
          <a:bodyPr wrap="none" lIns="91432" tIns="45716" rIns="91432" bIns="45716">
            <a:spAutoFit/>
          </a:bodyPr>
          <a:lstStyle/>
          <a:p>
            <a:pPr defTabSz="914310"/>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动力电池测试方案</a:t>
            </a:r>
          </a:p>
        </p:txBody>
      </p:sp>
    </p:spTree>
    <p:extLst>
      <p:ext uri="{BB962C8B-B14F-4D97-AF65-F5344CB8AC3E}">
        <p14:creationId xmlns:p14="http://schemas.microsoft.com/office/powerpoint/2010/main" xmlns="" val="3023873628"/>
      </p:ext>
    </p:extLst>
  </p:cSld>
  <p:clrMapOvr>
    <a:masterClrMapping/>
  </p:clrMapOvr>
  <p:transition spd="slow" advTm="15368">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5"/>
          <p:cNvSpPr txBox="1">
            <a:spLocks noChangeArrowheads="1"/>
          </p:cNvSpPr>
          <p:nvPr/>
        </p:nvSpPr>
        <p:spPr bwMode="auto">
          <a:xfrm>
            <a:off x="288000" y="577342"/>
            <a:ext cx="6155904" cy="486437"/>
          </a:xfrm>
          <a:prstGeom prst="rect">
            <a:avLst/>
          </a:prstGeom>
          <a:noFill/>
          <a:ln w="9525">
            <a:noFill/>
            <a:miter lim="800000"/>
            <a:headEnd/>
            <a:tailEnd/>
          </a:ln>
        </p:spPr>
        <p:txBody>
          <a:bodyPr wrap="square" anchor="ctr">
            <a:spAutoFit/>
          </a:bodyPr>
          <a:lstStyle/>
          <a:p>
            <a:pPr>
              <a:lnSpc>
                <a:spcPct val="160000"/>
              </a:lnSpc>
            </a:pPr>
            <a:r>
              <a:rPr lang="zh-CN" altLang="en-US" sz="1600" b="1" dirty="0" smtClean="0">
                <a:latin typeface="方正兰亭刊黑_GBK" pitchFamily="2" charset="-122"/>
                <a:ea typeface="方正兰亭刊黑_GBK" pitchFamily="2" charset="-122"/>
              </a:rPr>
              <a:t>艾德克斯充电桩</a:t>
            </a:r>
            <a:r>
              <a:rPr lang="en-US" altLang="zh-CN" sz="1600" b="1" dirty="0" smtClean="0">
                <a:latin typeface="方正兰亭刊黑_GBK" pitchFamily="2" charset="-122"/>
                <a:ea typeface="方正兰亭刊黑_GBK" pitchFamily="2" charset="-122"/>
              </a:rPr>
              <a:t>/</a:t>
            </a:r>
            <a:r>
              <a:rPr lang="zh-CN" altLang="en-US" sz="1600" b="1" dirty="0" smtClean="0">
                <a:latin typeface="方正兰亭刊黑_GBK" pitchFamily="2" charset="-122"/>
                <a:ea typeface="方正兰亭刊黑_GBK" pitchFamily="2" charset="-122"/>
              </a:rPr>
              <a:t>车载充电机测试方案全部符合</a:t>
            </a:r>
            <a:r>
              <a:rPr lang="en-US" altLang="zh-CN" sz="1600" b="1" dirty="0" smtClean="0">
                <a:latin typeface="方正兰亭刊黑_GBK" pitchFamily="2" charset="-122"/>
                <a:ea typeface="方正兰亭刊黑_GBK" pitchFamily="2" charset="-122"/>
              </a:rPr>
              <a:t>GB</a:t>
            </a:r>
            <a:r>
              <a:rPr lang="zh-CN" altLang="en-US" sz="1600" b="1" dirty="0" smtClean="0">
                <a:latin typeface="方正兰亭刊黑_GBK" pitchFamily="2" charset="-122"/>
                <a:ea typeface="方正兰亭刊黑_GBK" pitchFamily="2" charset="-122"/>
              </a:rPr>
              <a:t>标准</a:t>
            </a:r>
            <a:endParaRPr lang="en-US" altLang="zh-CN" sz="1600" b="1" dirty="0" smtClean="0">
              <a:latin typeface="方正兰亭刊黑_GBK" pitchFamily="2" charset="-122"/>
              <a:ea typeface="方正兰亭刊黑_GBK" pitchFamily="2" charset="-122"/>
            </a:endParaRPr>
          </a:p>
        </p:txBody>
      </p:sp>
      <p:sp>
        <p:nvSpPr>
          <p:cNvPr id="18" name="矩形 17"/>
          <p:cNvSpPr/>
          <p:nvPr/>
        </p:nvSpPr>
        <p:spPr>
          <a:xfrm>
            <a:off x="288000" y="1060376"/>
            <a:ext cx="7272808" cy="1708687"/>
          </a:xfrm>
          <a:prstGeom prst="rect">
            <a:avLst/>
          </a:prstGeom>
        </p:spPr>
        <p:txBody>
          <a:bodyPr wrap="square">
            <a:spAutoFit/>
          </a:bodyPr>
          <a:lstStyle/>
          <a:p>
            <a:pPr>
              <a:lnSpc>
                <a:spcPct val="120000"/>
              </a:lnSpc>
              <a:spcBef>
                <a:spcPts val="600"/>
              </a:spcBef>
            </a:pPr>
            <a:r>
              <a:rPr lang="en-US" altLang="zh-CN" sz="1400" dirty="0" smtClean="0">
                <a:latin typeface="方正兰亭刊黑_GBK" pitchFamily="2" charset="-122"/>
                <a:ea typeface="方正兰亭刊黑_GBK" pitchFamily="2" charset="-122"/>
              </a:rPr>
              <a:t>GBT18487.1</a:t>
            </a:r>
            <a:r>
              <a:rPr lang="zh-CN" altLang="zh-CN" sz="1400" dirty="0" smtClean="0">
                <a:latin typeface="方正兰亭刊黑_GBK" pitchFamily="2" charset="-122"/>
                <a:ea typeface="方正兰亭刊黑_GBK" pitchFamily="2" charset="-122"/>
              </a:rPr>
              <a:t>电动汽车传导充电系统第</a:t>
            </a:r>
            <a:r>
              <a:rPr lang="en-US" altLang="zh-CN" sz="1400" dirty="0" smtClean="0">
                <a:latin typeface="方正兰亭刊黑_GBK" pitchFamily="2" charset="-122"/>
                <a:ea typeface="方正兰亭刊黑_GBK" pitchFamily="2" charset="-122"/>
              </a:rPr>
              <a:t>1</a:t>
            </a:r>
            <a:r>
              <a:rPr lang="zh-CN" altLang="zh-CN" sz="1400" dirty="0" smtClean="0">
                <a:latin typeface="方正兰亭刊黑_GBK" pitchFamily="2" charset="-122"/>
                <a:ea typeface="方正兰亭刊黑_GBK" pitchFamily="2" charset="-122"/>
              </a:rPr>
              <a:t>部分通用要求</a:t>
            </a:r>
            <a:r>
              <a:rPr lang="en-US" altLang="zh-CN" sz="1400" dirty="0" smtClean="0">
                <a:latin typeface="方正兰亭刊黑_GBK" pitchFamily="2" charset="-122"/>
                <a:ea typeface="方正兰亭刊黑_GBK" pitchFamily="2" charset="-122"/>
              </a:rPr>
              <a:t>2015 ; </a:t>
            </a:r>
          </a:p>
          <a:p>
            <a:pPr>
              <a:lnSpc>
                <a:spcPct val="120000"/>
              </a:lnSpc>
              <a:spcBef>
                <a:spcPts val="600"/>
              </a:spcBef>
            </a:pPr>
            <a:r>
              <a:rPr lang="en-US" altLang="zh-CN" sz="1400" dirty="0" smtClean="0">
                <a:latin typeface="方正兰亭刊黑_GBK" pitchFamily="2" charset="-122"/>
                <a:ea typeface="方正兰亭刊黑_GBK" pitchFamily="2" charset="-122"/>
              </a:rPr>
              <a:t>GBT20234.1</a:t>
            </a:r>
            <a:r>
              <a:rPr lang="zh-CN" altLang="zh-CN" sz="1400" dirty="0" smtClean="0">
                <a:latin typeface="方正兰亭刊黑_GBK" pitchFamily="2" charset="-122"/>
                <a:ea typeface="方正兰亭刊黑_GBK" pitchFamily="2" charset="-122"/>
              </a:rPr>
              <a:t>电动汽车传导充电用连接装置第</a:t>
            </a:r>
            <a:r>
              <a:rPr lang="en-US" altLang="zh-CN" sz="1400" dirty="0" smtClean="0">
                <a:latin typeface="方正兰亭刊黑_GBK" pitchFamily="2" charset="-122"/>
                <a:ea typeface="方正兰亭刊黑_GBK" pitchFamily="2" charset="-122"/>
              </a:rPr>
              <a:t>1</a:t>
            </a:r>
            <a:r>
              <a:rPr lang="zh-CN" altLang="zh-CN" sz="1400" dirty="0" smtClean="0">
                <a:latin typeface="方正兰亭刊黑_GBK" pitchFamily="2" charset="-122"/>
                <a:ea typeface="方正兰亭刊黑_GBK" pitchFamily="2" charset="-122"/>
              </a:rPr>
              <a:t>部分通用要求</a:t>
            </a:r>
            <a:r>
              <a:rPr lang="en-US" altLang="zh-CN" sz="1400" dirty="0" smtClean="0">
                <a:latin typeface="方正兰亭刊黑_GBK" pitchFamily="2" charset="-122"/>
                <a:ea typeface="方正兰亭刊黑_GBK" pitchFamily="2" charset="-122"/>
              </a:rPr>
              <a:t>2015 ; </a:t>
            </a:r>
          </a:p>
          <a:p>
            <a:pPr>
              <a:lnSpc>
                <a:spcPct val="120000"/>
              </a:lnSpc>
              <a:spcBef>
                <a:spcPts val="600"/>
              </a:spcBef>
            </a:pPr>
            <a:r>
              <a:rPr lang="en-US" altLang="zh-CN" sz="1400" dirty="0" smtClean="0">
                <a:latin typeface="方正兰亭刊黑_GBK" pitchFamily="2" charset="-122"/>
                <a:ea typeface="方正兰亭刊黑_GBK" pitchFamily="2" charset="-122"/>
              </a:rPr>
              <a:t>GBT20234.2</a:t>
            </a:r>
            <a:r>
              <a:rPr lang="zh-CN" altLang="zh-CN" sz="1400" dirty="0" smtClean="0">
                <a:latin typeface="方正兰亭刊黑_GBK" pitchFamily="2" charset="-122"/>
                <a:ea typeface="方正兰亭刊黑_GBK" pitchFamily="2" charset="-122"/>
              </a:rPr>
              <a:t>电动汽车传导充电用连接装置第</a:t>
            </a:r>
            <a:r>
              <a:rPr lang="en-US" altLang="zh-CN" sz="1400" dirty="0" smtClean="0">
                <a:latin typeface="方正兰亭刊黑_GBK" pitchFamily="2" charset="-122"/>
                <a:ea typeface="方正兰亭刊黑_GBK" pitchFamily="2" charset="-122"/>
              </a:rPr>
              <a:t>2</a:t>
            </a:r>
            <a:r>
              <a:rPr lang="zh-CN" altLang="zh-CN" sz="1400" dirty="0" smtClean="0">
                <a:latin typeface="方正兰亭刊黑_GBK" pitchFamily="2" charset="-122"/>
                <a:ea typeface="方正兰亭刊黑_GBK" pitchFamily="2" charset="-122"/>
              </a:rPr>
              <a:t>部分交流充电接口</a:t>
            </a:r>
            <a:r>
              <a:rPr lang="en-US" altLang="zh-CN" sz="1400" dirty="0" smtClean="0">
                <a:latin typeface="方正兰亭刊黑_GBK" pitchFamily="2" charset="-122"/>
                <a:ea typeface="方正兰亭刊黑_GBK" pitchFamily="2" charset="-122"/>
              </a:rPr>
              <a:t>2015 ; </a:t>
            </a:r>
          </a:p>
          <a:p>
            <a:pPr>
              <a:lnSpc>
                <a:spcPct val="120000"/>
              </a:lnSpc>
              <a:spcBef>
                <a:spcPts val="600"/>
              </a:spcBef>
            </a:pPr>
            <a:r>
              <a:rPr lang="en-US" altLang="zh-CN" sz="1400" dirty="0" smtClean="0">
                <a:latin typeface="方正兰亭刊黑_GBK" pitchFamily="2" charset="-122"/>
                <a:ea typeface="方正兰亭刊黑_GBK" pitchFamily="2" charset="-122"/>
              </a:rPr>
              <a:t>GBT20234.3</a:t>
            </a:r>
            <a:r>
              <a:rPr lang="zh-CN" altLang="zh-CN" sz="1400" dirty="0" smtClean="0">
                <a:latin typeface="方正兰亭刊黑_GBK" pitchFamily="2" charset="-122"/>
                <a:ea typeface="方正兰亭刊黑_GBK" pitchFamily="2" charset="-122"/>
              </a:rPr>
              <a:t>电动汽车传导充电用连接装置第</a:t>
            </a:r>
            <a:r>
              <a:rPr lang="en-US" altLang="zh-CN" sz="1400" dirty="0" smtClean="0">
                <a:latin typeface="方正兰亭刊黑_GBK" pitchFamily="2" charset="-122"/>
                <a:ea typeface="方正兰亭刊黑_GBK" pitchFamily="2" charset="-122"/>
              </a:rPr>
              <a:t>3</a:t>
            </a:r>
            <a:r>
              <a:rPr lang="zh-CN" altLang="zh-CN" sz="1400" dirty="0" smtClean="0">
                <a:latin typeface="方正兰亭刊黑_GBK" pitchFamily="2" charset="-122"/>
                <a:ea typeface="方正兰亭刊黑_GBK" pitchFamily="2" charset="-122"/>
              </a:rPr>
              <a:t>部分直流充电接口</a:t>
            </a:r>
            <a:r>
              <a:rPr lang="en-US" altLang="zh-CN" sz="1400" dirty="0" smtClean="0">
                <a:latin typeface="方正兰亭刊黑_GBK" pitchFamily="2" charset="-122"/>
                <a:ea typeface="方正兰亭刊黑_GBK" pitchFamily="2" charset="-122"/>
              </a:rPr>
              <a:t>2015 ; </a:t>
            </a:r>
          </a:p>
          <a:p>
            <a:pPr>
              <a:lnSpc>
                <a:spcPct val="120000"/>
              </a:lnSpc>
              <a:spcBef>
                <a:spcPts val="600"/>
              </a:spcBef>
            </a:pPr>
            <a:r>
              <a:rPr lang="en-US" altLang="zh-CN" sz="1400" dirty="0" smtClean="0">
                <a:latin typeface="方正兰亭刊黑_GBK" pitchFamily="2" charset="-122"/>
                <a:ea typeface="方正兰亭刊黑_GBK" pitchFamily="2" charset="-122"/>
              </a:rPr>
              <a:t>GBT27930</a:t>
            </a:r>
            <a:r>
              <a:rPr lang="zh-CN" altLang="zh-CN" sz="1400" dirty="0" smtClean="0">
                <a:latin typeface="方正兰亭刊黑_GBK" pitchFamily="2" charset="-122"/>
                <a:ea typeface="方正兰亭刊黑_GBK" pitchFamily="2" charset="-122"/>
              </a:rPr>
              <a:t>电动汽车非车载传导式充电机与电池管理系统之间的通信协议</a:t>
            </a:r>
            <a:r>
              <a:rPr lang="en-US" altLang="zh-CN" sz="1400" dirty="0" smtClean="0">
                <a:latin typeface="方正兰亭刊黑_GBK" pitchFamily="2" charset="-122"/>
                <a:ea typeface="方正兰亭刊黑_GBK" pitchFamily="2" charset="-122"/>
              </a:rPr>
              <a:t>2015 .</a:t>
            </a:r>
            <a:endParaRPr lang="zh-CN" altLang="zh-CN" sz="1400" dirty="0">
              <a:latin typeface="方正兰亭刊黑_GBK" pitchFamily="2" charset="-122"/>
              <a:ea typeface="方正兰亭刊黑_GBK" pitchFamily="2" charset="-122"/>
            </a:endParaRPr>
          </a:p>
        </p:txBody>
      </p:sp>
      <p:sp>
        <p:nvSpPr>
          <p:cNvPr id="16" name="矩形 15"/>
          <p:cNvSpPr/>
          <p:nvPr/>
        </p:nvSpPr>
        <p:spPr>
          <a:xfrm>
            <a:off x="77078" y="42191"/>
            <a:ext cx="3042805" cy="369324"/>
          </a:xfrm>
          <a:prstGeom prst="rect">
            <a:avLst/>
          </a:prstGeom>
        </p:spPr>
        <p:txBody>
          <a:bodyPr wrap="none" lIns="91432" tIns="45716" rIns="91432" bIns="45716">
            <a:spAutoFit/>
          </a:bodyPr>
          <a:lstStyle/>
          <a:p>
            <a:pPr defTabSz="914310"/>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充电桩</a:t>
            </a:r>
            <a:r>
              <a:rPr lang="en-US" altLang="zh-CN"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a:t>
            </a:r>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车载充电机测试方案</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0433" y="2700020"/>
            <a:ext cx="3076575" cy="2395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2159686" y="3577806"/>
            <a:ext cx="2128277" cy="340519"/>
          </a:xfrm>
          <a:prstGeom prst="roundRect">
            <a:avLst/>
          </a:prstGeom>
          <a:solidFill>
            <a:schemeClr val="bg1">
              <a:lumMod val="50000"/>
            </a:schemeClr>
          </a:solidFill>
        </p:spPr>
        <p:txBody>
          <a:bodyPr wrap="square" rtlCol="0" anchor="ctr">
            <a:spAutoFit/>
          </a:bodyPr>
          <a:lstStyle/>
          <a:p>
            <a:pPr algn="ctr"/>
            <a:r>
              <a:rPr lang="zh-CN" altLang="en-US" sz="1400" b="1" dirty="0" smtClean="0">
                <a:solidFill>
                  <a:schemeClr val="bg1"/>
                </a:solidFill>
                <a:latin typeface="方正兰亭刊黑_GBK" pitchFamily="2" charset="-122"/>
                <a:ea typeface="方正兰亭刊黑_GBK" pitchFamily="2" charset="-122"/>
              </a:rPr>
              <a:t>电动汽车结构示意图</a:t>
            </a:r>
            <a:endParaRPr lang="zh-CN" altLang="en-US" sz="1400" b="1" dirty="0">
              <a:solidFill>
                <a:schemeClr val="bg1"/>
              </a:solidFill>
              <a:latin typeface="方正兰亭刊黑_GBK" pitchFamily="2" charset="-122"/>
              <a:ea typeface="方正兰亭刊黑_GBK" pitchFamily="2" charset="-122"/>
            </a:endParaRPr>
          </a:p>
        </p:txBody>
      </p:sp>
    </p:spTree>
  </p:cSld>
  <p:clrMapOvr>
    <a:masterClrMapping/>
  </p:clrMapOvr>
  <p:transition spd="slow" advTm="15368">
    <p:push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492438"/>
            <a:ext cx="9144000" cy="23967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 Box 5"/>
          <p:cNvSpPr txBox="1">
            <a:spLocks noChangeArrowheads="1"/>
          </p:cNvSpPr>
          <p:nvPr/>
        </p:nvSpPr>
        <p:spPr bwMode="auto">
          <a:xfrm>
            <a:off x="287999" y="469540"/>
            <a:ext cx="4518203" cy="535696"/>
          </a:xfrm>
          <a:prstGeom prst="rect">
            <a:avLst/>
          </a:prstGeom>
          <a:noFill/>
          <a:ln w="9525">
            <a:noFill/>
            <a:miter lim="800000"/>
            <a:headEnd/>
            <a:tailEnd/>
          </a:ln>
        </p:spPr>
        <p:txBody>
          <a:bodyPr wrap="square" anchor="ctr">
            <a:spAutoFit/>
          </a:bodyPr>
          <a:lstStyle/>
          <a:p>
            <a:pPr>
              <a:lnSpc>
                <a:spcPct val="160000"/>
              </a:lnSpc>
            </a:pPr>
            <a:r>
              <a:rPr lang="zh-CN" altLang="en-US" b="1" dirty="0">
                <a:solidFill>
                  <a:srgbClr val="C00000"/>
                </a:solidFill>
                <a:latin typeface="方正兰亭刊黑_GBK" pitchFamily="2" charset="-122"/>
                <a:ea typeface="方正兰亭刊黑_GBK" pitchFamily="2" charset="-122"/>
              </a:rPr>
              <a:t>自动测试</a:t>
            </a:r>
          </a:p>
        </p:txBody>
      </p:sp>
      <p:sp>
        <p:nvSpPr>
          <p:cNvPr id="9" name="矩形 8"/>
          <p:cNvSpPr/>
          <p:nvPr/>
        </p:nvSpPr>
        <p:spPr>
          <a:xfrm>
            <a:off x="77079" y="42191"/>
            <a:ext cx="2044133" cy="369324"/>
          </a:xfrm>
          <a:prstGeom prst="rect">
            <a:avLst/>
          </a:prstGeom>
        </p:spPr>
        <p:txBody>
          <a:bodyPr wrap="none" lIns="91432" tIns="45716" rIns="91432" bIns="45716">
            <a:spAutoFit/>
          </a:bodyPr>
          <a:lstStyle/>
          <a:p>
            <a:pPr defTabSz="914310"/>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动力电池测试方案</a:t>
            </a:r>
          </a:p>
        </p:txBody>
      </p:sp>
    </p:spTree>
    <p:extLst>
      <p:ext uri="{BB962C8B-B14F-4D97-AF65-F5344CB8AC3E}">
        <p14:creationId xmlns:p14="http://schemas.microsoft.com/office/powerpoint/2010/main" xmlns="" val="494552404"/>
      </p:ext>
    </p:extLst>
  </p:cSld>
  <p:clrMapOvr>
    <a:masterClrMapping/>
  </p:clrMapOvr>
  <p:transition spd="slow" advTm="15368">
    <p:push di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11195"/>
          <a:stretch/>
        </p:blipFill>
        <p:spPr bwMode="auto">
          <a:xfrm>
            <a:off x="3143239" y="1352553"/>
            <a:ext cx="2330239" cy="37925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图片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720054" y="3154978"/>
            <a:ext cx="2364080" cy="1202675"/>
          </a:xfrm>
          <a:prstGeom prst="rect">
            <a:avLst/>
          </a:prstGeom>
        </p:spPr>
      </p:pic>
      <p:sp>
        <p:nvSpPr>
          <p:cNvPr id="10" name="Rectangle 23"/>
          <p:cNvSpPr>
            <a:spLocks noChangeArrowheads="1"/>
          </p:cNvSpPr>
          <p:nvPr/>
        </p:nvSpPr>
        <p:spPr bwMode="auto">
          <a:xfrm>
            <a:off x="5938805" y="2312820"/>
            <a:ext cx="1223962" cy="289391"/>
          </a:xfrm>
          <a:prstGeom prst="rect">
            <a:avLst/>
          </a:prstGeom>
          <a:noFill/>
          <a:ln w="9525">
            <a:noFill/>
            <a:miter lim="800000"/>
            <a:headEnd/>
            <a:tailEnd/>
          </a:ln>
        </p:spPr>
        <p:txBody>
          <a:bodyPr lIns="91432" tIns="45716" rIns="91432" bIns="45716">
            <a:spAutoFit/>
          </a:bodyPr>
          <a:lstStyle/>
          <a:p>
            <a:pPr defTabSz="914310">
              <a:lnSpc>
                <a:spcPct val="80000"/>
              </a:lnSpc>
              <a:spcBef>
                <a:spcPct val="20000"/>
              </a:spcBef>
            </a:pPr>
            <a:endParaRPr lang="zh-CN" altLang="en-US" sz="1600" b="1">
              <a:solidFill>
                <a:prstClr val="white"/>
              </a:solidFill>
              <a:latin typeface="Arial" pitchFamily="34" charset="0"/>
            </a:endParaRPr>
          </a:p>
        </p:txBody>
      </p:sp>
      <p:sp>
        <p:nvSpPr>
          <p:cNvPr id="11" name="Rectangle 6"/>
          <p:cNvSpPr>
            <a:spLocks noChangeArrowheads="1"/>
          </p:cNvSpPr>
          <p:nvPr/>
        </p:nvSpPr>
        <p:spPr bwMode="auto">
          <a:xfrm rot="-2160000">
            <a:off x="6059470" y="2288954"/>
            <a:ext cx="52387" cy="40494"/>
          </a:xfrm>
          <a:prstGeom prst="rect">
            <a:avLst/>
          </a:prstGeom>
          <a:noFill/>
          <a:ln w="9525">
            <a:noFill/>
            <a:miter lim="800000"/>
            <a:headEnd/>
            <a:tailEnd/>
          </a:ln>
        </p:spPr>
        <p:txBody>
          <a:bodyPr lIns="12700" tIns="0" rIns="12700" bIns="0" anchor="ctr"/>
          <a:lstStyle/>
          <a:p>
            <a:pPr algn="ctr" defTabSz="914310" eaLnBrk="0" hangingPunct="0">
              <a:lnSpc>
                <a:spcPct val="90000"/>
              </a:lnSpc>
              <a:spcAft>
                <a:spcPct val="35000"/>
              </a:spcAft>
            </a:pPr>
            <a:endParaRPr lang="zh-CN" altLang="zh-CN" sz="500">
              <a:solidFill>
                <a:srgbClr val="000000"/>
              </a:solidFill>
              <a:sym typeface="宋体" pitchFamily="2" charset="-122"/>
            </a:endParaRPr>
          </a:p>
        </p:txBody>
      </p:sp>
      <p:sp>
        <p:nvSpPr>
          <p:cNvPr id="13" name="Rectangle 7"/>
          <p:cNvSpPr>
            <a:spLocks noChangeArrowheads="1"/>
          </p:cNvSpPr>
          <p:nvPr/>
        </p:nvSpPr>
        <p:spPr bwMode="auto">
          <a:xfrm rot="2100000">
            <a:off x="6059470" y="2757015"/>
            <a:ext cx="52387" cy="39302"/>
          </a:xfrm>
          <a:prstGeom prst="rect">
            <a:avLst/>
          </a:prstGeom>
          <a:noFill/>
          <a:ln w="9525">
            <a:noFill/>
            <a:miter lim="800000"/>
            <a:headEnd/>
            <a:tailEnd/>
          </a:ln>
        </p:spPr>
        <p:txBody>
          <a:bodyPr lIns="12700" tIns="0" rIns="12700" bIns="0" anchor="ctr"/>
          <a:lstStyle/>
          <a:p>
            <a:pPr algn="ctr" defTabSz="914310" eaLnBrk="0" hangingPunct="0">
              <a:lnSpc>
                <a:spcPct val="90000"/>
              </a:lnSpc>
              <a:spcAft>
                <a:spcPct val="35000"/>
              </a:spcAft>
            </a:pPr>
            <a:endParaRPr lang="zh-CN" altLang="zh-CN" sz="500">
              <a:solidFill>
                <a:srgbClr val="000000"/>
              </a:solidFill>
              <a:sym typeface="宋体" pitchFamily="2" charset="-122"/>
            </a:endParaRPr>
          </a:p>
        </p:txBody>
      </p:sp>
      <p:sp>
        <p:nvSpPr>
          <p:cNvPr id="15" name="Rectangle 8"/>
          <p:cNvSpPr>
            <a:spLocks noChangeArrowheads="1"/>
          </p:cNvSpPr>
          <p:nvPr/>
        </p:nvSpPr>
        <p:spPr bwMode="auto">
          <a:xfrm rot="2820000">
            <a:off x="3032105" y="3561342"/>
            <a:ext cx="47640" cy="63500"/>
          </a:xfrm>
          <a:prstGeom prst="rect">
            <a:avLst/>
          </a:prstGeom>
          <a:noFill/>
          <a:ln w="9525">
            <a:noFill/>
            <a:miter lim="800000"/>
            <a:headEnd/>
            <a:tailEnd/>
          </a:ln>
        </p:spPr>
        <p:txBody>
          <a:bodyPr lIns="12700" tIns="0" rIns="12700" bIns="0" anchor="ctr"/>
          <a:lstStyle/>
          <a:p>
            <a:pPr algn="ctr" defTabSz="914310" eaLnBrk="0" hangingPunct="0">
              <a:lnSpc>
                <a:spcPct val="90000"/>
              </a:lnSpc>
              <a:spcAft>
                <a:spcPct val="35000"/>
              </a:spcAft>
            </a:pPr>
            <a:endParaRPr lang="zh-CN" altLang="zh-CN" sz="500">
              <a:solidFill>
                <a:srgbClr val="000000"/>
              </a:solidFill>
              <a:sym typeface="宋体" pitchFamily="2" charset="-122"/>
            </a:endParaRPr>
          </a:p>
        </p:txBody>
      </p:sp>
      <p:sp>
        <p:nvSpPr>
          <p:cNvPr id="16" name="Rectangle 9"/>
          <p:cNvSpPr>
            <a:spLocks noChangeArrowheads="1"/>
          </p:cNvSpPr>
          <p:nvPr/>
        </p:nvSpPr>
        <p:spPr bwMode="auto">
          <a:xfrm>
            <a:off x="6064218" y="3927819"/>
            <a:ext cx="44450" cy="32157"/>
          </a:xfrm>
          <a:prstGeom prst="rect">
            <a:avLst/>
          </a:prstGeom>
          <a:noFill/>
          <a:ln w="9525">
            <a:noFill/>
            <a:miter lim="800000"/>
            <a:headEnd/>
            <a:tailEnd/>
          </a:ln>
        </p:spPr>
        <p:txBody>
          <a:bodyPr lIns="12700" tIns="0" rIns="12700" bIns="0" anchor="ctr"/>
          <a:lstStyle/>
          <a:p>
            <a:pPr algn="ctr" defTabSz="914310" eaLnBrk="0" hangingPunct="0">
              <a:lnSpc>
                <a:spcPct val="90000"/>
              </a:lnSpc>
              <a:spcAft>
                <a:spcPct val="35000"/>
              </a:spcAft>
            </a:pPr>
            <a:endParaRPr lang="zh-CN" altLang="zh-CN" sz="500">
              <a:solidFill>
                <a:srgbClr val="000000"/>
              </a:solidFill>
              <a:sym typeface="宋体" pitchFamily="2" charset="-122"/>
            </a:endParaRPr>
          </a:p>
        </p:txBody>
      </p:sp>
      <p:sp>
        <p:nvSpPr>
          <p:cNvPr id="17" name="矩形标注 16"/>
          <p:cNvSpPr/>
          <p:nvPr/>
        </p:nvSpPr>
        <p:spPr>
          <a:xfrm rot="5400000">
            <a:off x="7163575" y="1677017"/>
            <a:ext cx="375165" cy="2389975"/>
          </a:xfrm>
          <a:prstGeom prst="wedgeRectCallout">
            <a:avLst>
              <a:gd name="adj1" fmla="val 141426"/>
              <a:gd name="adj2" fmla="val 61689"/>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914310"/>
            <a:endParaRPr lang="zh-CN" altLang="en-US" dirty="0">
              <a:solidFill>
                <a:prstClr val="white"/>
              </a:solidFill>
            </a:endParaRPr>
          </a:p>
        </p:txBody>
      </p:sp>
      <p:sp>
        <p:nvSpPr>
          <p:cNvPr id="18" name="TextBox 17"/>
          <p:cNvSpPr txBox="1"/>
          <p:nvPr/>
        </p:nvSpPr>
        <p:spPr>
          <a:xfrm>
            <a:off x="6178372" y="2716056"/>
            <a:ext cx="2786082" cy="307863"/>
          </a:xfrm>
          <a:prstGeom prst="rect">
            <a:avLst/>
          </a:prstGeom>
          <a:noFill/>
        </p:spPr>
        <p:txBody>
          <a:bodyPr wrap="square" lIns="91432" tIns="45716" rIns="91432" bIns="45716" rtlCol="0">
            <a:spAutoFit/>
          </a:bodyPr>
          <a:lstStyle/>
          <a:p>
            <a:pPr defTabSz="914310"/>
            <a:r>
              <a:rPr lang="zh-CN" altLang="en-US" sz="1400" dirty="0">
                <a:solidFill>
                  <a:prstClr val="white"/>
                </a:solidFill>
                <a:latin typeface="方正兰亭刊黑_GBK" pitchFamily="2" charset="-122"/>
                <a:ea typeface="方正兰亭刊黑_GBK" pitchFamily="2" charset="-122"/>
              </a:rPr>
              <a:t>模块化，易于配置和维护</a:t>
            </a:r>
            <a:endParaRPr lang="en-US" altLang="zh-CN" sz="1400" dirty="0">
              <a:solidFill>
                <a:prstClr val="white"/>
              </a:solidFill>
              <a:latin typeface="方正兰亭刊黑_GBK" pitchFamily="2" charset="-122"/>
              <a:ea typeface="方正兰亭刊黑_GBK" pitchFamily="2" charset="-122"/>
            </a:endParaRPr>
          </a:p>
        </p:txBody>
      </p:sp>
      <p:sp>
        <p:nvSpPr>
          <p:cNvPr id="19" name="矩形标注 18"/>
          <p:cNvSpPr/>
          <p:nvPr/>
        </p:nvSpPr>
        <p:spPr>
          <a:xfrm rot="5400000" flipV="1">
            <a:off x="1833843" y="2446914"/>
            <a:ext cx="375165" cy="2243649"/>
          </a:xfrm>
          <a:prstGeom prst="wedgeRectCallout">
            <a:avLst>
              <a:gd name="adj1" fmla="val 61137"/>
              <a:gd name="adj2" fmla="val 6400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914310"/>
            <a:endParaRPr lang="zh-CN" altLang="en-US" dirty="0">
              <a:solidFill>
                <a:prstClr val="white"/>
              </a:solidFill>
            </a:endParaRPr>
          </a:p>
        </p:txBody>
      </p:sp>
      <p:sp>
        <p:nvSpPr>
          <p:cNvPr id="20" name="矩形标注 19"/>
          <p:cNvSpPr/>
          <p:nvPr/>
        </p:nvSpPr>
        <p:spPr>
          <a:xfrm rot="5400000">
            <a:off x="6252346" y="1003741"/>
            <a:ext cx="375165" cy="1592725"/>
          </a:xfrm>
          <a:prstGeom prst="wedgeRectCallout">
            <a:avLst>
              <a:gd name="adj1" fmla="val -37020"/>
              <a:gd name="adj2" fmla="val 79662"/>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914310"/>
            <a:endParaRPr lang="zh-CN" altLang="en-US" dirty="0">
              <a:solidFill>
                <a:prstClr val="white"/>
              </a:solidFill>
            </a:endParaRPr>
          </a:p>
        </p:txBody>
      </p:sp>
      <p:sp>
        <p:nvSpPr>
          <p:cNvPr id="21" name="TextBox 20"/>
          <p:cNvSpPr txBox="1"/>
          <p:nvPr/>
        </p:nvSpPr>
        <p:spPr>
          <a:xfrm>
            <a:off x="5679564" y="1646142"/>
            <a:ext cx="1742442" cy="307863"/>
          </a:xfrm>
          <a:prstGeom prst="rect">
            <a:avLst/>
          </a:prstGeom>
          <a:noFill/>
        </p:spPr>
        <p:txBody>
          <a:bodyPr wrap="square" lIns="91432" tIns="45716" rIns="91432" bIns="45716" rtlCol="0">
            <a:spAutoFit/>
          </a:bodyPr>
          <a:lstStyle/>
          <a:p>
            <a:pPr defTabSz="914310"/>
            <a:r>
              <a:rPr lang="zh-CN" altLang="en-US" sz="1400" dirty="0">
                <a:solidFill>
                  <a:prstClr val="white"/>
                </a:solidFill>
                <a:latin typeface="方正兰亭刊黑_GBK" pitchFamily="2" charset="-122"/>
                <a:ea typeface="方正兰亭刊黑_GBK" pitchFamily="2" charset="-122"/>
              </a:rPr>
              <a:t>自动化，节省人力</a:t>
            </a:r>
            <a:endParaRPr lang="en-US" altLang="zh-CN" sz="1400" dirty="0">
              <a:solidFill>
                <a:prstClr val="white"/>
              </a:solidFill>
              <a:latin typeface="方正兰亭刊黑_GBK" pitchFamily="2" charset="-122"/>
              <a:ea typeface="方正兰亭刊黑_GBK" pitchFamily="2" charset="-122"/>
            </a:endParaRPr>
          </a:p>
        </p:txBody>
      </p:sp>
      <p:sp>
        <p:nvSpPr>
          <p:cNvPr id="22" name="TextBox 21"/>
          <p:cNvSpPr txBox="1"/>
          <p:nvPr/>
        </p:nvSpPr>
        <p:spPr>
          <a:xfrm>
            <a:off x="900012" y="3400087"/>
            <a:ext cx="2428892" cy="307863"/>
          </a:xfrm>
          <a:prstGeom prst="rect">
            <a:avLst/>
          </a:prstGeom>
          <a:noFill/>
        </p:spPr>
        <p:txBody>
          <a:bodyPr wrap="square" lIns="91432" tIns="45716" rIns="91432" bIns="45716" rtlCol="0">
            <a:spAutoFit/>
          </a:bodyPr>
          <a:lstStyle/>
          <a:p>
            <a:pPr defTabSz="914310"/>
            <a:r>
              <a:rPr lang="zh-CN" altLang="en-US" sz="1400" dirty="0">
                <a:solidFill>
                  <a:prstClr val="white"/>
                </a:solidFill>
                <a:latin typeface="方正兰亭刊黑_GBK" pitchFamily="2" charset="-122"/>
                <a:ea typeface="方正兰亭刊黑_GBK" pitchFamily="2" charset="-122"/>
              </a:rPr>
              <a:t>断电保护功能</a:t>
            </a:r>
            <a:endParaRPr lang="en-US" altLang="zh-CN" sz="1400" dirty="0">
              <a:solidFill>
                <a:prstClr val="white"/>
              </a:solidFill>
              <a:latin typeface="方正兰亭刊黑_GBK" pitchFamily="2" charset="-122"/>
              <a:ea typeface="方正兰亭刊黑_GBK" pitchFamily="2" charset="-122"/>
            </a:endParaRPr>
          </a:p>
        </p:txBody>
      </p:sp>
      <p:sp>
        <p:nvSpPr>
          <p:cNvPr id="23" name="矩形标注 22"/>
          <p:cNvSpPr/>
          <p:nvPr/>
        </p:nvSpPr>
        <p:spPr>
          <a:xfrm rot="5400000" flipV="1">
            <a:off x="1885395" y="1052192"/>
            <a:ext cx="375165" cy="1887027"/>
          </a:xfrm>
          <a:prstGeom prst="wedgeRectCallout">
            <a:avLst>
              <a:gd name="adj1" fmla="val 61137"/>
              <a:gd name="adj2" fmla="val 6400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914310"/>
            <a:endParaRPr lang="zh-CN" altLang="en-US" dirty="0">
              <a:solidFill>
                <a:prstClr val="white"/>
              </a:solidFill>
            </a:endParaRPr>
          </a:p>
        </p:txBody>
      </p:sp>
      <p:sp>
        <p:nvSpPr>
          <p:cNvPr id="24" name="TextBox 23"/>
          <p:cNvSpPr txBox="1"/>
          <p:nvPr/>
        </p:nvSpPr>
        <p:spPr>
          <a:xfrm>
            <a:off x="1201418" y="1861705"/>
            <a:ext cx="1815020" cy="307863"/>
          </a:xfrm>
          <a:prstGeom prst="rect">
            <a:avLst/>
          </a:prstGeom>
          <a:noFill/>
        </p:spPr>
        <p:txBody>
          <a:bodyPr wrap="square" lIns="91432" tIns="45716" rIns="91432" bIns="45716" rtlCol="0">
            <a:spAutoFit/>
          </a:bodyPr>
          <a:lstStyle/>
          <a:p>
            <a:pPr defTabSz="914310"/>
            <a:r>
              <a:rPr lang="zh-CN" altLang="en-US" sz="1400" dirty="0">
                <a:solidFill>
                  <a:prstClr val="white"/>
                </a:solidFill>
                <a:latin typeface="方正兰亭刊黑_GBK" pitchFamily="2" charset="-122"/>
                <a:ea typeface="方正兰亭刊黑_GBK" pitchFamily="2" charset="-122"/>
              </a:rPr>
              <a:t>可扩展测试通道数</a:t>
            </a:r>
            <a:endParaRPr lang="en-US" altLang="zh-CN" sz="1400" dirty="0">
              <a:solidFill>
                <a:prstClr val="white"/>
              </a:solidFill>
              <a:latin typeface="方正兰亭刊黑_GBK" pitchFamily="2" charset="-122"/>
              <a:ea typeface="方正兰亭刊黑_GBK" pitchFamily="2" charset="-122"/>
            </a:endParaRPr>
          </a:p>
        </p:txBody>
      </p:sp>
      <p:sp>
        <p:nvSpPr>
          <p:cNvPr id="25" name="Text Box 5"/>
          <p:cNvSpPr txBox="1">
            <a:spLocks noChangeArrowheads="1"/>
          </p:cNvSpPr>
          <p:nvPr/>
        </p:nvSpPr>
        <p:spPr bwMode="auto">
          <a:xfrm>
            <a:off x="287999" y="469540"/>
            <a:ext cx="6151929" cy="535696"/>
          </a:xfrm>
          <a:prstGeom prst="rect">
            <a:avLst/>
          </a:prstGeom>
          <a:noFill/>
          <a:ln w="9525">
            <a:noFill/>
            <a:miter lim="800000"/>
            <a:headEnd/>
            <a:tailEnd/>
          </a:ln>
        </p:spPr>
        <p:txBody>
          <a:bodyPr wrap="square" anchor="ctr">
            <a:spAutoFit/>
          </a:bodyPr>
          <a:lstStyle/>
          <a:p>
            <a:pPr>
              <a:lnSpc>
                <a:spcPct val="160000"/>
              </a:lnSpc>
            </a:pPr>
            <a:r>
              <a:rPr lang="zh-CN" altLang="en-US" b="1" dirty="0" smtClean="0">
                <a:solidFill>
                  <a:srgbClr val="C00000"/>
                </a:solidFill>
                <a:latin typeface="方正兰亭刊黑_GBK" pitchFamily="2" charset="-122"/>
                <a:ea typeface="方正兰亭刊黑_GBK" pitchFamily="2" charset="-122"/>
              </a:rPr>
              <a:t>自动测试</a:t>
            </a:r>
            <a:r>
              <a:rPr lang="en-US" altLang="zh-CN" b="1" dirty="0">
                <a:solidFill>
                  <a:srgbClr val="C00000"/>
                </a:solidFill>
                <a:latin typeface="方正兰亭刊黑_GBK" pitchFamily="2" charset="-122"/>
                <a:ea typeface="方正兰亭刊黑_GBK" pitchFamily="2" charset="-122"/>
              </a:rPr>
              <a:t>——</a:t>
            </a:r>
            <a:r>
              <a:rPr lang="zh-CN" altLang="en-US" b="1" dirty="0">
                <a:solidFill>
                  <a:srgbClr val="C00000"/>
                </a:solidFill>
                <a:latin typeface="方正兰亭刊黑_GBK" pitchFamily="2" charset="-122"/>
                <a:ea typeface="方正兰亭刊黑_GBK" pitchFamily="2" charset="-122"/>
              </a:rPr>
              <a:t>艾德克斯</a:t>
            </a:r>
            <a:r>
              <a:rPr lang="en-US" altLang="zh-CN" b="1" dirty="0">
                <a:solidFill>
                  <a:srgbClr val="C00000"/>
                </a:solidFill>
                <a:latin typeface="方正兰亭刊黑_GBK" pitchFamily="2" charset="-122"/>
                <a:ea typeface="方正兰亭刊黑_GBK" pitchFamily="2" charset="-122"/>
              </a:rPr>
              <a:t>ITS5300</a:t>
            </a:r>
            <a:r>
              <a:rPr lang="zh-CN" altLang="en-US" b="1" dirty="0">
                <a:solidFill>
                  <a:srgbClr val="C00000"/>
                </a:solidFill>
                <a:latin typeface="方正兰亭刊黑_GBK" pitchFamily="2" charset="-122"/>
                <a:ea typeface="方正兰亭刊黑_GBK" pitchFamily="2" charset="-122"/>
              </a:rPr>
              <a:t>电池充放电测试</a:t>
            </a:r>
            <a:r>
              <a:rPr lang="zh-CN" altLang="en-US" b="1" dirty="0" smtClean="0">
                <a:solidFill>
                  <a:srgbClr val="C00000"/>
                </a:solidFill>
                <a:latin typeface="方正兰亭刊黑_GBK" pitchFamily="2" charset="-122"/>
                <a:ea typeface="方正兰亭刊黑_GBK" pitchFamily="2" charset="-122"/>
              </a:rPr>
              <a:t>系统</a:t>
            </a:r>
            <a:endParaRPr lang="zh-CN" altLang="en-US" b="1" dirty="0">
              <a:solidFill>
                <a:srgbClr val="C00000"/>
              </a:solidFill>
              <a:latin typeface="方正兰亭刊黑_GBK" pitchFamily="2" charset="-122"/>
              <a:ea typeface="方正兰亭刊黑_GBK" pitchFamily="2" charset="-122"/>
            </a:endParaRPr>
          </a:p>
        </p:txBody>
      </p:sp>
      <p:sp>
        <p:nvSpPr>
          <p:cNvPr id="26" name="矩形 25"/>
          <p:cNvSpPr/>
          <p:nvPr/>
        </p:nvSpPr>
        <p:spPr>
          <a:xfrm>
            <a:off x="77079" y="42191"/>
            <a:ext cx="2044133" cy="369324"/>
          </a:xfrm>
          <a:prstGeom prst="rect">
            <a:avLst/>
          </a:prstGeom>
        </p:spPr>
        <p:txBody>
          <a:bodyPr wrap="none" lIns="91432" tIns="45716" rIns="91432" bIns="45716">
            <a:spAutoFit/>
          </a:bodyPr>
          <a:lstStyle/>
          <a:p>
            <a:pPr defTabSz="914310"/>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动力电池测试方案</a:t>
            </a:r>
          </a:p>
        </p:txBody>
      </p:sp>
    </p:spTree>
    <p:extLst>
      <p:ext uri="{BB962C8B-B14F-4D97-AF65-F5344CB8AC3E}">
        <p14:creationId xmlns:p14="http://schemas.microsoft.com/office/powerpoint/2010/main" xmlns="" val="717163178"/>
      </p:ext>
    </p:extLst>
  </p:cSld>
  <p:clrMapOvr>
    <a:masterClrMapping/>
  </p:clrMapOvr>
  <p:transition spd="slow" advTm="15368">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randombar(horizontal)">
                                      <p:cBhvr>
                                        <p:cTn id="23" dur="500"/>
                                        <p:tgtEl>
                                          <p:spTgt spid="21"/>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randombar(horizont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horizontal)">
                                      <p:cBhvr>
                                        <p:cTn id="31" dur="500"/>
                                        <p:tgtEl>
                                          <p:spTgt spid="2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randombar(horizontal)">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animBg="1"/>
      <p:bldP spid="20" grpId="0" animBg="1"/>
      <p:bldP spid="21" grpId="0"/>
      <p:bldP spid="22" grpId="0"/>
      <p:bldP spid="23" grpId="0" animBg="1"/>
      <p:bldP spid="2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PPT介绍\艾德克斯在动力电池及小型锂电池领域的测试解决方案\5300中文资料\pics\录像2[00_04_14][20160816-114335-2].PN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1" r="13181" b="9901"/>
          <a:stretch/>
        </p:blipFill>
        <p:spPr bwMode="auto">
          <a:xfrm>
            <a:off x="1914461" y="1192300"/>
            <a:ext cx="5978549" cy="3491076"/>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2" descr="D:\PPT介绍\艾德克斯在动力电池及小型锂电池领域的测试解决方案\5300中文资料\pics\录像2[00_04_14][20160816-114335-2].PN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13866" r="63329" b="66136"/>
          <a:stretch/>
        </p:blipFill>
        <p:spPr bwMode="auto">
          <a:xfrm>
            <a:off x="2893099" y="3012442"/>
            <a:ext cx="3384000" cy="1038320"/>
          </a:xfrm>
          <a:prstGeom prst="rect">
            <a:avLst/>
          </a:prstGeom>
          <a:noFill/>
          <a:ln w="57150">
            <a:noFill/>
          </a:ln>
          <a:extLst>
            <a:ext uri="{909E8E84-426E-40DD-AFC4-6F175D3DCCD1}">
              <a14:hiddenFill xmlns:a14="http://schemas.microsoft.com/office/drawing/2010/main" xmlns="">
                <a:solidFill>
                  <a:srgbClr val="FFFFFF"/>
                </a:solidFill>
              </a14:hiddenFill>
            </a:ext>
          </a:extLst>
        </p:spPr>
      </p:pic>
      <p:grpSp>
        <p:nvGrpSpPr>
          <p:cNvPr id="2" name="组合 1"/>
          <p:cNvGrpSpPr/>
          <p:nvPr/>
        </p:nvGrpSpPr>
        <p:grpSpPr>
          <a:xfrm>
            <a:off x="205711" y="2487306"/>
            <a:ext cx="2520000" cy="2088645"/>
            <a:chOff x="107504" y="2499982"/>
            <a:chExt cx="2520000" cy="2088000"/>
          </a:xfrm>
        </p:grpSpPr>
        <p:pic>
          <p:nvPicPr>
            <p:cNvPr id="12292" name="Picture 4" descr="D:\PPT介绍\艾德克斯在动力电池及小型锂电池领域的测试解决方案\5300中文资料\pics\录像2[00_10_54][20160816-114656-5].PN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7209" t="17316" r="31974" b="11573"/>
            <a:stretch/>
          </p:blipFill>
          <p:spPr bwMode="auto">
            <a:xfrm>
              <a:off x="224117" y="2643982"/>
              <a:ext cx="2286775" cy="1800000"/>
            </a:xfrm>
            <a:prstGeom prst="rect">
              <a:avLst/>
            </a:prstGeom>
            <a:noFill/>
            <a:ln w="38100">
              <a:solidFill>
                <a:schemeClr val="tx1">
                  <a:lumMod val="65000"/>
                  <a:lumOff val="35000"/>
                </a:schemeClr>
              </a:solidFill>
            </a:ln>
            <a:extLst>
              <a:ext uri="{909E8E84-426E-40DD-AFC4-6F175D3DCCD1}">
                <a14:hiddenFill xmlns:a14="http://schemas.microsoft.com/office/drawing/2010/main" xmlns="">
                  <a:solidFill>
                    <a:srgbClr val="FFFFFF"/>
                  </a:solidFill>
                </a14:hiddenFill>
              </a:ext>
            </a:extLst>
          </p:spPr>
        </p:pic>
        <p:sp>
          <p:nvSpPr>
            <p:cNvPr id="12" name="矩形 11"/>
            <p:cNvSpPr/>
            <p:nvPr/>
          </p:nvSpPr>
          <p:spPr>
            <a:xfrm>
              <a:off x="107504" y="2499982"/>
              <a:ext cx="2520000" cy="2088000"/>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defTabSz="914310"/>
              <a:endParaRPr lang="zh-CN" altLang="en-US">
                <a:solidFill>
                  <a:prstClr val="white"/>
                </a:solidFill>
              </a:endParaRPr>
            </a:p>
          </p:txBody>
        </p:sp>
      </p:grpSp>
      <p:grpSp>
        <p:nvGrpSpPr>
          <p:cNvPr id="3" name="组合 2"/>
          <p:cNvGrpSpPr/>
          <p:nvPr/>
        </p:nvGrpSpPr>
        <p:grpSpPr>
          <a:xfrm>
            <a:off x="6444488" y="2487306"/>
            <a:ext cx="2520000" cy="2088645"/>
            <a:chOff x="6346281" y="2473043"/>
            <a:chExt cx="2520000" cy="2088000"/>
          </a:xfrm>
        </p:grpSpPr>
        <p:pic>
          <p:nvPicPr>
            <p:cNvPr id="12291" name="Picture 3" descr="D:\PPT介绍\艾德克斯在动力电池及小型锂电池领域的测试解决方案\5300中文资料\pics\A9409C5D-0163-7B7F-48D4-DA7A8B6540A8.jpg"/>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34675" t="30235" r="22546" b="9199"/>
            <a:stretch/>
          </p:blipFill>
          <p:spPr bwMode="auto">
            <a:xfrm>
              <a:off x="6434516" y="2617043"/>
              <a:ext cx="2343531" cy="1800000"/>
            </a:xfrm>
            <a:prstGeom prst="rect">
              <a:avLst/>
            </a:prstGeom>
            <a:noFill/>
            <a:ln w="38100">
              <a:noFill/>
            </a:ln>
            <a:extLst>
              <a:ext uri="{909E8E84-426E-40DD-AFC4-6F175D3DCCD1}">
                <a14:hiddenFill xmlns:a14="http://schemas.microsoft.com/office/drawing/2010/main" xmlns="">
                  <a:solidFill>
                    <a:srgbClr val="FFFFFF"/>
                  </a:solidFill>
                </a14:hiddenFill>
              </a:ext>
            </a:extLst>
          </p:spPr>
        </p:pic>
        <p:sp>
          <p:nvSpPr>
            <p:cNvPr id="13" name="矩形 12"/>
            <p:cNvSpPr/>
            <p:nvPr/>
          </p:nvSpPr>
          <p:spPr>
            <a:xfrm>
              <a:off x="6346281" y="2473043"/>
              <a:ext cx="2520000" cy="2088000"/>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defTabSz="914310"/>
              <a:endParaRPr lang="zh-CN" altLang="en-US">
                <a:solidFill>
                  <a:prstClr val="white"/>
                </a:solidFill>
              </a:endParaRPr>
            </a:p>
          </p:txBody>
        </p:sp>
      </p:grpSp>
      <p:sp>
        <p:nvSpPr>
          <p:cNvPr id="14" name="Text Box 5"/>
          <p:cNvSpPr txBox="1">
            <a:spLocks noChangeArrowheads="1"/>
          </p:cNvSpPr>
          <p:nvPr/>
        </p:nvSpPr>
        <p:spPr bwMode="auto">
          <a:xfrm>
            <a:off x="287999" y="469540"/>
            <a:ext cx="6151929" cy="535696"/>
          </a:xfrm>
          <a:prstGeom prst="rect">
            <a:avLst/>
          </a:prstGeom>
          <a:noFill/>
          <a:ln w="9525">
            <a:noFill/>
            <a:miter lim="800000"/>
            <a:headEnd/>
            <a:tailEnd/>
          </a:ln>
        </p:spPr>
        <p:txBody>
          <a:bodyPr wrap="square" anchor="ctr">
            <a:spAutoFit/>
          </a:bodyPr>
          <a:lstStyle/>
          <a:p>
            <a:pPr>
              <a:lnSpc>
                <a:spcPct val="160000"/>
              </a:lnSpc>
            </a:pPr>
            <a:r>
              <a:rPr lang="zh-CN" altLang="en-US" b="1" dirty="0" smtClean="0">
                <a:solidFill>
                  <a:srgbClr val="C00000"/>
                </a:solidFill>
                <a:latin typeface="方正兰亭刊黑_GBK" pitchFamily="2" charset="-122"/>
                <a:ea typeface="方正兰亭刊黑_GBK" pitchFamily="2" charset="-122"/>
              </a:rPr>
              <a:t>自动测试</a:t>
            </a:r>
            <a:r>
              <a:rPr lang="en-US" altLang="zh-CN" b="1" dirty="0">
                <a:solidFill>
                  <a:srgbClr val="C00000"/>
                </a:solidFill>
                <a:latin typeface="方正兰亭刊黑_GBK" pitchFamily="2" charset="-122"/>
                <a:ea typeface="方正兰亭刊黑_GBK" pitchFamily="2" charset="-122"/>
              </a:rPr>
              <a:t>——</a:t>
            </a:r>
            <a:r>
              <a:rPr lang="zh-CN" altLang="en-US" b="1" dirty="0">
                <a:solidFill>
                  <a:srgbClr val="C00000"/>
                </a:solidFill>
                <a:latin typeface="方正兰亭刊黑_GBK" pitchFamily="2" charset="-122"/>
                <a:ea typeface="方正兰亭刊黑_GBK" pitchFamily="2" charset="-122"/>
              </a:rPr>
              <a:t>艾德克斯</a:t>
            </a:r>
            <a:r>
              <a:rPr lang="en-US" altLang="zh-CN" b="1" dirty="0">
                <a:solidFill>
                  <a:srgbClr val="C00000"/>
                </a:solidFill>
                <a:latin typeface="方正兰亭刊黑_GBK" pitchFamily="2" charset="-122"/>
                <a:ea typeface="方正兰亭刊黑_GBK" pitchFamily="2" charset="-122"/>
              </a:rPr>
              <a:t>ITS5300</a:t>
            </a:r>
            <a:r>
              <a:rPr lang="zh-CN" altLang="en-US" b="1" dirty="0">
                <a:solidFill>
                  <a:srgbClr val="C00000"/>
                </a:solidFill>
                <a:latin typeface="方正兰亭刊黑_GBK" pitchFamily="2" charset="-122"/>
                <a:ea typeface="方正兰亭刊黑_GBK" pitchFamily="2" charset="-122"/>
              </a:rPr>
              <a:t>电池充放电测试</a:t>
            </a:r>
            <a:r>
              <a:rPr lang="zh-CN" altLang="en-US" b="1" dirty="0" smtClean="0">
                <a:solidFill>
                  <a:srgbClr val="C00000"/>
                </a:solidFill>
                <a:latin typeface="方正兰亭刊黑_GBK" pitchFamily="2" charset="-122"/>
                <a:ea typeface="方正兰亭刊黑_GBK" pitchFamily="2" charset="-122"/>
              </a:rPr>
              <a:t>系统</a:t>
            </a:r>
            <a:endParaRPr lang="zh-CN" altLang="en-US" b="1" dirty="0">
              <a:solidFill>
                <a:srgbClr val="C00000"/>
              </a:solidFill>
              <a:latin typeface="方正兰亭刊黑_GBK" pitchFamily="2" charset="-122"/>
              <a:ea typeface="方正兰亭刊黑_GBK" pitchFamily="2" charset="-122"/>
            </a:endParaRPr>
          </a:p>
        </p:txBody>
      </p:sp>
      <p:sp>
        <p:nvSpPr>
          <p:cNvPr id="15" name="矩形 14"/>
          <p:cNvSpPr/>
          <p:nvPr/>
        </p:nvSpPr>
        <p:spPr>
          <a:xfrm>
            <a:off x="77079" y="42191"/>
            <a:ext cx="2044133" cy="369324"/>
          </a:xfrm>
          <a:prstGeom prst="rect">
            <a:avLst/>
          </a:prstGeom>
        </p:spPr>
        <p:txBody>
          <a:bodyPr wrap="none" lIns="91432" tIns="45716" rIns="91432" bIns="45716">
            <a:spAutoFit/>
          </a:bodyPr>
          <a:lstStyle/>
          <a:p>
            <a:pPr defTabSz="914310"/>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动力电池测试方案</a:t>
            </a:r>
          </a:p>
        </p:txBody>
      </p:sp>
    </p:spTree>
    <p:custDataLst>
      <p:tags r:id="rId1"/>
    </p:custDataLst>
    <p:extLst>
      <p:ext uri="{BB962C8B-B14F-4D97-AF65-F5344CB8AC3E}">
        <p14:creationId xmlns:p14="http://schemas.microsoft.com/office/powerpoint/2010/main" xmlns="" val="3471795794"/>
      </p:ext>
    </p:extLst>
  </p:cSld>
  <p:clrMapOvr>
    <a:masterClrMapping/>
  </p:clrMapOvr>
  <p:transition spd="slow" advTm="15368">
    <p:push dir="u"/>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图片 44"/>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4035" y="1924493"/>
            <a:ext cx="5887812" cy="2160907"/>
          </a:xfrm>
          <a:prstGeom prst="rect">
            <a:avLst/>
          </a:prstGeom>
          <a:noFill/>
        </p:spPr>
      </p:pic>
      <p:grpSp>
        <p:nvGrpSpPr>
          <p:cNvPr id="12" name="组合 11"/>
          <p:cNvGrpSpPr>
            <a:grpSpLocks noChangeAspect="1"/>
          </p:cNvGrpSpPr>
          <p:nvPr/>
        </p:nvGrpSpPr>
        <p:grpSpPr>
          <a:xfrm>
            <a:off x="6179693" y="2716560"/>
            <a:ext cx="2432849" cy="936393"/>
            <a:chOff x="6894031" y="4663922"/>
            <a:chExt cx="2815260" cy="698290"/>
          </a:xfrm>
        </p:grpSpPr>
        <p:sp>
          <p:nvSpPr>
            <p:cNvPr id="13" name="任意多边形 12"/>
            <p:cNvSpPr/>
            <p:nvPr/>
          </p:nvSpPr>
          <p:spPr>
            <a:xfrm>
              <a:off x="6894031" y="4663922"/>
              <a:ext cx="199505" cy="210589"/>
            </a:xfrm>
            <a:custGeom>
              <a:avLst/>
              <a:gdLst>
                <a:gd name="connsiteX0" fmla="*/ 193963 w 193963"/>
                <a:gd name="connsiteY0" fmla="*/ 0 h 210589"/>
                <a:gd name="connsiteX1" fmla="*/ 182880 w 193963"/>
                <a:gd name="connsiteY1" fmla="*/ 210589 h 210589"/>
                <a:gd name="connsiteX2" fmla="*/ 0 w 193963"/>
                <a:gd name="connsiteY2" fmla="*/ 193963 h 210589"/>
                <a:gd name="connsiteX3" fmla="*/ 193963 w 193963"/>
                <a:gd name="connsiteY3" fmla="*/ 0 h 210589"/>
                <a:gd name="connsiteX0" fmla="*/ 193963 w 199505"/>
                <a:gd name="connsiteY0" fmla="*/ 0 h 210589"/>
                <a:gd name="connsiteX1" fmla="*/ 199505 w 199505"/>
                <a:gd name="connsiteY1" fmla="*/ 210589 h 210589"/>
                <a:gd name="connsiteX2" fmla="*/ 0 w 199505"/>
                <a:gd name="connsiteY2" fmla="*/ 193963 h 210589"/>
                <a:gd name="connsiteX3" fmla="*/ 193963 w 199505"/>
                <a:gd name="connsiteY3" fmla="*/ 0 h 210589"/>
              </a:gdLst>
              <a:ahLst/>
              <a:cxnLst>
                <a:cxn ang="0">
                  <a:pos x="connsiteX0" y="connsiteY0"/>
                </a:cxn>
                <a:cxn ang="0">
                  <a:pos x="connsiteX1" y="connsiteY1"/>
                </a:cxn>
                <a:cxn ang="0">
                  <a:pos x="connsiteX2" y="connsiteY2"/>
                </a:cxn>
                <a:cxn ang="0">
                  <a:pos x="connsiteX3" y="connsiteY3"/>
                </a:cxn>
              </a:cxnLst>
              <a:rect l="l" t="t" r="r" b="b"/>
              <a:pathLst>
                <a:path w="199505" h="210589">
                  <a:moveTo>
                    <a:pt x="193963" y="0"/>
                  </a:moveTo>
                  <a:lnTo>
                    <a:pt x="199505" y="210589"/>
                  </a:lnTo>
                  <a:lnTo>
                    <a:pt x="0" y="193963"/>
                  </a:lnTo>
                  <a:lnTo>
                    <a:pt x="193963" y="0"/>
                  </a:lnTo>
                  <a:close/>
                </a:path>
              </a:pathLst>
            </a:custGeom>
            <a:solidFill>
              <a:srgbClr val="FF0000"/>
            </a:solidFill>
            <a:ln w="12700" cap="flat" cmpd="sng" algn="ctr">
              <a:noFill/>
              <a:prstDash val="solid"/>
              <a:miter lim="800000"/>
            </a:ln>
            <a:effectLst/>
          </p:spPr>
          <p:txBody>
            <a:bodyPr lIns="91410" tIns="45718" rIns="91410" bIns="45718" rtlCol="0" anchor="ctr"/>
            <a:lstStyle/>
            <a:p>
              <a:pPr algn="ctr" defTabSz="914060">
                <a:defRPr/>
              </a:pPr>
              <a:endParaRPr lang="zh-CN" altLang="en-US" sz="1400" b="1" kern="0" dirty="0">
                <a:solidFill>
                  <a:prstClr val="white"/>
                </a:solidFill>
                <a:latin typeface="方正兰亭刊黑_GBK" pitchFamily="2" charset="-122"/>
                <a:ea typeface="方正兰亭刊黑_GBK" pitchFamily="2" charset="-122"/>
              </a:endParaRPr>
            </a:p>
          </p:txBody>
        </p:sp>
        <p:sp>
          <p:nvSpPr>
            <p:cNvPr id="15" name="矩形 14"/>
            <p:cNvSpPr/>
            <p:nvPr/>
          </p:nvSpPr>
          <p:spPr>
            <a:xfrm>
              <a:off x="7082468" y="4663941"/>
              <a:ext cx="2626823" cy="698271"/>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n w="12700" cap="flat" cmpd="sng" algn="ctr">
              <a:noFill/>
              <a:prstDash val="solid"/>
              <a:miter lim="800000"/>
            </a:ln>
            <a:effectLst/>
          </p:spPr>
          <p:txBody>
            <a:bodyPr lIns="91410" tIns="45718" rIns="91410" bIns="45718" rtlCol="0" anchor="ctr"/>
            <a:lstStyle/>
            <a:p>
              <a:pPr algn="ctr" defTabSz="913970"/>
              <a:r>
                <a:rPr lang="zh-CN" altLang="en-US" sz="1400" b="1" kern="0" dirty="0" smtClean="0">
                  <a:solidFill>
                    <a:prstClr val="white"/>
                  </a:solidFill>
                  <a:latin typeface="方正兰亭刊黑_GBK" pitchFamily="2" charset="-122"/>
                  <a:ea typeface="方正兰亭刊黑_GBK" pitchFamily="2" charset="-122"/>
                </a:rPr>
                <a:t>使用</a:t>
              </a:r>
              <a:r>
                <a:rPr lang="en-US" altLang="zh-CN" sz="1400" b="1" kern="0" dirty="0" smtClean="0">
                  <a:solidFill>
                    <a:prstClr val="white"/>
                  </a:solidFill>
                  <a:latin typeface="方正兰亭刊黑_GBK" pitchFamily="2" charset="-122"/>
                  <a:ea typeface="方正兰亭刊黑_GBK" pitchFamily="2" charset="-122"/>
                </a:rPr>
                <a:t>IT6500C</a:t>
              </a:r>
              <a:r>
                <a:rPr lang="zh-CN" altLang="en-US" sz="1400" b="1" kern="0" dirty="0">
                  <a:solidFill>
                    <a:prstClr val="white"/>
                  </a:solidFill>
                  <a:latin typeface="方正兰亭刊黑_GBK" pitchFamily="2" charset="-122"/>
                  <a:ea typeface="方正兰亭刊黑_GBK" pitchFamily="2" charset="-122"/>
                </a:rPr>
                <a:t>去</a:t>
              </a:r>
              <a:r>
                <a:rPr lang="zh-CN" altLang="en-US" sz="1400" b="1" kern="0" dirty="0" smtClean="0">
                  <a:solidFill>
                    <a:prstClr val="white"/>
                  </a:solidFill>
                  <a:latin typeface="方正兰亭刊黑_GBK" pitchFamily="2" charset="-122"/>
                  <a:ea typeface="方正兰亭刊黑_GBK" pitchFamily="2" charset="-122"/>
                </a:rPr>
                <a:t>模拟电池，可以</a:t>
              </a:r>
              <a:r>
                <a:rPr lang="zh-CN" altLang="en-US" sz="1400" b="1" kern="0" dirty="0">
                  <a:solidFill>
                    <a:prstClr val="white"/>
                  </a:solidFill>
                  <a:latin typeface="方正兰亭刊黑_GBK" pitchFamily="2" charset="-122"/>
                  <a:ea typeface="方正兰亭刊黑_GBK" pitchFamily="2" charset="-122"/>
                </a:rPr>
                <a:t>有效的</a:t>
              </a:r>
              <a:r>
                <a:rPr lang="zh-CN" altLang="en-US" sz="1400" b="1" kern="0" dirty="0" smtClean="0">
                  <a:solidFill>
                    <a:prstClr val="white"/>
                  </a:solidFill>
                  <a:latin typeface="方正兰亭刊黑_GBK" pitchFamily="2" charset="-122"/>
                  <a:ea typeface="方正兰亭刊黑_GBK" pitchFamily="2" charset="-122"/>
                </a:rPr>
                <a:t>缩短电池测试</a:t>
              </a:r>
              <a:r>
                <a:rPr lang="zh-CN" altLang="en-US" sz="1400" b="1" kern="0" dirty="0">
                  <a:solidFill>
                    <a:prstClr val="white"/>
                  </a:solidFill>
                  <a:latin typeface="方正兰亭刊黑_GBK" pitchFamily="2" charset="-122"/>
                  <a:ea typeface="方正兰亭刊黑_GBK" pitchFamily="2" charset="-122"/>
                </a:rPr>
                <a:t>时间</a:t>
              </a:r>
            </a:p>
          </p:txBody>
        </p:sp>
      </p:grpSp>
      <p:sp>
        <p:nvSpPr>
          <p:cNvPr id="3" name="矩形 2"/>
          <p:cNvSpPr/>
          <p:nvPr/>
        </p:nvSpPr>
        <p:spPr>
          <a:xfrm>
            <a:off x="288000" y="1204413"/>
            <a:ext cx="4572000" cy="307777"/>
          </a:xfrm>
          <a:prstGeom prst="rect">
            <a:avLst/>
          </a:prstGeom>
        </p:spPr>
        <p:txBody>
          <a:bodyPr>
            <a:spAutoFit/>
          </a:bodyPr>
          <a:lstStyle/>
          <a:p>
            <a:r>
              <a:rPr lang="en-US" altLang="zh-CN" sz="1400" dirty="0">
                <a:solidFill>
                  <a:srgbClr val="0066FF"/>
                </a:solidFill>
                <a:latin typeface="方正兰亭刊黑_GBK" pitchFamily="2" charset="-122"/>
                <a:ea typeface="方正兰亭刊黑_GBK" pitchFamily="2" charset="-122"/>
              </a:rPr>
              <a:t>Advantage </a:t>
            </a:r>
            <a:r>
              <a:rPr lang="en-US" altLang="zh-CN" sz="1400" dirty="0" smtClean="0">
                <a:solidFill>
                  <a:srgbClr val="0066FF"/>
                </a:solidFill>
                <a:latin typeface="方正兰亭刊黑_GBK" pitchFamily="2" charset="-122"/>
                <a:ea typeface="方正兰亭刊黑_GBK" pitchFamily="2" charset="-122"/>
              </a:rPr>
              <a:t>1</a:t>
            </a:r>
            <a:r>
              <a:rPr lang="zh-CN" altLang="en-US" sz="1400" dirty="0" smtClean="0">
                <a:solidFill>
                  <a:srgbClr val="0066FF"/>
                </a:solidFill>
                <a:latin typeface="方正兰亭刊黑_GBK" pitchFamily="2" charset="-122"/>
                <a:ea typeface="方正兰亭刊黑_GBK" pitchFamily="2" charset="-122"/>
              </a:rPr>
              <a:t>：大幅</a:t>
            </a:r>
            <a:r>
              <a:rPr lang="zh-CN" altLang="en-US" sz="1400" dirty="0">
                <a:solidFill>
                  <a:srgbClr val="0066FF"/>
                </a:solidFill>
                <a:latin typeface="方正兰亭刊黑_GBK" pitchFamily="2" charset="-122"/>
                <a:ea typeface="方正兰亭刊黑_GBK" pitchFamily="2" charset="-122"/>
              </a:rPr>
              <a:t>减少测试时间</a:t>
            </a:r>
          </a:p>
        </p:txBody>
      </p:sp>
      <p:sp>
        <p:nvSpPr>
          <p:cNvPr id="10" name="Text Box 5"/>
          <p:cNvSpPr txBox="1">
            <a:spLocks noChangeArrowheads="1"/>
          </p:cNvSpPr>
          <p:nvPr/>
        </p:nvSpPr>
        <p:spPr bwMode="auto">
          <a:xfrm>
            <a:off x="287999" y="469540"/>
            <a:ext cx="6151929" cy="535696"/>
          </a:xfrm>
          <a:prstGeom prst="rect">
            <a:avLst/>
          </a:prstGeom>
          <a:noFill/>
          <a:ln w="9525">
            <a:noFill/>
            <a:miter lim="800000"/>
            <a:headEnd/>
            <a:tailEnd/>
          </a:ln>
        </p:spPr>
        <p:txBody>
          <a:bodyPr wrap="square" anchor="ctr">
            <a:spAutoFit/>
          </a:bodyPr>
          <a:lstStyle/>
          <a:p>
            <a:pPr>
              <a:lnSpc>
                <a:spcPct val="160000"/>
              </a:lnSpc>
            </a:pPr>
            <a:r>
              <a:rPr lang="zh-CN" altLang="en-US" b="1" dirty="0">
                <a:solidFill>
                  <a:srgbClr val="C00000"/>
                </a:solidFill>
                <a:latin typeface="方正兰亭刊黑_GBK" pitchFamily="2" charset="-122"/>
                <a:ea typeface="方正兰亭刊黑_GBK" pitchFamily="2" charset="-122"/>
              </a:rPr>
              <a:t>电池模拟器测试电池</a:t>
            </a:r>
            <a:r>
              <a:rPr lang="en-US" altLang="zh-CN" b="1" dirty="0">
                <a:solidFill>
                  <a:srgbClr val="C00000"/>
                </a:solidFill>
                <a:latin typeface="方正兰亭刊黑_GBK" pitchFamily="2" charset="-122"/>
                <a:ea typeface="方正兰亭刊黑_GBK" pitchFamily="2" charset="-122"/>
              </a:rPr>
              <a:t>——</a:t>
            </a:r>
            <a:r>
              <a:rPr lang="zh-CN" altLang="en-US" b="1" dirty="0">
                <a:solidFill>
                  <a:srgbClr val="C00000"/>
                </a:solidFill>
                <a:latin typeface="方正兰亭刊黑_GBK" pitchFamily="2" charset="-122"/>
                <a:ea typeface="方正兰亭刊黑_GBK" pitchFamily="2" charset="-122"/>
              </a:rPr>
              <a:t>为什么要使用电池模拟器？</a:t>
            </a:r>
          </a:p>
        </p:txBody>
      </p:sp>
      <p:sp>
        <p:nvSpPr>
          <p:cNvPr id="11" name="矩形 10"/>
          <p:cNvSpPr/>
          <p:nvPr/>
        </p:nvSpPr>
        <p:spPr>
          <a:xfrm>
            <a:off x="77079" y="42191"/>
            <a:ext cx="2044133" cy="369324"/>
          </a:xfrm>
          <a:prstGeom prst="rect">
            <a:avLst/>
          </a:prstGeom>
        </p:spPr>
        <p:txBody>
          <a:bodyPr wrap="none" lIns="91432" tIns="45716" rIns="91432" bIns="45716">
            <a:spAutoFit/>
          </a:bodyPr>
          <a:lstStyle/>
          <a:p>
            <a:pPr defTabSz="914310"/>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动力电池测试方案</a:t>
            </a:r>
          </a:p>
        </p:txBody>
      </p:sp>
    </p:spTree>
    <p:extLst>
      <p:ext uri="{BB962C8B-B14F-4D97-AF65-F5344CB8AC3E}">
        <p14:creationId xmlns:p14="http://schemas.microsoft.com/office/powerpoint/2010/main" xmlns="" val="3482631044"/>
      </p:ext>
    </p:extLst>
  </p:cSld>
  <p:clrMapOvr>
    <a:masterClrMapping/>
  </p:clrMapOvr>
  <p:transition spd="slow" advTm="15368">
    <p:push dir="u"/>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88000" y="1060376"/>
            <a:ext cx="4572000" cy="307777"/>
          </a:xfrm>
          <a:prstGeom prst="rect">
            <a:avLst/>
          </a:prstGeom>
        </p:spPr>
        <p:txBody>
          <a:bodyPr>
            <a:spAutoFit/>
          </a:bodyPr>
          <a:lstStyle/>
          <a:p>
            <a:r>
              <a:rPr lang="en-US" altLang="zh-CN" sz="1400" dirty="0">
                <a:solidFill>
                  <a:srgbClr val="0066FF"/>
                </a:solidFill>
                <a:latin typeface="方正兰亭刊黑_GBK" pitchFamily="2" charset="-122"/>
                <a:ea typeface="方正兰亭刊黑_GBK" pitchFamily="2" charset="-122"/>
              </a:rPr>
              <a:t>Advantage </a:t>
            </a:r>
            <a:r>
              <a:rPr lang="en-US" altLang="zh-CN" sz="1400" dirty="0" smtClean="0">
                <a:solidFill>
                  <a:srgbClr val="0066FF"/>
                </a:solidFill>
                <a:latin typeface="方正兰亭刊黑_GBK" pitchFamily="2" charset="-122"/>
                <a:ea typeface="方正兰亭刊黑_GBK" pitchFamily="2" charset="-122"/>
              </a:rPr>
              <a:t>2</a:t>
            </a:r>
            <a:r>
              <a:rPr lang="zh-CN" altLang="en-US" sz="1400" dirty="0" smtClean="0">
                <a:solidFill>
                  <a:srgbClr val="0066FF"/>
                </a:solidFill>
                <a:latin typeface="方正兰亭刊黑_GBK" pitchFamily="2" charset="-122"/>
                <a:ea typeface="方正兰亭刊黑_GBK" pitchFamily="2" charset="-122"/>
              </a:rPr>
              <a:t>：</a:t>
            </a:r>
            <a:r>
              <a:rPr lang="zh-CN" altLang="en-US" sz="1400" dirty="0">
                <a:solidFill>
                  <a:srgbClr val="0066FF"/>
                </a:solidFill>
                <a:latin typeface="方正兰亭刊黑_GBK" pitchFamily="2" charset="-122"/>
                <a:ea typeface="方正兰亭刊黑_GBK" pitchFamily="2" charset="-122"/>
              </a:rPr>
              <a:t>提供重复性测试的结果</a:t>
            </a:r>
          </a:p>
        </p:txBody>
      </p:sp>
      <p:sp>
        <p:nvSpPr>
          <p:cNvPr id="10" name="矩形 9"/>
          <p:cNvSpPr/>
          <p:nvPr/>
        </p:nvSpPr>
        <p:spPr>
          <a:xfrm>
            <a:off x="259288" y="1512190"/>
            <a:ext cx="8345160" cy="1031043"/>
          </a:xfrm>
          <a:prstGeom prst="rect">
            <a:avLst/>
          </a:prstGeom>
        </p:spPr>
        <p:txBody>
          <a:bodyPr wrap="square" lIns="91432" tIns="45716" rIns="91432" bIns="45716">
            <a:spAutoFit/>
          </a:bodyPr>
          <a:lstStyle/>
          <a:p>
            <a:pPr marL="285722" indent="-285722" defTabSz="914310">
              <a:spcBef>
                <a:spcPts val="600"/>
              </a:spcBef>
              <a:buClr>
                <a:prstClr val="black">
                  <a:lumMod val="65000"/>
                  <a:lumOff val="35000"/>
                </a:prstClr>
              </a:buClr>
              <a:buFont typeface="Wingdings" pitchFamily="2" charset="2"/>
              <a:buChar char="n"/>
            </a:pPr>
            <a:r>
              <a:rPr lang="zh-CN" altLang="en-US" sz="1400" dirty="0" smtClean="0">
                <a:solidFill>
                  <a:prstClr val="black"/>
                </a:solidFill>
                <a:latin typeface="方正兰亭刊黑_GBK" pitchFamily="2" charset="-122"/>
                <a:ea typeface="方正兰亭刊黑_GBK" pitchFamily="2" charset="-122"/>
              </a:rPr>
              <a:t>采用</a:t>
            </a:r>
            <a:r>
              <a:rPr lang="zh-CN" altLang="en-US" sz="1400" dirty="0">
                <a:solidFill>
                  <a:prstClr val="black"/>
                </a:solidFill>
                <a:latin typeface="方正兰亭刊黑_GBK" pitchFamily="2" charset="-122"/>
                <a:ea typeface="方正兰亭刊黑_GBK" pitchFamily="2" charset="-122"/>
              </a:rPr>
              <a:t>手动测试真实的电池，由于长时间操作其中必定还包含了操作人员的的休息时间，所以导致测试结果不精准</a:t>
            </a:r>
            <a:r>
              <a:rPr lang="zh-CN" altLang="en-US" sz="1400" dirty="0" smtClean="0">
                <a:solidFill>
                  <a:prstClr val="black"/>
                </a:solidFill>
                <a:latin typeface="方正兰亭刊黑_GBK" pitchFamily="2" charset="-122"/>
                <a:ea typeface="方正兰亭刊黑_GBK" pitchFamily="2" charset="-122"/>
              </a:rPr>
              <a:t>。</a:t>
            </a:r>
            <a:endParaRPr lang="en-US" altLang="zh-CN" sz="1400" dirty="0">
              <a:solidFill>
                <a:prstClr val="black"/>
              </a:solidFill>
              <a:latin typeface="方正兰亭刊黑_GBK" pitchFamily="2" charset="-122"/>
              <a:ea typeface="方正兰亭刊黑_GBK" pitchFamily="2" charset="-122"/>
            </a:endParaRPr>
          </a:p>
          <a:p>
            <a:pPr marL="285722" indent="-285722" defTabSz="914310">
              <a:spcBef>
                <a:spcPts val="600"/>
              </a:spcBef>
              <a:buClr>
                <a:prstClr val="black">
                  <a:lumMod val="65000"/>
                  <a:lumOff val="35000"/>
                </a:prstClr>
              </a:buClr>
              <a:buFont typeface="Wingdings" pitchFamily="2" charset="2"/>
              <a:buChar char="n"/>
            </a:pPr>
            <a:r>
              <a:rPr lang="zh-CN" altLang="en-US" sz="1400" dirty="0" smtClean="0">
                <a:solidFill>
                  <a:prstClr val="black"/>
                </a:solidFill>
                <a:latin typeface="方正兰亭刊黑_GBK" pitchFamily="2" charset="-122"/>
                <a:ea typeface="方正兰亭刊黑_GBK" pitchFamily="2" charset="-122"/>
              </a:rPr>
              <a:t>利用</a:t>
            </a:r>
            <a:r>
              <a:rPr lang="zh-CN" altLang="en-US" sz="1400" dirty="0">
                <a:solidFill>
                  <a:prstClr val="black"/>
                </a:solidFill>
                <a:latin typeface="方正兰亭刊黑_GBK" pitchFamily="2" charset="-122"/>
                <a:ea typeface="方正兰亭刊黑_GBK" pitchFamily="2" charset="-122"/>
              </a:rPr>
              <a:t>电池模拟器去测试电池就可提供一致的且可重复的测试结果，不像那些真实电池测试，在测试时更换电池和操作员失误会导致测试结果有所不同。</a:t>
            </a:r>
          </a:p>
        </p:txBody>
      </p:sp>
      <p:sp>
        <p:nvSpPr>
          <p:cNvPr id="11" name="矩形 10"/>
          <p:cNvSpPr/>
          <p:nvPr/>
        </p:nvSpPr>
        <p:spPr>
          <a:xfrm>
            <a:off x="467544" y="4853410"/>
            <a:ext cx="6975650" cy="277077"/>
          </a:xfrm>
          <a:prstGeom prst="rect">
            <a:avLst/>
          </a:prstGeom>
        </p:spPr>
        <p:txBody>
          <a:bodyPr wrap="square" lIns="91432" tIns="45716" rIns="91432" bIns="45716">
            <a:spAutoFit/>
          </a:bodyPr>
          <a:lstStyle/>
          <a:p>
            <a:pPr algn="ctr" defTabSz="914310"/>
            <a:r>
              <a:rPr lang="zh-CN" altLang="en-US" sz="1200" dirty="0">
                <a:solidFill>
                  <a:prstClr val="black"/>
                </a:solidFill>
                <a:latin typeface="方正兰亭刊黑_GBK" pitchFamily="2" charset="-122"/>
                <a:ea typeface="方正兰亭刊黑_GBK" pitchFamily="2" charset="-122"/>
              </a:rPr>
              <a:t>锂电池充电曲线</a:t>
            </a:r>
            <a:endParaRPr lang="zh-CN" altLang="en-US" dirty="0">
              <a:solidFill>
                <a:prstClr val="black"/>
              </a:solidFill>
              <a:latin typeface="方正兰亭刊黑_GBK" pitchFamily="2" charset="-122"/>
              <a:ea typeface="方正兰亭刊黑_GBK" pitchFamily="2" charset="-122"/>
            </a:endParaRPr>
          </a:p>
        </p:txBody>
      </p:sp>
      <p:pic>
        <p:nvPicPr>
          <p:cNvPr id="18" name="图片 17" descr="http://www.itech.sh/UploadImage/edit/images/%E9%94%82%E7%94%B5%E6%B1%A0%E5%AE%89%E5%85%A8%E6%B5%8B%E8%AF%95%E9%85%8D%E5%9B%BE-1.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95736" y="2743113"/>
            <a:ext cx="3214424" cy="1933664"/>
          </a:xfrm>
          <a:prstGeom prst="rect">
            <a:avLst/>
          </a:prstGeom>
          <a:noFill/>
          <a:ln>
            <a:noFill/>
          </a:ln>
        </p:spPr>
      </p:pic>
      <p:grpSp>
        <p:nvGrpSpPr>
          <p:cNvPr id="19" name="组合 18"/>
          <p:cNvGrpSpPr>
            <a:grpSpLocks noChangeAspect="1"/>
          </p:cNvGrpSpPr>
          <p:nvPr/>
        </p:nvGrpSpPr>
        <p:grpSpPr>
          <a:xfrm>
            <a:off x="5586268" y="3102457"/>
            <a:ext cx="2432850" cy="821245"/>
            <a:chOff x="6894031" y="4663922"/>
            <a:chExt cx="2815262" cy="698289"/>
          </a:xfrm>
        </p:grpSpPr>
        <p:sp>
          <p:nvSpPr>
            <p:cNvPr id="20" name="任意多边形 19"/>
            <p:cNvSpPr/>
            <p:nvPr/>
          </p:nvSpPr>
          <p:spPr>
            <a:xfrm>
              <a:off x="6894031" y="4663922"/>
              <a:ext cx="199505" cy="210589"/>
            </a:xfrm>
            <a:custGeom>
              <a:avLst/>
              <a:gdLst>
                <a:gd name="connsiteX0" fmla="*/ 193963 w 193963"/>
                <a:gd name="connsiteY0" fmla="*/ 0 h 210589"/>
                <a:gd name="connsiteX1" fmla="*/ 182880 w 193963"/>
                <a:gd name="connsiteY1" fmla="*/ 210589 h 210589"/>
                <a:gd name="connsiteX2" fmla="*/ 0 w 193963"/>
                <a:gd name="connsiteY2" fmla="*/ 193963 h 210589"/>
                <a:gd name="connsiteX3" fmla="*/ 193963 w 193963"/>
                <a:gd name="connsiteY3" fmla="*/ 0 h 210589"/>
                <a:gd name="connsiteX0" fmla="*/ 193963 w 199505"/>
                <a:gd name="connsiteY0" fmla="*/ 0 h 210589"/>
                <a:gd name="connsiteX1" fmla="*/ 199505 w 199505"/>
                <a:gd name="connsiteY1" fmla="*/ 210589 h 210589"/>
                <a:gd name="connsiteX2" fmla="*/ 0 w 199505"/>
                <a:gd name="connsiteY2" fmla="*/ 193963 h 210589"/>
                <a:gd name="connsiteX3" fmla="*/ 193963 w 199505"/>
                <a:gd name="connsiteY3" fmla="*/ 0 h 210589"/>
              </a:gdLst>
              <a:ahLst/>
              <a:cxnLst>
                <a:cxn ang="0">
                  <a:pos x="connsiteX0" y="connsiteY0"/>
                </a:cxn>
                <a:cxn ang="0">
                  <a:pos x="connsiteX1" y="connsiteY1"/>
                </a:cxn>
                <a:cxn ang="0">
                  <a:pos x="connsiteX2" y="connsiteY2"/>
                </a:cxn>
                <a:cxn ang="0">
                  <a:pos x="connsiteX3" y="connsiteY3"/>
                </a:cxn>
              </a:cxnLst>
              <a:rect l="l" t="t" r="r" b="b"/>
              <a:pathLst>
                <a:path w="199505" h="210589">
                  <a:moveTo>
                    <a:pt x="193963" y="0"/>
                  </a:moveTo>
                  <a:lnTo>
                    <a:pt x="199505" y="210589"/>
                  </a:lnTo>
                  <a:lnTo>
                    <a:pt x="0" y="193963"/>
                  </a:lnTo>
                  <a:lnTo>
                    <a:pt x="193963" y="0"/>
                  </a:lnTo>
                  <a:close/>
                </a:path>
              </a:pathLst>
            </a:custGeom>
            <a:solidFill>
              <a:srgbClr val="FF0000"/>
            </a:solidFill>
            <a:ln w="12700" cap="flat" cmpd="sng" algn="ctr">
              <a:noFill/>
              <a:prstDash val="solid"/>
              <a:miter lim="800000"/>
            </a:ln>
            <a:effectLst/>
          </p:spPr>
          <p:txBody>
            <a:bodyPr lIns="91410" tIns="45718" rIns="91410" bIns="45718" rtlCol="0" anchor="ctr"/>
            <a:lstStyle/>
            <a:p>
              <a:pPr algn="ctr" defTabSz="914060">
                <a:defRPr/>
              </a:pPr>
              <a:endParaRPr lang="zh-CN" altLang="en-US" sz="1400" b="1" kern="0" dirty="0">
                <a:solidFill>
                  <a:prstClr val="white"/>
                </a:solidFill>
                <a:latin typeface="方正兰亭刊黑_GBK" pitchFamily="2" charset="-122"/>
                <a:ea typeface="方正兰亭刊黑_GBK" pitchFamily="2" charset="-122"/>
              </a:endParaRPr>
            </a:p>
          </p:txBody>
        </p:sp>
        <p:sp>
          <p:nvSpPr>
            <p:cNvPr id="21" name="矩形 20"/>
            <p:cNvSpPr/>
            <p:nvPr/>
          </p:nvSpPr>
          <p:spPr>
            <a:xfrm>
              <a:off x="7082470" y="4663940"/>
              <a:ext cx="2626823" cy="698271"/>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n w="12700" cap="flat" cmpd="sng" algn="ctr">
              <a:noFill/>
              <a:prstDash val="solid"/>
              <a:miter lim="800000"/>
            </a:ln>
            <a:effectLst/>
          </p:spPr>
          <p:txBody>
            <a:bodyPr lIns="91410" tIns="45718" rIns="91410" bIns="45718" rtlCol="0" anchor="ctr"/>
            <a:lstStyle/>
            <a:p>
              <a:pPr algn="ctr" defTabSz="913970"/>
              <a:r>
                <a:rPr lang="en-US" altLang="zh-CN" sz="1400" b="1" kern="0" dirty="0" smtClean="0">
                  <a:solidFill>
                    <a:prstClr val="white"/>
                  </a:solidFill>
                  <a:latin typeface="方正兰亭刊黑_GBK" pitchFamily="2" charset="-122"/>
                  <a:ea typeface="方正兰亭刊黑_GBK" pitchFamily="2" charset="-122"/>
                </a:rPr>
                <a:t>IT6500C</a:t>
              </a:r>
            </a:p>
            <a:p>
              <a:pPr algn="ctr" defTabSz="913970"/>
              <a:r>
                <a:rPr lang="zh-CN" altLang="en-US" sz="1400" b="1" kern="0" dirty="0" smtClean="0">
                  <a:solidFill>
                    <a:prstClr val="white"/>
                  </a:solidFill>
                  <a:latin typeface="方正兰亭刊黑_GBK" pitchFamily="2" charset="-122"/>
                  <a:ea typeface="方正兰亭刊黑_GBK" pitchFamily="2" charset="-122"/>
                </a:rPr>
                <a:t>可以提供</a:t>
              </a:r>
              <a:r>
                <a:rPr lang="zh-CN" altLang="en-US" sz="1400" b="1" kern="0" dirty="0">
                  <a:solidFill>
                    <a:prstClr val="white"/>
                  </a:solidFill>
                  <a:latin typeface="方正兰亭刊黑_GBK" pitchFamily="2" charset="-122"/>
                  <a:ea typeface="方正兰亭刊黑_GBK" pitchFamily="2" charset="-122"/>
                </a:rPr>
                <a:t>一致的且可重复的测试结果</a:t>
              </a:r>
            </a:p>
          </p:txBody>
        </p:sp>
      </p:grpSp>
      <p:sp>
        <p:nvSpPr>
          <p:cNvPr id="12" name="Text Box 5"/>
          <p:cNvSpPr txBox="1">
            <a:spLocks noChangeArrowheads="1"/>
          </p:cNvSpPr>
          <p:nvPr/>
        </p:nvSpPr>
        <p:spPr bwMode="auto">
          <a:xfrm>
            <a:off x="287999" y="469540"/>
            <a:ext cx="6151929" cy="535696"/>
          </a:xfrm>
          <a:prstGeom prst="rect">
            <a:avLst/>
          </a:prstGeom>
          <a:noFill/>
          <a:ln w="9525">
            <a:noFill/>
            <a:miter lim="800000"/>
            <a:headEnd/>
            <a:tailEnd/>
          </a:ln>
        </p:spPr>
        <p:txBody>
          <a:bodyPr wrap="square" anchor="ctr">
            <a:spAutoFit/>
          </a:bodyPr>
          <a:lstStyle/>
          <a:p>
            <a:pPr>
              <a:lnSpc>
                <a:spcPct val="160000"/>
              </a:lnSpc>
            </a:pPr>
            <a:r>
              <a:rPr lang="zh-CN" altLang="en-US" b="1" dirty="0">
                <a:solidFill>
                  <a:srgbClr val="C00000"/>
                </a:solidFill>
                <a:latin typeface="方正兰亭刊黑_GBK" pitchFamily="2" charset="-122"/>
                <a:ea typeface="方正兰亭刊黑_GBK" pitchFamily="2" charset="-122"/>
              </a:rPr>
              <a:t>电池模拟器测试电池</a:t>
            </a:r>
            <a:r>
              <a:rPr lang="en-US" altLang="zh-CN" b="1" dirty="0">
                <a:solidFill>
                  <a:srgbClr val="C00000"/>
                </a:solidFill>
                <a:latin typeface="方正兰亭刊黑_GBK" pitchFamily="2" charset="-122"/>
                <a:ea typeface="方正兰亭刊黑_GBK" pitchFamily="2" charset="-122"/>
              </a:rPr>
              <a:t>——</a:t>
            </a:r>
            <a:r>
              <a:rPr lang="zh-CN" altLang="en-US" b="1" dirty="0">
                <a:solidFill>
                  <a:srgbClr val="C00000"/>
                </a:solidFill>
                <a:latin typeface="方正兰亭刊黑_GBK" pitchFamily="2" charset="-122"/>
                <a:ea typeface="方正兰亭刊黑_GBK" pitchFamily="2" charset="-122"/>
              </a:rPr>
              <a:t>为什么要使用电池模拟器？</a:t>
            </a:r>
          </a:p>
        </p:txBody>
      </p:sp>
      <p:sp>
        <p:nvSpPr>
          <p:cNvPr id="13" name="矩形 12"/>
          <p:cNvSpPr/>
          <p:nvPr/>
        </p:nvSpPr>
        <p:spPr>
          <a:xfrm>
            <a:off x="77079" y="42191"/>
            <a:ext cx="2044133" cy="369324"/>
          </a:xfrm>
          <a:prstGeom prst="rect">
            <a:avLst/>
          </a:prstGeom>
        </p:spPr>
        <p:txBody>
          <a:bodyPr wrap="none" lIns="91432" tIns="45716" rIns="91432" bIns="45716">
            <a:spAutoFit/>
          </a:bodyPr>
          <a:lstStyle/>
          <a:p>
            <a:pPr defTabSz="914310"/>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动力电池测试方案</a:t>
            </a:r>
          </a:p>
        </p:txBody>
      </p:sp>
    </p:spTree>
    <p:extLst>
      <p:ext uri="{BB962C8B-B14F-4D97-AF65-F5344CB8AC3E}">
        <p14:creationId xmlns:p14="http://schemas.microsoft.com/office/powerpoint/2010/main" xmlns="" val="2003981638"/>
      </p:ext>
    </p:extLst>
  </p:cSld>
  <p:clrMapOvr>
    <a:masterClrMapping/>
  </p:clrMapOvr>
  <p:transition spd="slow" advTm="15368">
    <p:push dir="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88000" y="1060376"/>
            <a:ext cx="4572000" cy="307777"/>
          </a:xfrm>
          <a:prstGeom prst="rect">
            <a:avLst/>
          </a:prstGeom>
        </p:spPr>
        <p:txBody>
          <a:bodyPr>
            <a:spAutoFit/>
          </a:bodyPr>
          <a:lstStyle/>
          <a:p>
            <a:r>
              <a:rPr lang="en-US" altLang="zh-CN" sz="1400" dirty="0">
                <a:solidFill>
                  <a:srgbClr val="0066FF"/>
                </a:solidFill>
                <a:latin typeface="方正兰亭刊黑_GBK" pitchFamily="2" charset="-122"/>
                <a:ea typeface="方正兰亭刊黑_GBK" pitchFamily="2" charset="-122"/>
              </a:rPr>
              <a:t>Advantage </a:t>
            </a:r>
            <a:r>
              <a:rPr lang="en-US" altLang="zh-CN" sz="1400" dirty="0" smtClean="0">
                <a:solidFill>
                  <a:srgbClr val="0066FF"/>
                </a:solidFill>
                <a:latin typeface="方正兰亭刊黑_GBK" pitchFamily="2" charset="-122"/>
                <a:ea typeface="方正兰亭刊黑_GBK" pitchFamily="2" charset="-122"/>
              </a:rPr>
              <a:t>3</a:t>
            </a:r>
            <a:r>
              <a:rPr lang="zh-CN" altLang="en-US" sz="1400" dirty="0" smtClean="0">
                <a:solidFill>
                  <a:srgbClr val="0066FF"/>
                </a:solidFill>
                <a:latin typeface="方正兰亭刊黑_GBK" pitchFamily="2" charset="-122"/>
                <a:ea typeface="方正兰亭刊黑_GBK" pitchFamily="2" charset="-122"/>
              </a:rPr>
              <a:t>：</a:t>
            </a:r>
            <a:r>
              <a:rPr lang="zh-CN" altLang="en-US" sz="1400" dirty="0">
                <a:solidFill>
                  <a:srgbClr val="0066FF"/>
                </a:solidFill>
                <a:latin typeface="方正兰亭刊黑_GBK" pitchFamily="2" charset="-122"/>
                <a:ea typeface="方正兰亭刊黑_GBK" pitchFamily="2" charset="-122"/>
              </a:rPr>
              <a:t>提升安全</a:t>
            </a:r>
          </a:p>
        </p:txBody>
      </p:sp>
      <p:sp>
        <p:nvSpPr>
          <p:cNvPr id="10" name="矩形 9"/>
          <p:cNvSpPr/>
          <p:nvPr/>
        </p:nvSpPr>
        <p:spPr>
          <a:xfrm>
            <a:off x="288000" y="1368146"/>
            <a:ext cx="8345160" cy="815600"/>
          </a:xfrm>
          <a:prstGeom prst="rect">
            <a:avLst/>
          </a:prstGeom>
        </p:spPr>
        <p:txBody>
          <a:bodyPr wrap="square" lIns="91432" tIns="45716" rIns="91432" bIns="45716">
            <a:spAutoFit/>
          </a:bodyPr>
          <a:lstStyle/>
          <a:p>
            <a:pPr marL="285722" indent="-285722" defTabSz="914310">
              <a:spcBef>
                <a:spcPts val="600"/>
              </a:spcBef>
              <a:buClr>
                <a:prstClr val="black">
                  <a:lumMod val="65000"/>
                  <a:lumOff val="35000"/>
                </a:prstClr>
              </a:buClr>
              <a:buFont typeface="Wingdings" pitchFamily="2" charset="2"/>
              <a:buChar char="n"/>
            </a:pPr>
            <a:r>
              <a:rPr lang="zh-CN" altLang="en-US" sz="1400" dirty="0" smtClean="0">
                <a:solidFill>
                  <a:prstClr val="black"/>
                </a:solidFill>
                <a:latin typeface="方正兰亭刊黑_GBK" pitchFamily="2" charset="-122"/>
                <a:ea typeface="方正兰亭刊黑_GBK" pitchFamily="2" charset="-122"/>
              </a:rPr>
              <a:t>利用</a:t>
            </a:r>
            <a:r>
              <a:rPr lang="zh-CN" altLang="en-US" sz="1400" dirty="0">
                <a:solidFill>
                  <a:prstClr val="black"/>
                </a:solidFill>
                <a:latin typeface="方正兰亭刊黑_GBK" pitchFamily="2" charset="-122"/>
                <a:ea typeface="方正兰亭刊黑_GBK" pitchFamily="2" charset="-122"/>
              </a:rPr>
              <a:t>电池模拟器可以创建一个没有任何隐患的测试环境，还可以模拟和验证当电池超出正常的工作范围时待测部件的反应。</a:t>
            </a:r>
          </a:p>
          <a:p>
            <a:pPr marL="285722" indent="-285722" defTabSz="914310">
              <a:spcBef>
                <a:spcPts val="600"/>
              </a:spcBef>
              <a:buClr>
                <a:prstClr val="black">
                  <a:lumMod val="65000"/>
                  <a:lumOff val="35000"/>
                </a:prstClr>
              </a:buClr>
              <a:buFont typeface="Wingdings" pitchFamily="2" charset="2"/>
              <a:buChar char="n"/>
            </a:pPr>
            <a:r>
              <a:rPr lang="zh-CN" altLang="en-US" sz="1400" dirty="0">
                <a:solidFill>
                  <a:prstClr val="black"/>
                </a:solidFill>
                <a:latin typeface="方正兰亭刊黑_GBK" pitchFamily="2" charset="-122"/>
                <a:ea typeface="方正兰亭刊黑_GBK" pitchFamily="2" charset="-122"/>
              </a:rPr>
              <a:t>除此之外，电池的一些过放或过充等测试极端情况，也很可能会造成不可预知的风险和安全隐患</a:t>
            </a:r>
            <a:r>
              <a:rPr lang="zh-CN" altLang="en-US" sz="1400" dirty="0" smtClean="0">
                <a:solidFill>
                  <a:prstClr val="black"/>
                </a:solidFill>
                <a:latin typeface="方正兰亭刊黑_GBK" pitchFamily="2" charset="-122"/>
                <a:ea typeface="方正兰亭刊黑_GBK" pitchFamily="2" charset="-122"/>
              </a:rPr>
              <a:t>。</a:t>
            </a:r>
            <a:endParaRPr lang="zh-CN" altLang="en-US" sz="1400" dirty="0">
              <a:solidFill>
                <a:prstClr val="black"/>
              </a:solidFill>
              <a:latin typeface="方正兰亭刊黑_GBK" pitchFamily="2" charset="-122"/>
              <a:ea typeface="方正兰亭刊黑_GBK" pitchFamily="2" charset="-122"/>
            </a:endParaRPr>
          </a:p>
        </p:txBody>
      </p:sp>
      <p:sp>
        <p:nvSpPr>
          <p:cNvPr id="12" name="矩形 11"/>
          <p:cNvSpPr/>
          <p:nvPr/>
        </p:nvSpPr>
        <p:spPr>
          <a:xfrm>
            <a:off x="288000" y="2356520"/>
            <a:ext cx="4572000" cy="307777"/>
          </a:xfrm>
          <a:prstGeom prst="rect">
            <a:avLst/>
          </a:prstGeom>
        </p:spPr>
        <p:txBody>
          <a:bodyPr>
            <a:spAutoFit/>
          </a:bodyPr>
          <a:lstStyle/>
          <a:p>
            <a:r>
              <a:rPr lang="en-US" altLang="zh-CN" sz="1400" dirty="0">
                <a:solidFill>
                  <a:srgbClr val="0066FF"/>
                </a:solidFill>
                <a:latin typeface="方正兰亭刊黑_GBK" pitchFamily="2" charset="-122"/>
                <a:ea typeface="方正兰亭刊黑_GBK" pitchFamily="2" charset="-122"/>
              </a:rPr>
              <a:t>Advantage </a:t>
            </a:r>
            <a:r>
              <a:rPr lang="en-US" altLang="zh-CN" sz="1400" dirty="0" smtClean="0">
                <a:solidFill>
                  <a:srgbClr val="0066FF"/>
                </a:solidFill>
                <a:latin typeface="方正兰亭刊黑_GBK" pitchFamily="2" charset="-122"/>
                <a:ea typeface="方正兰亭刊黑_GBK" pitchFamily="2" charset="-122"/>
              </a:rPr>
              <a:t>4</a:t>
            </a:r>
            <a:r>
              <a:rPr lang="zh-CN" altLang="en-US" sz="1400" dirty="0" smtClean="0">
                <a:solidFill>
                  <a:srgbClr val="0066FF"/>
                </a:solidFill>
                <a:latin typeface="方正兰亭刊黑_GBK" pitchFamily="2" charset="-122"/>
                <a:ea typeface="方正兰亭刊黑_GBK" pitchFamily="2" charset="-122"/>
              </a:rPr>
              <a:t>：</a:t>
            </a:r>
            <a:r>
              <a:rPr lang="zh-CN" altLang="en-US" sz="1400" dirty="0">
                <a:solidFill>
                  <a:srgbClr val="0066FF"/>
                </a:solidFill>
                <a:latin typeface="方正兰亭刊黑_GBK" pitchFamily="2" charset="-122"/>
                <a:ea typeface="方正兰亭刊黑_GBK" pitchFamily="2" charset="-122"/>
              </a:rPr>
              <a:t>仿真电池测试</a:t>
            </a:r>
          </a:p>
        </p:txBody>
      </p:sp>
      <p:sp>
        <p:nvSpPr>
          <p:cNvPr id="13" name="矩形 12"/>
          <p:cNvSpPr/>
          <p:nvPr/>
        </p:nvSpPr>
        <p:spPr>
          <a:xfrm>
            <a:off x="288000" y="2716560"/>
            <a:ext cx="8358343" cy="1246487"/>
          </a:xfrm>
          <a:prstGeom prst="rect">
            <a:avLst/>
          </a:prstGeom>
        </p:spPr>
        <p:txBody>
          <a:bodyPr wrap="square" lIns="91432" tIns="45716" rIns="91432" bIns="45716">
            <a:spAutoFit/>
          </a:bodyPr>
          <a:lstStyle/>
          <a:p>
            <a:pPr marL="285722" indent="-285722" defTabSz="914310">
              <a:spcBef>
                <a:spcPts val="600"/>
              </a:spcBef>
              <a:buClr>
                <a:prstClr val="black">
                  <a:lumMod val="65000"/>
                  <a:lumOff val="35000"/>
                </a:prstClr>
              </a:buClr>
              <a:buFont typeface="Wingdings" pitchFamily="2" charset="2"/>
              <a:buChar char="n"/>
            </a:pPr>
            <a:r>
              <a:rPr lang="en-US" altLang="zh-CN" sz="1400" dirty="0" smtClean="0">
                <a:solidFill>
                  <a:prstClr val="black"/>
                </a:solidFill>
                <a:latin typeface="方正兰亭刊黑_GBK" pitchFamily="2" charset="-122"/>
                <a:ea typeface="方正兰亭刊黑_GBK" pitchFamily="2" charset="-122"/>
              </a:rPr>
              <a:t>IT6500C</a:t>
            </a:r>
            <a:r>
              <a:rPr lang="zh-CN" altLang="en-US" sz="1400" dirty="0" smtClean="0">
                <a:solidFill>
                  <a:prstClr val="black"/>
                </a:solidFill>
                <a:latin typeface="方正兰亭刊黑_GBK" pitchFamily="2" charset="-122"/>
                <a:ea typeface="方正兰亭刊黑_GBK" pitchFamily="2" charset="-122"/>
              </a:rPr>
              <a:t>可</a:t>
            </a:r>
            <a:r>
              <a:rPr lang="zh-CN" altLang="en-US" sz="1400" dirty="0">
                <a:solidFill>
                  <a:prstClr val="black"/>
                </a:solidFill>
                <a:latin typeface="方正兰亭刊黑_GBK" pitchFamily="2" charset="-122"/>
                <a:ea typeface="方正兰亭刊黑_GBK" pitchFamily="2" charset="-122"/>
              </a:rPr>
              <a:t>模拟任意一个电池的充电放电状态</a:t>
            </a:r>
            <a:r>
              <a:rPr lang="zh-CN" altLang="en-US" sz="1400" dirty="0" smtClean="0">
                <a:solidFill>
                  <a:prstClr val="black"/>
                </a:solidFill>
                <a:latin typeface="方正兰亭刊黑_GBK" pitchFamily="2" charset="-122"/>
                <a:ea typeface="方正兰亭刊黑_GBK" pitchFamily="2" charset="-122"/>
              </a:rPr>
              <a:t>。就</a:t>
            </a:r>
            <a:r>
              <a:rPr lang="zh-CN" altLang="en-US" sz="1400" dirty="0">
                <a:solidFill>
                  <a:prstClr val="black"/>
                </a:solidFill>
                <a:latin typeface="方正兰亭刊黑_GBK" pitchFamily="2" charset="-122"/>
                <a:ea typeface="方正兰亭刊黑_GBK" pitchFamily="2" charset="-122"/>
              </a:rPr>
              <a:t>像一个真实的电池</a:t>
            </a:r>
            <a:r>
              <a:rPr lang="zh-CN" altLang="en-US" sz="1400" dirty="0" smtClean="0">
                <a:solidFill>
                  <a:prstClr val="black"/>
                </a:solidFill>
                <a:latin typeface="方正兰亭刊黑_GBK" pitchFamily="2" charset="-122"/>
                <a:ea typeface="方正兰亭刊黑_GBK" pitchFamily="2" charset="-122"/>
              </a:rPr>
              <a:t>，在</a:t>
            </a:r>
            <a:r>
              <a:rPr lang="zh-CN" altLang="en-US" sz="1400" dirty="0">
                <a:solidFill>
                  <a:prstClr val="black"/>
                </a:solidFill>
                <a:latin typeface="方正兰亭刊黑_GBK" pitchFamily="2" charset="-122"/>
                <a:ea typeface="方正兰亭刊黑_GBK" pitchFamily="2" charset="-122"/>
              </a:rPr>
              <a:t>保持电压的同时，吸收或输出电流，并可以随时演示任何需要的状态，安全地重复过充或过放的电池的极端情况，以便测试待测部件在此类情况下是如何对电池进行反应的。</a:t>
            </a:r>
            <a:endParaRPr lang="en-US" altLang="zh-CN" sz="1400" dirty="0">
              <a:solidFill>
                <a:prstClr val="black"/>
              </a:solidFill>
              <a:latin typeface="方正兰亭刊黑_GBK" pitchFamily="2" charset="-122"/>
              <a:ea typeface="方正兰亭刊黑_GBK" pitchFamily="2" charset="-122"/>
            </a:endParaRPr>
          </a:p>
          <a:p>
            <a:pPr marL="285722" indent="-285722" defTabSz="914310">
              <a:spcBef>
                <a:spcPts val="600"/>
              </a:spcBef>
              <a:buClr>
                <a:prstClr val="black">
                  <a:lumMod val="65000"/>
                  <a:lumOff val="35000"/>
                </a:prstClr>
              </a:buClr>
              <a:buFont typeface="Wingdings" pitchFamily="2" charset="2"/>
              <a:buChar char="n"/>
            </a:pPr>
            <a:r>
              <a:rPr lang="en-US" altLang="zh-CN" sz="1400" dirty="0">
                <a:solidFill>
                  <a:prstClr val="black"/>
                </a:solidFill>
                <a:latin typeface="方正兰亭刊黑_GBK" pitchFamily="2" charset="-122"/>
                <a:ea typeface="方正兰亭刊黑_GBK" pitchFamily="2" charset="-122"/>
              </a:rPr>
              <a:t>IT6500C </a:t>
            </a:r>
            <a:r>
              <a:rPr lang="zh-CN" altLang="en-US" sz="1400" dirty="0">
                <a:solidFill>
                  <a:prstClr val="black"/>
                </a:solidFill>
                <a:latin typeface="方正兰亭刊黑_GBK" pitchFamily="2" charset="-122"/>
                <a:ea typeface="方正兰亭刊黑_GBK" pitchFamily="2" charset="-122"/>
              </a:rPr>
              <a:t>具有</a:t>
            </a:r>
            <a:r>
              <a:rPr lang="en-US" altLang="zh-CN" sz="1400" dirty="0">
                <a:solidFill>
                  <a:prstClr val="black"/>
                </a:solidFill>
                <a:latin typeface="方正兰亭刊黑_GBK" pitchFamily="2" charset="-122"/>
                <a:ea typeface="方正兰亭刊黑_GBK" pitchFamily="2" charset="-122"/>
              </a:rPr>
              <a:t>Loop-Mode </a:t>
            </a:r>
            <a:r>
              <a:rPr lang="zh-CN" altLang="en-US" sz="1400" dirty="0">
                <a:solidFill>
                  <a:prstClr val="black"/>
                </a:solidFill>
                <a:latin typeface="方正兰亭刊黑_GBK" pitchFamily="2" charset="-122"/>
                <a:ea typeface="方正兰亭刊黑_GBK" pitchFamily="2" charset="-122"/>
              </a:rPr>
              <a:t>功能，能够实现高速的源和载电流模式转换，搭配</a:t>
            </a:r>
            <a:r>
              <a:rPr lang="en-US" altLang="zh-CN" sz="1400" dirty="0">
                <a:solidFill>
                  <a:prstClr val="black"/>
                </a:solidFill>
                <a:latin typeface="方正兰亭刊黑_GBK" pitchFamily="2" charset="-122"/>
                <a:ea typeface="方正兰亭刊黑_GBK" pitchFamily="2" charset="-122"/>
              </a:rPr>
              <a:t>IT-E500</a:t>
            </a:r>
            <a:r>
              <a:rPr lang="zh-CN" altLang="en-US" sz="1400" dirty="0">
                <a:solidFill>
                  <a:prstClr val="black"/>
                </a:solidFill>
                <a:latin typeface="方正兰亭刊黑_GBK" pitchFamily="2" charset="-122"/>
                <a:ea typeface="方正兰亭刊黑_GBK" pitchFamily="2" charset="-122"/>
              </a:rPr>
              <a:t>系列功率耗散器可为</a:t>
            </a:r>
            <a:r>
              <a:rPr lang="en-US" altLang="zh-CN" sz="1400" dirty="0">
                <a:solidFill>
                  <a:prstClr val="black"/>
                </a:solidFill>
                <a:latin typeface="方正兰亭刊黑_GBK" pitchFamily="2" charset="-122"/>
                <a:ea typeface="方正兰亭刊黑_GBK" pitchFamily="2" charset="-122"/>
              </a:rPr>
              <a:t>IT6500C</a:t>
            </a:r>
            <a:r>
              <a:rPr lang="zh-CN" altLang="en-US" sz="1400" dirty="0">
                <a:solidFill>
                  <a:prstClr val="black"/>
                </a:solidFill>
                <a:latin typeface="方正兰亭刊黑_GBK" pitchFamily="2" charset="-122"/>
                <a:ea typeface="方正兰亭刊黑_GBK" pitchFamily="2" charset="-122"/>
              </a:rPr>
              <a:t>提供最大可至</a:t>
            </a:r>
            <a:r>
              <a:rPr lang="en-US" altLang="zh-CN" sz="1400" dirty="0">
                <a:solidFill>
                  <a:prstClr val="black"/>
                </a:solidFill>
                <a:latin typeface="方正兰亭刊黑_GBK" pitchFamily="2" charset="-122"/>
                <a:ea typeface="方正兰亭刊黑_GBK" pitchFamily="2" charset="-122"/>
              </a:rPr>
              <a:t>90KW</a:t>
            </a:r>
            <a:r>
              <a:rPr lang="zh-CN" altLang="en-US" sz="1400" dirty="0">
                <a:solidFill>
                  <a:prstClr val="black"/>
                </a:solidFill>
                <a:latin typeface="方正兰亭刊黑_GBK" pitchFamily="2" charset="-122"/>
                <a:ea typeface="方正兰亭刊黑_GBK" pitchFamily="2" charset="-122"/>
              </a:rPr>
              <a:t>的卸放能力</a:t>
            </a:r>
            <a:r>
              <a:rPr lang="zh-CN" altLang="en-US" sz="1400" dirty="0" smtClean="0">
                <a:solidFill>
                  <a:prstClr val="black"/>
                </a:solidFill>
                <a:latin typeface="方正兰亭刊黑_GBK" pitchFamily="2" charset="-122"/>
                <a:ea typeface="方正兰亭刊黑_GBK" pitchFamily="2" charset="-122"/>
              </a:rPr>
              <a:t>。</a:t>
            </a:r>
            <a:endParaRPr lang="en-US" altLang="zh-CN" sz="1400" dirty="0">
              <a:solidFill>
                <a:prstClr val="black"/>
              </a:solidFill>
              <a:latin typeface="方正兰亭刊黑_GBK" pitchFamily="2" charset="-122"/>
              <a:ea typeface="方正兰亭刊黑_GBK" pitchFamily="2" charset="-122"/>
            </a:endParaRPr>
          </a:p>
        </p:txBody>
      </p:sp>
      <p:pic>
        <p:nvPicPr>
          <p:cNvPr id="15" name="Picture 2" descr="E:\市场部-唐瑜\产品图片资料\DC电源\IT6500图片\IT6500-new.png"/>
          <p:cNvPicPr>
            <a:picLocks noChangeAspect="1" noChangeArrowheads="1"/>
          </p:cNvPicPr>
          <p:nvPr/>
        </p:nvPicPr>
        <p:blipFill>
          <a:blip r:embed="rId3" cstate="print"/>
          <a:srcRect/>
          <a:stretch>
            <a:fillRect/>
          </a:stretch>
        </p:blipFill>
        <p:spPr bwMode="auto">
          <a:xfrm>
            <a:off x="5580112" y="3428143"/>
            <a:ext cx="2592288" cy="1716959"/>
          </a:xfrm>
          <a:prstGeom prst="rect">
            <a:avLst/>
          </a:prstGeom>
          <a:noFill/>
        </p:spPr>
      </p:pic>
      <p:sp>
        <p:nvSpPr>
          <p:cNvPr id="11" name="Text Box 5"/>
          <p:cNvSpPr txBox="1">
            <a:spLocks noChangeArrowheads="1"/>
          </p:cNvSpPr>
          <p:nvPr/>
        </p:nvSpPr>
        <p:spPr bwMode="auto">
          <a:xfrm>
            <a:off x="287999" y="469540"/>
            <a:ext cx="6151929" cy="535696"/>
          </a:xfrm>
          <a:prstGeom prst="rect">
            <a:avLst/>
          </a:prstGeom>
          <a:noFill/>
          <a:ln w="9525">
            <a:noFill/>
            <a:miter lim="800000"/>
            <a:headEnd/>
            <a:tailEnd/>
          </a:ln>
        </p:spPr>
        <p:txBody>
          <a:bodyPr wrap="square" anchor="ctr">
            <a:spAutoFit/>
          </a:bodyPr>
          <a:lstStyle/>
          <a:p>
            <a:pPr>
              <a:lnSpc>
                <a:spcPct val="160000"/>
              </a:lnSpc>
            </a:pPr>
            <a:r>
              <a:rPr lang="zh-CN" altLang="en-US" b="1" dirty="0">
                <a:solidFill>
                  <a:srgbClr val="C00000"/>
                </a:solidFill>
                <a:latin typeface="方正兰亭刊黑_GBK" pitchFamily="2" charset="-122"/>
                <a:ea typeface="方正兰亭刊黑_GBK" pitchFamily="2" charset="-122"/>
              </a:rPr>
              <a:t>电池模拟器测试电池</a:t>
            </a:r>
            <a:r>
              <a:rPr lang="en-US" altLang="zh-CN" b="1" dirty="0">
                <a:solidFill>
                  <a:srgbClr val="C00000"/>
                </a:solidFill>
                <a:latin typeface="方正兰亭刊黑_GBK" pitchFamily="2" charset="-122"/>
                <a:ea typeface="方正兰亭刊黑_GBK" pitchFamily="2" charset="-122"/>
              </a:rPr>
              <a:t>——</a:t>
            </a:r>
            <a:r>
              <a:rPr lang="zh-CN" altLang="en-US" b="1" dirty="0">
                <a:solidFill>
                  <a:srgbClr val="C00000"/>
                </a:solidFill>
                <a:latin typeface="方正兰亭刊黑_GBK" pitchFamily="2" charset="-122"/>
                <a:ea typeface="方正兰亭刊黑_GBK" pitchFamily="2" charset="-122"/>
              </a:rPr>
              <a:t>为什么要使用电池模拟器？</a:t>
            </a:r>
          </a:p>
        </p:txBody>
      </p:sp>
      <p:sp>
        <p:nvSpPr>
          <p:cNvPr id="18" name="矩形 17"/>
          <p:cNvSpPr/>
          <p:nvPr/>
        </p:nvSpPr>
        <p:spPr>
          <a:xfrm>
            <a:off x="77079" y="42191"/>
            <a:ext cx="2044133" cy="369324"/>
          </a:xfrm>
          <a:prstGeom prst="rect">
            <a:avLst/>
          </a:prstGeom>
        </p:spPr>
        <p:txBody>
          <a:bodyPr wrap="none" lIns="91432" tIns="45716" rIns="91432" bIns="45716">
            <a:spAutoFit/>
          </a:bodyPr>
          <a:lstStyle/>
          <a:p>
            <a:pPr defTabSz="914310"/>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动力电池测试方案</a:t>
            </a:r>
          </a:p>
        </p:txBody>
      </p:sp>
    </p:spTree>
    <p:extLst>
      <p:ext uri="{BB962C8B-B14F-4D97-AF65-F5344CB8AC3E}">
        <p14:creationId xmlns:p14="http://schemas.microsoft.com/office/powerpoint/2010/main" xmlns="" val="2079300925"/>
      </p:ext>
    </p:extLst>
  </p:cSld>
  <p:clrMapOvr>
    <a:masterClrMapping/>
  </p:clrMapOvr>
  <p:transition spd="slow" advTm="15368">
    <p:push di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8000" y="2860554"/>
            <a:ext cx="3300327" cy="22296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矩形 9"/>
          <p:cNvSpPr/>
          <p:nvPr/>
        </p:nvSpPr>
        <p:spPr>
          <a:xfrm>
            <a:off x="259288" y="988382"/>
            <a:ext cx="8345160" cy="2039076"/>
          </a:xfrm>
          <a:prstGeom prst="rect">
            <a:avLst/>
          </a:prstGeom>
        </p:spPr>
        <p:txBody>
          <a:bodyPr wrap="square" lIns="91432" tIns="45716" rIns="91432" bIns="45716">
            <a:spAutoFit/>
          </a:bodyPr>
          <a:lstStyle/>
          <a:p>
            <a:pPr marL="285722" indent="-285722" defTabSz="914310">
              <a:lnSpc>
                <a:spcPct val="120000"/>
              </a:lnSpc>
              <a:spcBef>
                <a:spcPts val="600"/>
              </a:spcBef>
              <a:buClr>
                <a:prstClr val="black">
                  <a:lumMod val="65000"/>
                  <a:lumOff val="35000"/>
                </a:prstClr>
              </a:buClr>
              <a:buFont typeface="Wingdings" pitchFamily="2" charset="2"/>
              <a:buChar char="n"/>
            </a:pPr>
            <a:r>
              <a:rPr lang="zh-CN" altLang="en-US" sz="1400" dirty="0">
                <a:solidFill>
                  <a:prstClr val="black"/>
                </a:solidFill>
                <a:latin typeface="方正兰亭刊黑_GBK" pitchFamily="2" charset="-122"/>
                <a:ea typeface="方正兰亭刊黑_GBK" pitchFamily="2" charset="-122"/>
              </a:rPr>
              <a:t>电动汽车滑行时，为了达到与传统车辆刹车时相同的效果，均遵守一定的滑行减速基准曲线，对动力电池输出的</a:t>
            </a:r>
            <a:r>
              <a:rPr lang="en-US" altLang="zh-CN" sz="1400" dirty="0">
                <a:solidFill>
                  <a:prstClr val="black"/>
                </a:solidFill>
                <a:latin typeface="方正兰亭刊黑_GBK" pitchFamily="2" charset="-122"/>
                <a:ea typeface="方正兰亭刊黑_GBK" pitchFamily="2" charset="-122"/>
              </a:rPr>
              <a:t>V/I</a:t>
            </a:r>
            <a:r>
              <a:rPr lang="zh-CN" altLang="en-US" sz="1400" dirty="0">
                <a:solidFill>
                  <a:prstClr val="black"/>
                </a:solidFill>
                <a:latin typeface="方正兰亭刊黑_GBK" pitchFamily="2" charset="-122"/>
                <a:ea typeface="方正兰亭刊黑_GBK" pitchFamily="2" charset="-122"/>
              </a:rPr>
              <a:t>曲线有一定要求</a:t>
            </a:r>
            <a:r>
              <a:rPr lang="zh-CN" altLang="en-US" sz="1400" dirty="0" smtClean="0">
                <a:solidFill>
                  <a:prstClr val="black"/>
                </a:solidFill>
                <a:latin typeface="方正兰亭刊黑_GBK" pitchFamily="2" charset="-122"/>
                <a:ea typeface="方正兰亭刊黑_GBK" pitchFamily="2" charset="-122"/>
              </a:rPr>
              <a:t>。</a:t>
            </a:r>
            <a:endParaRPr lang="en-US" altLang="zh-CN" sz="1400" dirty="0" smtClean="0">
              <a:solidFill>
                <a:prstClr val="black"/>
              </a:solidFill>
              <a:latin typeface="方正兰亭刊黑_GBK" pitchFamily="2" charset="-122"/>
              <a:ea typeface="方正兰亭刊黑_GBK" pitchFamily="2" charset="-122"/>
            </a:endParaRPr>
          </a:p>
          <a:p>
            <a:pPr marL="285722" indent="-285722" defTabSz="914310">
              <a:lnSpc>
                <a:spcPct val="120000"/>
              </a:lnSpc>
              <a:spcBef>
                <a:spcPts val="600"/>
              </a:spcBef>
              <a:buClr>
                <a:prstClr val="black">
                  <a:lumMod val="65000"/>
                  <a:lumOff val="35000"/>
                </a:prstClr>
              </a:buClr>
              <a:buFont typeface="Wingdings" pitchFamily="2" charset="2"/>
              <a:buChar char="n"/>
            </a:pPr>
            <a:r>
              <a:rPr lang="zh-CN" altLang="en-US" sz="1400" dirty="0">
                <a:solidFill>
                  <a:prstClr val="black"/>
                </a:solidFill>
                <a:latin typeface="方正兰亭刊黑_GBK" pitchFamily="2" charset="-122"/>
                <a:ea typeface="方正兰亭刊黑_GBK" pitchFamily="2" charset="-122"/>
              </a:rPr>
              <a:t>实际测试中</a:t>
            </a:r>
            <a:r>
              <a:rPr lang="zh-CN" altLang="en-US" sz="1400" dirty="0" smtClean="0">
                <a:solidFill>
                  <a:prstClr val="black"/>
                </a:solidFill>
                <a:latin typeface="方正兰亭刊黑_GBK" pitchFamily="2" charset="-122"/>
                <a:ea typeface="方正兰亭刊黑_GBK" pitchFamily="2" charset="-122"/>
              </a:rPr>
              <a:t>，整个</a:t>
            </a:r>
            <a:r>
              <a:rPr lang="zh-CN" altLang="en-US" sz="1400" dirty="0">
                <a:solidFill>
                  <a:prstClr val="black"/>
                </a:solidFill>
                <a:latin typeface="方正兰亭刊黑_GBK" pitchFamily="2" charset="-122"/>
                <a:ea typeface="方正兰亭刊黑_GBK" pitchFamily="2" charset="-122"/>
              </a:rPr>
              <a:t>测试需要在</a:t>
            </a:r>
            <a:r>
              <a:rPr lang="en-US" altLang="zh-CN" sz="1400" dirty="0">
                <a:solidFill>
                  <a:prstClr val="black"/>
                </a:solidFill>
                <a:latin typeface="方正兰亭刊黑_GBK" pitchFamily="2" charset="-122"/>
                <a:ea typeface="方正兰亭刊黑_GBK" pitchFamily="2" charset="-122"/>
              </a:rPr>
              <a:t>10ms</a:t>
            </a:r>
            <a:r>
              <a:rPr lang="zh-CN" altLang="en-US" sz="1400" dirty="0">
                <a:solidFill>
                  <a:prstClr val="black"/>
                </a:solidFill>
                <a:latin typeface="方正兰亭刊黑_GBK" pitchFamily="2" charset="-122"/>
                <a:ea typeface="方正兰亭刊黑_GBK" pitchFamily="2" charset="-122"/>
              </a:rPr>
              <a:t>以内完成，所以测试仪器的速度就直接决定了是否能进行最真实的模拟</a:t>
            </a:r>
            <a:r>
              <a:rPr lang="zh-CN" altLang="en-US" sz="1400" dirty="0" smtClean="0">
                <a:solidFill>
                  <a:prstClr val="black"/>
                </a:solidFill>
                <a:latin typeface="方正兰亭刊黑_GBK" pitchFamily="2" charset="-122"/>
                <a:ea typeface="方正兰亭刊黑_GBK" pitchFamily="2" charset="-122"/>
              </a:rPr>
              <a:t>。</a:t>
            </a:r>
            <a:endParaRPr lang="en-US" altLang="zh-CN" sz="1400" dirty="0" smtClean="0">
              <a:solidFill>
                <a:prstClr val="black"/>
              </a:solidFill>
              <a:latin typeface="方正兰亭刊黑_GBK" pitchFamily="2" charset="-122"/>
              <a:ea typeface="方正兰亭刊黑_GBK" pitchFamily="2" charset="-122"/>
            </a:endParaRPr>
          </a:p>
          <a:p>
            <a:pPr marL="285722" indent="-285722" defTabSz="914310">
              <a:lnSpc>
                <a:spcPct val="120000"/>
              </a:lnSpc>
              <a:spcBef>
                <a:spcPts val="600"/>
              </a:spcBef>
              <a:buClr>
                <a:prstClr val="black">
                  <a:lumMod val="65000"/>
                  <a:lumOff val="35000"/>
                </a:prstClr>
              </a:buClr>
              <a:buFont typeface="Wingdings" pitchFamily="2" charset="2"/>
              <a:buChar char="n"/>
            </a:pPr>
            <a:r>
              <a:rPr lang="zh-CN" altLang="en-US" sz="1400" dirty="0" smtClean="0">
                <a:solidFill>
                  <a:prstClr val="black"/>
                </a:solidFill>
                <a:latin typeface="方正兰亭刊黑_GBK" pitchFamily="2" charset="-122"/>
                <a:ea typeface="方正兰亭刊黑_GBK" pitchFamily="2" charset="-122"/>
              </a:rPr>
              <a:t>使用</a:t>
            </a:r>
            <a:r>
              <a:rPr lang="zh-CN" altLang="en-US" sz="1400" dirty="0">
                <a:solidFill>
                  <a:prstClr val="black"/>
                </a:solidFill>
                <a:latin typeface="方正兰亭刊黑_GBK" pitchFamily="2" charset="-122"/>
                <a:ea typeface="方正兰亭刊黑_GBK" pitchFamily="2" charset="-122"/>
              </a:rPr>
              <a:t>两个单机的方案，例如直流电源</a:t>
            </a:r>
            <a:r>
              <a:rPr lang="en-US" altLang="zh-CN" sz="1400" dirty="0">
                <a:solidFill>
                  <a:prstClr val="black"/>
                </a:solidFill>
                <a:latin typeface="方正兰亭刊黑_GBK" pitchFamily="2" charset="-122"/>
                <a:ea typeface="方正兰亭刊黑_GBK" pitchFamily="2" charset="-122"/>
              </a:rPr>
              <a:t>+</a:t>
            </a:r>
            <a:r>
              <a:rPr lang="zh-CN" altLang="en-US" sz="1400" dirty="0">
                <a:solidFill>
                  <a:prstClr val="black"/>
                </a:solidFill>
                <a:latin typeface="方正兰亭刊黑_GBK" pitchFamily="2" charset="-122"/>
                <a:ea typeface="方正兰亭刊黑_GBK" pitchFamily="2" charset="-122"/>
              </a:rPr>
              <a:t>电子负载，不但速度不够快，无法满足实际测试需求，而且配置及其复杂</a:t>
            </a:r>
            <a:r>
              <a:rPr lang="zh-CN" altLang="en-US" sz="1400" dirty="0" smtClean="0">
                <a:solidFill>
                  <a:prstClr val="black"/>
                </a:solidFill>
                <a:latin typeface="方正兰亭刊黑_GBK" pitchFamily="2" charset="-122"/>
                <a:ea typeface="方正兰亭刊黑_GBK" pitchFamily="2" charset="-122"/>
              </a:rPr>
              <a:t>。</a:t>
            </a:r>
            <a:r>
              <a:rPr lang="en-US" altLang="zh-CN" sz="1400" dirty="0" smtClean="0">
                <a:solidFill>
                  <a:prstClr val="black"/>
                </a:solidFill>
                <a:latin typeface="方正兰亭刊黑_GBK" pitchFamily="2" charset="-122"/>
                <a:ea typeface="方正兰亭刊黑_GBK" pitchFamily="2" charset="-122"/>
              </a:rPr>
              <a:t>IT6500C</a:t>
            </a:r>
            <a:r>
              <a:rPr lang="zh-CN" altLang="en-US" sz="1400" dirty="0">
                <a:solidFill>
                  <a:prstClr val="black"/>
                </a:solidFill>
                <a:latin typeface="方正兰亭刊黑_GBK" pitchFamily="2" charset="-122"/>
                <a:ea typeface="方正兰亭刊黑_GBK" pitchFamily="2" charset="-122"/>
              </a:rPr>
              <a:t>能够在输出电流和吸收电流之间进行快速连续的无缝切换，是电动汽车刹车电流回充电池测试的最佳选择</a:t>
            </a:r>
            <a:r>
              <a:rPr lang="zh-CN" altLang="en-US" sz="1400" dirty="0" smtClean="0">
                <a:solidFill>
                  <a:prstClr val="black"/>
                </a:solidFill>
                <a:latin typeface="方正兰亭刊黑_GBK" pitchFamily="2" charset="-122"/>
                <a:ea typeface="方正兰亭刊黑_GBK" pitchFamily="2" charset="-122"/>
              </a:rPr>
              <a:t>。</a:t>
            </a:r>
            <a:endParaRPr lang="zh-CN" altLang="en-US" sz="1400" dirty="0">
              <a:solidFill>
                <a:prstClr val="black"/>
              </a:solidFill>
              <a:latin typeface="方正兰亭刊黑_GBK" pitchFamily="2" charset="-122"/>
              <a:ea typeface="方正兰亭刊黑_GBK" pitchFamily="2" charset="-122"/>
            </a:endParaRPr>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491880" y="3057394"/>
            <a:ext cx="4623553" cy="18925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 Box 5"/>
          <p:cNvSpPr txBox="1">
            <a:spLocks noChangeArrowheads="1"/>
          </p:cNvSpPr>
          <p:nvPr/>
        </p:nvSpPr>
        <p:spPr bwMode="auto">
          <a:xfrm>
            <a:off x="287999" y="469540"/>
            <a:ext cx="6151929" cy="535696"/>
          </a:xfrm>
          <a:prstGeom prst="rect">
            <a:avLst/>
          </a:prstGeom>
          <a:noFill/>
          <a:ln w="9525">
            <a:noFill/>
            <a:miter lim="800000"/>
            <a:headEnd/>
            <a:tailEnd/>
          </a:ln>
        </p:spPr>
        <p:txBody>
          <a:bodyPr wrap="square" anchor="ctr">
            <a:spAutoFit/>
          </a:bodyPr>
          <a:lstStyle/>
          <a:p>
            <a:pPr>
              <a:lnSpc>
                <a:spcPct val="160000"/>
              </a:lnSpc>
            </a:pPr>
            <a:r>
              <a:rPr lang="zh-CN" altLang="en-US" b="1" dirty="0">
                <a:solidFill>
                  <a:srgbClr val="C00000"/>
                </a:solidFill>
                <a:latin typeface="方正兰亭刊黑_GBK" pitchFamily="2" charset="-122"/>
                <a:ea typeface="方正兰亭刊黑_GBK" pitchFamily="2" charset="-122"/>
              </a:rPr>
              <a:t>电池模拟器测试电池</a:t>
            </a:r>
            <a:r>
              <a:rPr lang="en-US" altLang="zh-CN" b="1" dirty="0" smtClean="0">
                <a:solidFill>
                  <a:srgbClr val="C00000"/>
                </a:solidFill>
                <a:latin typeface="方正兰亭刊黑_GBK" pitchFamily="2" charset="-122"/>
                <a:ea typeface="方正兰亭刊黑_GBK" pitchFamily="2" charset="-122"/>
              </a:rPr>
              <a:t>——</a:t>
            </a:r>
            <a:r>
              <a:rPr lang="zh-CN" altLang="en-US" b="1" dirty="0">
                <a:solidFill>
                  <a:srgbClr val="C00000"/>
                </a:solidFill>
                <a:latin typeface="方正兰亭刊黑_GBK" pitchFamily="2" charset="-122"/>
                <a:ea typeface="方正兰亭刊黑_GBK" pitchFamily="2" charset="-122"/>
              </a:rPr>
              <a:t>电动汽车刹车回冲测试</a:t>
            </a:r>
          </a:p>
        </p:txBody>
      </p:sp>
      <p:sp>
        <p:nvSpPr>
          <p:cNvPr id="9" name="矩形 8"/>
          <p:cNvSpPr/>
          <p:nvPr/>
        </p:nvSpPr>
        <p:spPr>
          <a:xfrm>
            <a:off x="77079" y="42191"/>
            <a:ext cx="2044133" cy="369324"/>
          </a:xfrm>
          <a:prstGeom prst="rect">
            <a:avLst/>
          </a:prstGeom>
        </p:spPr>
        <p:txBody>
          <a:bodyPr wrap="none" lIns="91432" tIns="45716" rIns="91432" bIns="45716">
            <a:spAutoFit/>
          </a:bodyPr>
          <a:lstStyle/>
          <a:p>
            <a:pPr defTabSz="914310"/>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动力电池测试方案</a:t>
            </a:r>
          </a:p>
        </p:txBody>
      </p:sp>
    </p:spTree>
    <p:extLst>
      <p:ext uri="{BB962C8B-B14F-4D97-AF65-F5344CB8AC3E}">
        <p14:creationId xmlns:p14="http://schemas.microsoft.com/office/powerpoint/2010/main" xmlns="" val="1549571340"/>
      </p:ext>
    </p:extLst>
  </p:cSld>
  <p:clrMapOvr>
    <a:masterClrMapping/>
  </p:clrMapOvr>
  <p:transition spd="slow" advTm="15368">
    <p:push di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 name="TextBox 27"/>
          <p:cNvSpPr txBox="1"/>
          <p:nvPr/>
        </p:nvSpPr>
        <p:spPr>
          <a:xfrm>
            <a:off x="251520" y="3220616"/>
            <a:ext cx="2592288" cy="307777"/>
          </a:xfrm>
          <a:prstGeom prst="rect">
            <a:avLst/>
          </a:prstGeom>
          <a:noFill/>
        </p:spPr>
        <p:txBody>
          <a:bodyPr wrap="square" rtlCol="0">
            <a:spAutoFit/>
          </a:bodyPr>
          <a:lstStyle/>
          <a:p>
            <a:r>
              <a:rPr lang="zh-CN" altLang="en-US" sz="1400" dirty="0" smtClean="0">
                <a:solidFill>
                  <a:prstClr val="black"/>
                </a:solidFill>
                <a:latin typeface="方正兰亭刊黑_GBK" pitchFamily="2" charset="-122"/>
                <a:ea typeface="方正兰亭刊黑_GBK" pitchFamily="2" charset="-122"/>
              </a:rPr>
              <a:t>充电桩</a:t>
            </a:r>
            <a:r>
              <a:rPr lang="en-US" altLang="zh-CN" sz="1400" dirty="0" smtClean="0">
                <a:solidFill>
                  <a:prstClr val="black"/>
                </a:solidFill>
                <a:latin typeface="方正兰亭刊黑_GBK" pitchFamily="2" charset="-122"/>
                <a:ea typeface="方正兰亭刊黑_GBK" pitchFamily="2" charset="-122"/>
              </a:rPr>
              <a:t>/</a:t>
            </a:r>
            <a:r>
              <a:rPr lang="zh-CN" altLang="en-US" sz="1400" dirty="0" smtClean="0">
                <a:solidFill>
                  <a:prstClr val="black"/>
                </a:solidFill>
                <a:latin typeface="方正兰亭刊黑_GBK" pitchFamily="2" charset="-122"/>
                <a:ea typeface="方正兰亭刊黑_GBK" pitchFamily="2" charset="-122"/>
              </a:rPr>
              <a:t>车载充电机测试方案</a:t>
            </a:r>
            <a:endParaRPr lang="zh-CN" altLang="en-US" sz="1400" dirty="0">
              <a:solidFill>
                <a:prstClr val="black"/>
              </a:solidFill>
              <a:latin typeface="方正兰亭刊黑_GBK" pitchFamily="2" charset="-122"/>
              <a:ea typeface="方正兰亭刊黑_GBK" pitchFamily="2" charset="-122"/>
            </a:endParaRPr>
          </a:p>
        </p:txBody>
      </p:sp>
      <p:pic>
        <p:nvPicPr>
          <p:cNvPr id="3075" name="Picture 3" descr="E:\市场部-唐瑜\素材\汽车电子\XxjpsgC000833_20141030_TPPFN1A002.jpg"/>
          <p:cNvPicPr>
            <a:picLocks noChangeAspect="1" noChangeArrowheads="1"/>
          </p:cNvPicPr>
          <p:nvPr/>
        </p:nvPicPr>
        <p:blipFill>
          <a:blip r:embed="rId3" cstate="print"/>
          <a:srcRect/>
          <a:stretch>
            <a:fillRect/>
          </a:stretch>
        </p:blipFill>
        <p:spPr bwMode="auto">
          <a:xfrm>
            <a:off x="506506" y="1636457"/>
            <a:ext cx="2082316" cy="1388211"/>
          </a:xfrm>
          <a:prstGeom prst="flowChartConnector">
            <a:avLst/>
          </a:prstGeom>
          <a:ln>
            <a:noFill/>
          </a:ln>
          <a:effectLst>
            <a:softEdge rad="112500"/>
          </a:effectLst>
        </p:spPr>
      </p:pic>
      <p:sp>
        <p:nvSpPr>
          <p:cNvPr id="52" name="TextBox 51"/>
          <p:cNvSpPr txBox="1"/>
          <p:nvPr/>
        </p:nvSpPr>
        <p:spPr>
          <a:xfrm>
            <a:off x="2752343" y="3220616"/>
            <a:ext cx="2016224" cy="307777"/>
          </a:xfrm>
          <a:prstGeom prst="rect">
            <a:avLst/>
          </a:prstGeom>
          <a:noFill/>
        </p:spPr>
        <p:txBody>
          <a:bodyPr wrap="square" rtlCol="0">
            <a:spAutoFit/>
          </a:bodyPr>
          <a:lstStyle/>
          <a:p>
            <a:r>
              <a:rPr lang="zh-CN" altLang="en-US" sz="1400" dirty="0" smtClean="0">
                <a:solidFill>
                  <a:prstClr val="black"/>
                </a:solidFill>
                <a:latin typeface="方正兰亭刊黑_GBK" pitchFamily="2" charset="-122"/>
                <a:ea typeface="方正兰亭刊黑_GBK" pitchFamily="2" charset="-122"/>
              </a:rPr>
              <a:t>动力电池测试方案</a:t>
            </a:r>
            <a:endParaRPr lang="zh-CN" altLang="en-US" sz="1400" dirty="0">
              <a:solidFill>
                <a:prstClr val="black"/>
              </a:solidFill>
              <a:latin typeface="方正兰亭刊黑_GBK" pitchFamily="2" charset="-122"/>
              <a:ea typeface="方正兰亭刊黑_GBK" pitchFamily="2" charset="-122"/>
            </a:endParaRPr>
          </a:p>
        </p:txBody>
      </p:sp>
      <p:pic>
        <p:nvPicPr>
          <p:cNvPr id="3077" name="Picture 5" descr="E:\市场部-唐瑜\素材\汽车电子\1-1406261H425Z4.jpg"/>
          <p:cNvPicPr>
            <a:picLocks noChangeAspect="1" noChangeArrowheads="1"/>
          </p:cNvPicPr>
          <p:nvPr/>
        </p:nvPicPr>
        <p:blipFill>
          <a:blip r:embed="rId4" cstate="print"/>
          <a:srcRect/>
          <a:stretch>
            <a:fillRect/>
          </a:stretch>
        </p:blipFill>
        <p:spPr bwMode="auto">
          <a:xfrm>
            <a:off x="2546349" y="1636440"/>
            <a:ext cx="2088232" cy="1317858"/>
          </a:xfrm>
          <a:prstGeom prst="ellipse">
            <a:avLst/>
          </a:prstGeom>
          <a:ln>
            <a:noFill/>
          </a:ln>
          <a:effectLst>
            <a:softEdge rad="112500"/>
          </a:effectLst>
        </p:spPr>
      </p:pic>
      <p:sp>
        <p:nvSpPr>
          <p:cNvPr id="41" name="TextBox 40"/>
          <p:cNvSpPr txBox="1"/>
          <p:nvPr/>
        </p:nvSpPr>
        <p:spPr>
          <a:xfrm>
            <a:off x="6909322" y="3220616"/>
            <a:ext cx="1800200" cy="307777"/>
          </a:xfrm>
          <a:prstGeom prst="rect">
            <a:avLst/>
          </a:prstGeom>
          <a:noFill/>
        </p:spPr>
        <p:txBody>
          <a:bodyPr wrap="square" rtlCol="0">
            <a:spAutoFit/>
          </a:bodyPr>
          <a:lstStyle/>
          <a:p>
            <a:r>
              <a:rPr lang="zh-CN" altLang="en-US" sz="1400" dirty="0" smtClean="0">
                <a:solidFill>
                  <a:prstClr val="black"/>
                </a:solidFill>
                <a:latin typeface="方正兰亭刊黑_GBK" pitchFamily="2" charset="-122"/>
                <a:ea typeface="方正兰亭刊黑_GBK" pitchFamily="2" charset="-122"/>
              </a:rPr>
              <a:t>汽车接线盒测试方案</a:t>
            </a:r>
            <a:endParaRPr lang="zh-CN" altLang="en-US" sz="1400" dirty="0">
              <a:solidFill>
                <a:prstClr val="black"/>
              </a:solidFill>
              <a:latin typeface="方正兰亭刊黑_GBK" pitchFamily="2" charset="-122"/>
              <a:ea typeface="方正兰亭刊黑_GBK" pitchFamily="2" charset="-122"/>
            </a:endParaRPr>
          </a:p>
        </p:txBody>
      </p:sp>
      <p:pic>
        <p:nvPicPr>
          <p:cNvPr id="5" name="Picture 7"/>
          <p:cNvPicPr>
            <a:picLocks noChangeAspect="1" noChangeArrowheads="1"/>
          </p:cNvPicPr>
          <p:nvPr/>
        </p:nvPicPr>
        <p:blipFill>
          <a:blip r:embed="rId5" cstate="print">
            <a:duotone>
              <a:prstClr val="black"/>
              <a:schemeClr val="accent1">
                <a:tint val="45000"/>
                <a:satMod val="400000"/>
              </a:schemeClr>
            </a:duotone>
          </a:blip>
          <a:srcRect/>
          <a:stretch>
            <a:fillRect/>
          </a:stretch>
        </p:blipFill>
        <p:spPr bwMode="auto">
          <a:xfrm>
            <a:off x="6732258" y="1636457"/>
            <a:ext cx="2154335" cy="1386405"/>
          </a:xfrm>
          <a:prstGeom prst="ellipse">
            <a:avLst/>
          </a:prstGeom>
          <a:ln>
            <a:noFill/>
          </a:ln>
          <a:effectLst>
            <a:softEdge rad="112500"/>
          </a:effectLst>
        </p:spPr>
      </p:pic>
      <p:sp>
        <p:nvSpPr>
          <p:cNvPr id="17" name="TextBox 16"/>
          <p:cNvSpPr txBox="1"/>
          <p:nvPr/>
        </p:nvSpPr>
        <p:spPr>
          <a:xfrm>
            <a:off x="4904316" y="3220616"/>
            <a:ext cx="1728192" cy="307777"/>
          </a:xfrm>
          <a:prstGeom prst="rect">
            <a:avLst/>
          </a:prstGeom>
          <a:noFill/>
        </p:spPr>
        <p:txBody>
          <a:bodyPr wrap="square" rtlCol="0">
            <a:spAutoFit/>
          </a:bodyPr>
          <a:lstStyle/>
          <a:p>
            <a:r>
              <a:rPr lang="zh-CN" altLang="en-US" sz="1400" dirty="0" smtClean="0">
                <a:solidFill>
                  <a:prstClr val="black"/>
                </a:solidFill>
                <a:latin typeface="方正兰亭刊黑_GBK" pitchFamily="2" charset="-122"/>
                <a:ea typeface="方正兰亭刊黑_GBK" pitchFamily="2" charset="-122"/>
              </a:rPr>
              <a:t>汽车电子测试方案</a:t>
            </a:r>
            <a:endParaRPr lang="zh-CN" altLang="en-US" sz="1400" dirty="0">
              <a:solidFill>
                <a:prstClr val="black"/>
              </a:solidFill>
              <a:latin typeface="方正兰亭刊黑_GBK" pitchFamily="2" charset="-122"/>
              <a:ea typeface="方正兰亭刊黑_GBK" pitchFamily="2" charset="-122"/>
            </a:endParaRPr>
          </a:p>
        </p:txBody>
      </p:sp>
      <p:pic>
        <p:nvPicPr>
          <p:cNvPr id="3080" name="Picture 8"/>
          <p:cNvPicPr>
            <a:picLocks noChangeAspect="1" noChangeArrowheads="1"/>
          </p:cNvPicPr>
          <p:nvPr/>
        </p:nvPicPr>
        <p:blipFill>
          <a:blip r:embed="rId6" cstate="print"/>
          <a:srcRect/>
          <a:stretch>
            <a:fillRect/>
          </a:stretch>
        </p:blipFill>
        <p:spPr bwMode="auto">
          <a:xfrm>
            <a:off x="4592124" y="1636440"/>
            <a:ext cx="2182621" cy="1383415"/>
          </a:xfrm>
          <a:prstGeom prst="ellipse">
            <a:avLst/>
          </a:prstGeom>
          <a:ln>
            <a:noFill/>
          </a:ln>
          <a:effectLst>
            <a:softEdge rad="112500"/>
          </a:effectLst>
        </p:spPr>
      </p:pic>
      <p:sp>
        <p:nvSpPr>
          <p:cNvPr id="10" name="矩形 9"/>
          <p:cNvSpPr/>
          <p:nvPr/>
        </p:nvSpPr>
        <p:spPr>
          <a:xfrm>
            <a:off x="77079" y="42191"/>
            <a:ext cx="2331071" cy="369324"/>
          </a:xfrm>
          <a:prstGeom prst="rect">
            <a:avLst/>
          </a:prstGeom>
        </p:spPr>
        <p:txBody>
          <a:bodyPr wrap="none" lIns="91432" tIns="45716" rIns="91432" bIns="45716">
            <a:spAutoFit/>
          </a:bodyPr>
          <a:lstStyle/>
          <a:p>
            <a:pPr defTabSz="914310"/>
            <a:r>
              <a:rPr lang="en-US" altLang="zh-CN"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ITECH</a:t>
            </a:r>
            <a:r>
              <a:rPr lang="zh-CN" altLang="en-US"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测试解决方案</a:t>
            </a:r>
            <a:endPar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endParaRPr>
          </a:p>
        </p:txBody>
      </p:sp>
    </p:spTree>
    <p:extLst>
      <p:ext uri="{BB962C8B-B14F-4D97-AF65-F5344CB8AC3E}">
        <p14:creationId xmlns:p14="http://schemas.microsoft.com/office/powerpoint/2010/main" xmlns="" val="4067769586"/>
      </p:ext>
    </p:extLst>
  </p:cSld>
  <p:clrMapOvr>
    <a:masterClrMapping/>
  </p:clrMapOvr>
  <p:transition spd="slow" advTm="15368">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17"/>
                                        </p:tgtEl>
                                        <p:attrNameLst>
                                          <p:attrName>style.color</p:attrName>
                                        </p:attrNameLst>
                                      </p:cBhvr>
                                      <p:to>
                                        <p:clrVal>
                                          <a:schemeClr val="accent2"/>
                                        </p:clrVal>
                                      </p:to>
                                    </p:set>
                                    <p:set>
                                      <p:cBhvr>
                                        <p:cTn id="7" dur="500" fill="hold"/>
                                        <p:tgtEl>
                                          <p:spTgt spid="17"/>
                                        </p:tgtEl>
                                        <p:attrNameLst>
                                          <p:attrName>fillcolor</p:attrName>
                                        </p:attrNameLst>
                                      </p:cBhvr>
                                      <p:to>
                                        <p:clrVal>
                                          <a:schemeClr val="accent2"/>
                                        </p:clrVal>
                                      </p:to>
                                    </p:set>
                                    <p:set>
                                      <p:cBhvr>
                                        <p:cTn id="8" dur="500" fill="hold"/>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print"/>
          <a:srcRect/>
          <a:stretch>
            <a:fillRect/>
          </a:stretch>
        </p:blipFill>
        <p:spPr bwMode="auto">
          <a:xfrm>
            <a:off x="2" y="0"/>
            <a:ext cx="9143999" cy="5145088"/>
          </a:xfrm>
          <a:prstGeom prst="rect">
            <a:avLst/>
          </a:prstGeom>
          <a:noFill/>
          <a:ln w="9525">
            <a:noFill/>
            <a:miter lim="800000"/>
            <a:headEnd/>
            <a:tailEnd/>
          </a:ln>
        </p:spPr>
      </p:pic>
      <p:sp>
        <p:nvSpPr>
          <p:cNvPr id="11" name="矩形 10"/>
          <p:cNvSpPr/>
          <p:nvPr/>
        </p:nvSpPr>
        <p:spPr>
          <a:xfrm>
            <a:off x="0" y="0"/>
            <a:ext cx="9144000" cy="5145088"/>
          </a:xfrm>
          <a:prstGeom prst="rect">
            <a:avLst/>
          </a:prstGeom>
          <a:solidFill>
            <a:schemeClr val="bg1">
              <a:lumMod val="9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267" name="Picture 3" descr="E:\市场部-唐瑜\产品图片资料\DC电源\IT6500图片\IT6500-new.png"/>
          <p:cNvPicPr>
            <a:picLocks noChangeAspect="1" noChangeArrowheads="1"/>
          </p:cNvPicPr>
          <p:nvPr/>
        </p:nvPicPr>
        <p:blipFill>
          <a:blip r:embed="rId4" cstate="print"/>
          <a:srcRect/>
          <a:stretch>
            <a:fillRect/>
          </a:stretch>
        </p:blipFill>
        <p:spPr bwMode="auto">
          <a:xfrm>
            <a:off x="-468560" y="1836885"/>
            <a:ext cx="6120680" cy="4053932"/>
          </a:xfrm>
          <a:prstGeom prst="rect">
            <a:avLst/>
          </a:prstGeom>
          <a:noFill/>
        </p:spPr>
      </p:pic>
      <p:pic>
        <p:nvPicPr>
          <p:cNvPr id="9" name="内容占位符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596359" y="93675"/>
            <a:ext cx="1450103" cy="255472"/>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3"/>
          <p:cNvSpPr>
            <a:spLocks noChangeArrowheads="1"/>
          </p:cNvSpPr>
          <p:nvPr/>
        </p:nvSpPr>
        <p:spPr bwMode="auto">
          <a:xfrm>
            <a:off x="5650806" y="2200979"/>
            <a:ext cx="1223962" cy="289310"/>
          </a:xfrm>
          <a:prstGeom prst="rect">
            <a:avLst/>
          </a:prstGeom>
          <a:noFill/>
          <a:ln w="9525">
            <a:noFill/>
            <a:miter lim="800000"/>
            <a:headEnd/>
            <a:tailEnd/>
          </a:ln>
        </p:spPr>
        <p:txBody>
          <a:bodyPr>
            <a:spAutoFit/>
          </a:bodyPr>
          <a:lstStyle/>
          <a:p>
            <a:pPr>
              <a:lnSpc>
                <a:spcPct val="80000"/>
              </a:lnSpc>
              <a:spcBef>
                <a:spcPct val="20000"/>
              </a:spcBef>
            </a:pPr>
            <a:endParaRPr lang="zh-CN" altLang="en-US" sz="1600" b="1">
              <a:solidFill>
                <a:schemeClr val="bg1"/>
              </a:solidFill>
              <a:latin typeface="Arial" pitchFamily="34" charset="0"/>
              <a:ea typeface="宋体" pitchFamily="2" charset="-122"/>
            </a:endParaRPr>
          </a:p>
        </p:txBody>
      </p:sp>
      <p:pic>
        <p:nvPicPr>
          <p:cNvPr id="91138" name="Picture 2" descr="C:\Documents and Settings\Administrator\桌面\未标题-1-01.jpg"/>
          <p:cNvPicPr>
            <a:picLocks noChangeAspect="1" noChangeArrowheads="1"/>
          </p:cNvPicPr>
          <p:nvPr/>
        </p:nvPicPr>
        <p:blipFill>
          <a:blip r:embed="rId3" cstate="print"/>
          <a:srcRect/>
          <a:stretch>
            <a:fillRect/>
          </a:stretch>
        </p:blipFill>
        <p:spPr bwMode="auto">
          <a:xfrm>
            <a:off x="827584" y="1339858"/>
            <a:ext cx="5748684" cy="3036730"/>
          </a:xfrm>
          <a:prstGeom prst="rect">
            <a:avLst/>
          </a:prstGeom>
          <a:noFill/>
        </p:spPr>
      </p:pic>
      <p:pic>
        <p:nvPicPr>
          <p:cNvPr id="1026" name="Picture 2"/>
          <p:cNvPicPr>
            <a:picLocks noChangeAspect="1" noChangeArrowheads="1"/>
          </p:cNvPicPr>
          <p:nvPr/>
        </p:nvPicPr>
        <p:blipFill>
          <a:blip r:embed="rId4" cstate="print"/>
          <a:srcRect/>
          <a:stretch>
            <a:fillRect/>
          </a:stretch>
        </p:blipFill>
        <p:spPr bwMode="auto">
          <a:xfrm>
            <a:off x="6569984" y="2381972"/>
            <a:ext cx="1746432" cy="902584"/>
          </a:xfrm>
          <a:prstGeom prst="rect">
            <a:avLst/>
          </a:prstGeom>
          <a:noFill/>
          <a:ln w="9525">
            <a:noFill/>
            <a:miter lim="800000"/>
            <a:headEnd/>
            <a:tailEnd/>
          </a:ln>
          <a:effectLst/>
        </p:spPr>
      </p:pic>
      <p:pic>
        <p:nvPicPr>
          <p:cNvPr id="1027" name="Picture 3"/>
          <p:cNvPicPr>
            <a:picLocks noChangeAspect="1" noChangeArrowheads="1"/>
          </p:cNvPicPr>
          <p:nvPr/>
        </p:nvPicPr>
        <p:blipFill>
          <a:blip r:embed="rId5" cstate="print"/>
          <a:srcRect/>
          <a:stretch>
            <a:fillRect/>
          </a:stretch>
        </p:blipFill>
        <p:spPr bwMode="auto">
          <a:xfrm>
            <a:off x="6569984" y="3400302"/>
            <a:ext cx="1746432" cy="940903"/>
          </a:xfrm>
          <a:prstGeom prst="rect">
            <a:avLst/>
          </a:prstGeom>
          <a:noFill/>
          <a:ln w="9525">
            <a:noFill/>
            <a:miter lim="800000"/>
            <a:headEnd/>
            <a:tailEnd/>
          </a:ln>
          <a:effectLst/>
        </p:spPr>
      </p:pic>
      <p:pic>
        <p:nvPicPr>
          <p:cNvPr id="1028" name="Picture 4"/>
          <p:cNvPicPr>
            <a:picLocks noChangeAspect="1" noChangeArrowheads="1"/>
          </p:cNvPicPr>
          <p:nvPr/>
        </p:nvPicPr>
        <p:blipFill>
          <a:blip r:embed="rId6" cstate="print"/>
          <a:srcRect/>
          <a:stretch>
            <a:fillRect/>
          </a:stretch>
        </p:blipFill>
        <p:spPr bwMode="auto">
          <a:xfrm>
            <a:off x="6544340" y="1339858"/>
            <a:ext cx="1772076" cy="868232"/>
          </a:xfrm>
          <a:prstGeom prst="rect">
            <a:avLst/>
          </a:prstGeom>
          <a:noFill/>
          <a:ln w="9525">
            <a:noFill/>
            <a:miter lim="800000"/>
            <a:headEnd/>
            <a:tailEnd/>
          </a:ln>
          <a:effectLst/>
        </p:spPr>
      </p:pic>
      <p:sp>
        <p:nvSpPr>
          <p:cNvPr id="12" name="矩形 11"/>
          <p:cNvSpPr/>
          <p:nvPr/>
        </p:nvSpPr>
        <p:spPr>
          <a:xfrm>
            <a:off x="77079" y="42191"/>
            <a:ext cx="2044133" cy="369324"/>
          </a:xfrm>
          <a:prstGeom prst="rect">
            <a:avLst/>
          </a:prstGeom>
        </p:spPr>
        <p:txBody>
          <a:bodyPr wrap="none" lIns="91432" tIns="45716" rIns="91432" bIns="45716">
            <a:spAutoFit/>
          </a:bodyPr>
          <a:lstStyle/>
          <a:p>
            <a:pPr defTabSz="914310"/>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汽车电子测试方案</a:t>
            </a:r>
          </a:p>
        </p:txBody>
      </p:sp>
    </p:spTree>
  </p:cSld>
  <p:clrMapOvr>
    <a:masterClrMapping/>
  </p:clrMapOvr>
  <p:transition spd="slow" advTm="15368">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checkerboard(across)">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heckerboard(across)">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checkerboard(across)">
                                      <p:cBhvr>
                                        <p:cTn id="1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6"/>
          <p:cNvSpPr txBox="1">
            <a:spLocks noChangeArrowheads="1"/>
          </p:cNvSpPr>
          <p:nvPr/>
        </p:nvSpPr>
        <p:spPr bwMode="auto">
          <a:xfrm>
            <a:off x="288000" y="1723254"/>
            <a:ext cx="3690626" cy="1126462"/>
          </a:xfrm>
          <a:prstGeom prst="rect">
            <a:avLst/>
          </a:prstGeom>
          <a:noFill/>
          <a:ln w="9525">
            <a:noFill/>
            <a:miter lim="800000"/>
            <a:headEnd/>
            <a:tailEnd/>
          </a:ln>
        </p:spPr>
        <p:txBody>
          <a:bodyPr wrap="square" anchor="ctr">
            <a:spAutoFit/>
          </a:bodyPr>
          <a:lstStyle/>
          <a:p>
            <a:pPr>
              <a:lnSpc>
                <a:spcPct val="120000"/>
              </a:lnSpc>
            </a:pPr>
            <a:r>
              <a:rPr lang="zh-CN" altLang="en-US" sz="1400" dirty="0" smtClean="0">
                <a:latin typeface="方正兰亭刊黑_GBK" pitchFamily="2" charset="-122"/>
                <a:ea typeface="方正兰亭刊黑_GBK" pitchFamily="2" charset="-122"/>
              </a:rPr>
              <a:t>车载充电机也就是人们常说的慢充，所依赖的基础设施成本较低，一般用普通的家用插座就可以充电。对于私家车主来说，慢充不仅方便，而且有利于延长电池的使用寿命。</a:t>
            </a:r>
          </a:p>
        </p:txBody>
      </p:sp>
      <p:pic>
        <p:nvPicPr>
          <p:cNvPr id="1026" name="Picture 2"/>
          <p:cNvPicPr>
            <a:picLocks noChangeAspect="1" noChangeArrowheads="1"/>
          </p:cNvPicPr>
          <p:nvPr/>
        </p:nvPicPr>
        <p:blipFill>
          <a:blip r:embed="rId3" cstate="print"/>
          <a:srcRect/>
          <a:stretch>
            <a:fillRect/>
          </a:stretch>
        </p:blipFill>
        <p:spPr bwMode="auto">
          <a:xfrm>
            <a:off x="5220094" y="1140749"/>
            <a:ext cx="3168351" cy="2874075"/>
          </a:xfrm>
          <a:prstGeom prst="rect">
            <a:avLst/>
          </a:prstGeom>
          <a:noFill/>
          <a:ln w="9525">
            <a:solidFill>
              <a:schemeClr val="accent1"/>
            </a:solidFill>
            <a:miter lim="800000"/>
            <a:headEnd/>
            <a:tailEnd/>
          </a:ln>
          <a:effectLst/>
        </p:spPr>
      </p:pic>
      <p:sp>
        <p:nvSpPr>
          <p:cNvPr id="17" name="TextBox 16"/>
          <p:cNvSpPr txBox="1"/>
          <p:nvPr/>
        </p:nvSpPr>
        <p:spPr>
          <a:xfrm>
            <a:off x="6064250" y="4112193"/>
            <a:ext cx="1944216" cy="276999"/>
          </a:xfrm>
          <a:prstGeom prst="rect">
            <a:avLst/>
          </a:prstGeom>
          <a:noFill/>
        </p:spPr>
        <p:txBody>
          <a:bodyPr wrap="square" rtlCol="0">
            <a:spAutoFit/>
          </a:bodyPr>
          <a:lstStyle/>
          <a:p>
            <a:r>
              <a:rPr lang="en-US" altLang="zh-CN" sz="1200" b="1" dirty="0" smtClean="0">
                <a:solidFill>
                  <a:srgbClr val="C00000"/>
                </a:solidFill>
                <a:latin typeface="方正兰亭刊黑_GBK" pitchFamily="2" charset="-122"/>
                <a:ea typeface="方正兰亭刊黑_GBK" pitchFamily="2" charset="-122"/>
              </a:rPr>
              <a:t>*  </a:t>
            </a:r>
            <a:r>
              <a:rPr lang="zh-CN" altLang="en-US" sz="1200" b="1" dirty="0" smtClean="0">
                <a:solidFill>
                  <a:srgbClr val="C00000"/>
                </a:solidFill>
                <a:latin typeface="方正兰亭刊黑_GBK" pitchFamily="2" charset="-122"/>
                <a:ea typeface="方正兰亭刊黑_GBK" pitchFamily="2" charset="-122"/>
              </a:rPr>
              <a:t>某品牌充电机参数表</a:t>
            </a:r>
            <a:endParaRPr lang="zh-CN" altLang="en-US" sz="1200" b="1" dirty="0">
              <a:solidFill>
                <a:srgbClr val="C00000"/>
              </a:solidFill>
              <a:latin typeface="方正兰亭刊黑_GBK" pitchFamily="2" charset="-122"/>
              <a:ea typeface="方正兰亭刊黑_GBK" pitchFamily="2" charset="-122"/>
            </a:endParaRPr>
          </a:p>
        </p:txBody>
      </p:sp>
      <p:sp>
        <p:nvSpPr>
          <p:cNvPr id="19" name="TextBox 18"/>
          <p:cNvSpPr txBox="1"/>
          <p:nvPr/>
        </p:nvSpPr>
        <p:spPr>
          <a:xfrm>
            <a:off x="288000" y="1080000"/>
            <a:ext cx="1656184" cy="307777"/>
          </a:xfrm>
          <a:prstGeom prst="rect">
            <a:avLst/>
          </a:prstGeom>
          <a:noFill/>
        </p:spPr>
        <p:txBody>
          <a:bodyPr wrap="square" rtlCol="0">
            <a:spAutoFit/>
          </a:bodyPr>
          <a:lstStyle/>
          <a:p>
            <a:r>
              <a:rPr lang="zh-CN" altLang="en-US" sz="1400" dirty="0" smtClean="0">
                <a:latin typeface="方正兰亭刊黑_GBK" pitchFamily="2" charset="-122"/>
                <a:ea typeface="方正兰亭刊黑_GBK" pitchFamily="2" charset="-122"/>
              </a:rPr>
              <a:t>车载充电机简介</a:t>
            </a:r>
            <a:endParaRPr lang="zh-CN" altLang="en-US" sz="1400" dirty="0">
              <a:latin typeface="方正兰亭刊黑_GBK" pitchFamily="2" charset="-122"/>
              <a:ea typeface="方正兰亭刊黑_GBK" pitchFamily="2" charset="-122"/>
            </a:endParaRPr>
          </a:p>
        </p:txBody>
      </p:sp>
      <p:sp>
        <p:nvSpPr>
          <p:cNvPr id="21" name="矩形 20"/>
          <p:cNvSpPr/>
          <p:nvPr/>
        </p:nvSpPr>
        <p:spPr>
          <a:xfrm>
            <a:off x="77078" y="42191"/>
            <a:ext cx="3042805" cy="369324"/>
          </a:xfrm>
          <a:prstGeom prst="rect">
            <a:avLst/>
          </a:prstGeom>
        </p:spPr>
        <p:txBody>
          <a:bodyPr wrap="none" lIns="91432" tIns="45716" rIns="91432" bIns="45716">
            <a:spAutoFit/>
          </a:bodyPr>
          <a:lstStyle/>
          <a:p>
            <a:pPr defTabSz="914310"/>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充电桩</a:t>
            </a:r>
            <a:r>
              <a:rPr lang="en-US" altLang="zh-CN"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a:t>
            </a:r>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车载充电机测试</a:t>
            </a:r>
            <a:r>
              <a:rPr lang="zh-CN" altLang="en-US"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方案</a:t>
            </a:r>
            <a:endPar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endParaRPr>
          </a:p>
        </p:txBody>
      </p:sp>
      <p:sp>
        <p:nvSpPr>
          <p:cNvPr id="22" name="Text Box 5"/>
          <p:cNvSpPr txBox="1">
            <a:spLocks noChangeArrowheads="1"/>
          </p:cNvSpPr>
          <p:nvPr/>
        </p:nvSpPr>
        <p:spPr bwMode="auto">
          <a:xfrm>
            <a:off x="288000" y="469540"/>
            <a:ext cx="4139680" cy="535696"/>
          </a:xfrm>
          <a:prstGeom prst="rect">
            <a:avLst/>
          </a:prstGeom>
          <a:noFill/>
          <a:ln w="9525">
            <a:noFill/>
            <a:miter lim="800000"/>
            <a:headEnd/>
            <a:tailEnd/>
          </a:ln>
        </p:spPr>
        <p:txBody>
          <a:bodyPr wrap="square" anchor="ctr">
            <a:spAutoFit/>
          </a:bodyPr>
          <a:lstStyle/>
          <a:p>
            <a:pPr>
              <a:lnSpc>
                <a:spcPct val="160000"/>
              </a:lnSpc>
            </a:pPr>
            <a:r>
              <a:rPr lang="zh-CN" altLang="en-US" b="1" dirty="0" smtClean="0">
                <a:solidFill>
                  <a:srgbClr val="C00000"/>
                </a:solidFill>
                <a:latin typeface="方正兰亭刊黑_GBK" pitchFamily="2" charset="-122"/>
                <a:ea typeface="方正兰亭刊黑_GBK" pitchFamily="2" charset="-122"/>
              </a:rPr>
              <a:t>车载充电机测试</a:t>
            </a:r>
            <a:endParaRPr lang="en-US" altLang="zh-CN" b="1" dirty="0" smtClean="0">
              <a:solidFill>
                <a:srgbClr val="C00000"/>
              </a:solidFill>
              <a:latin typeface="方正兰亭刊黑_GBK" pitchFamily="2" charset="-122"/>
              <a:ea typeface="方正兰亭刊黑_GBK" pitchFamily="2" charset="-122"/>
            </a:endParaRPr>
          </a:p>
        </p:txBody>
      </p:sp>
    </p:spTree>
  </p:cSld>
  <p:clrMapOvr>
    <a:masterClrMapping/>
  </p:clrMapOvr>
  <p:transition spd="slow" advTm="15368">
    <p:push dir="u"/>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7079" y="42191"/>
            <a:ext cx="2044133" cy="369324"/>
          </a:xfrm>
          <a:prstGeom prst="rect">
            <a:avLst/>
          </a:prstGeom>
        </p:spPr>
        <p:txBody>
          <a:bodyPr wrap="none" lIns="91432" tIns="45716" rIns="91432" bIns="45716">
            <a:spAutoFit/>
          </a:bodyPr>
          <a:lstStyle/>
          <a:p>
            <a:pPr defTabSz="914310"/>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汽车电子测试方案</a:t>
            </a:r>
          </a:p>
        </p:txBody>
      </p:sp>
      <p:sp>
        <p:nvSpPr>
          <p:cNvPr id="9" name="Text Box 5"/>
          <p:cNvSpPr txBox="1">
            <a:spLocks noChangeArrowheads="1"/>
          </p:cNvSpPr>
          <p:nvPr/>
        </p:nvSpPr>
        <p:spPr bwMode="auto">
          <a:xfrm>
            <a:off x="287999" y="469540"/>
            <a:ext cx="6151929" cy="535696"/>
          </a:xfrm>
          <a:prstGeom prst="rect">
            <a:avLst/>
          </a:prstGeom>
          <a:noFill/>
          <a:ln w="9525">
            <a:noFill/>
            <a:miter lim="800000"/>
            <a:headEnd/>
            <a:tailEnd/>
          </a:ln>
        </p:spPr>
        <p:txBody>
          <a:bodyPr wrap="square" anchor="ctr">
            <a:spAutoFit/>
          </a:bodyPr>
          <a:lstStyle/>
          <a:p>
            <a:pPr>
              <a:lnSpc>
                <a:spcPct val="160000"/>
              </a:lnSpc>
            </a:pPr>
            <a:r>
              <a:rPr lang="zh-CN" altLang="en-US" b="1" dirty="0">
                <a:solidFill>
                  <a:srgbClr val="C00000"/>
                </a:solidFill>
                <a:latin typeface="方正兰亭刊黑_GBK" pitchFamily="2" charset="-122"/>
                <a:ea typeface="方正兰亭刊黑_GBK" pitchFamily="2" charset="-122"/>
              </a:rPr>
              <a:t>艾德克斯电压瞬变</a:t>
            </a:r>
            <a:r>
              <a:rPr lang="en-US" altLang="zh-CN" b="1" dirty="0">
                <a:solidFill>
                  <a:srgbClr val="C00000"/>
                </a:solidFill>
                <a:latin typeface="方正兰亭刊黑_GBK" pitchFamily="2" charset="-122"/>
                <a:ea typeface="方正兰亭刊黑_GBK" pitchFamily="2" charset="-122"/>
              </a:rPr>
              <a:t>/</a:t>
            </a:r>
            <a:r>
              <a:rPr lang="zh-CN" altLang="en-US" b="1" dirty="0">
                <a:solidFill>
                  <a:srgbClr val="C00000"/>
                </a:solidFill>
                <a:latin typeface="方正兰亭刊黑_GBK" pitchFamily="2" charset="-122"/>
                <a:ea typeface="方正兰亭刊黑_GBK" pitchFamily="2" charset="-122"/>
              </a:rPr>
              <a:t>扰动测试方案</a:t>
            </a:r>
          </a:p>
        </p:txBody>
      </p:sp>
      <p:sp>
        <p:nvSpPr>
          <p:cNvPr id="10" name="Text Box 6"/>
          <p:cNvSpPr txBox="1">
            <a:spLocks noChangeArrowheads="1"/>
          </p:cNvSpPr>
          <p:nvPr/>
        </p:nvSpPr>
        <p:spPr bwMode="auto">
          <a:xfrm>
            <a:off x="215900" y="1060376"/>
            <a:ext cx="6084292" cy="738664"/>
          </a:xfrm>
          <a:prstGeom prst="rect">
            <a:avLst/>
          </a:prstGeom>
          <a:noFill/>
          <a:ln w="9525">
            <a:noFill/>
            <a:miter lim="800000"/>
            <a:headEnd/>
            <a:tailEnd/>
          </a:ln>
        </p:spPr>
        <p:txBody>
          <a:bodyPr wrap="square">
            <a:spAutoFit/>
          </a:bodyPr>
          <a:lstStyle/>
          <a:p>
            <a:pPr>
              <a:lnSpc>
                <a:spcPct val="150000"/>
              </a:lnSpc>
              <a:buClr>
                <a:schemeClr val="accent2"/>
              </a:buClr>
              <a:buSzPct val="100000"/>
            </a:pPr>
            <a:r>
              <a:rPr lang="zh-CN" altLang="en-US" sz="1400" dirty="0" smtClean="0">
                <a:latin typeface="方正兰亭刊黑_GBK" pitchFamily="2" charset="-122"/>
                <a:ea typeface="方正兰亭刊黑_GBK" pitchFamily="2" charset="-122"/>
              </a:rPr>
              <a:t>使用标准：</a:t>
            </a:r>
            <a:r>
              <a:rPr lang="zh-CN" altLang="en-US" sz="1400" dirty="0" smtClean="0">
                <a:latin typeface="方正兰亭刊黑_GBK" pitchFamily="2" charset="-122"/>
                <a:ea typeface="方正兰亭刊黑_GBK" pitchFamily="2" charset="-122"/>
                <a:cs typeface="Arial Unicode MS" pitchFamily="34" charset="-122"/>
              </a:rPr>
              <a:t>DIN</a:t>
            </a:r>
            <a:r>
              <a:rPr lang="zh-CN" altLang="en-US" sz="1400" dirty="0">
                <a:latin typeface="方正兰亭刊黑_GBK" pitchFamily="2" charset="-122"/>
                <a:ea typeface="方正兰亭刊黑_GBK" pitchFamily="2" charset="-122"/>
                <a:cs typeface="Arial Unicode MS" pitchFamily="34" charset="-122"/>
              </a:rPr>
              <a:t>40839</a:t>
            </a:r>
            <a:r>
              <a:rPr lang="zh-CN" altLang="en-US" sz="1400" dirty="0" smtClean="0">
                <a:latin typeface="方正兰亭刊黑_GBK" pitchFamily="2" charset="-122"/>
                <a:ea typeface="方正兰亭刊黑_GBK" pitchFamily="2" charset="-122"/>
              </a:rPr>
              <a:t>标准，</a:t>
            </a:r>
            <a:r>
              <a:rPr lang="en-US" altLang="zh-CN" sz="1400" dirty="0" smtClean="0">
                <a:latin typeface="方正兰亭刊黑_GBK" pitchFamily="2" charset="-122"/>
                <a:ea typeface="方正兰亭刊黑_GBK" pitchFamily="2" charset="-122"/>
              </a:rPr>
              <a:t>ISO16750-2</a:t>
            </a:r>
            <a:r>
              <a:rPr lang="zh-CN" altLang="en-US" sz="1400" dirty="0" smtClean="0">
                <a:latin typeface="方正兰亭刊黑_GBK" pitchFamily="2" charset="-122"/>
                <a:ea typeface="方正兰亭刊黑_GBK" pitchFamily="2" charset="-122"/>
              </a:rPr>
              <a:t>标准汽车中的电磁兼容性</a:t>
            </a:r>
            <a:endParaRPr lang="en-US" altLang="zh-CN" sz="1400" dirty="0" smtClean="0">
              <a:latin typeface="方正兰亭刊黑_GBK" pitchFamily="2" charset="-122"/>
              <a:ea typeface="方正兰亭刊黑_GBK" pitchFamily="2" charset="-122"/>
            </a:endParaRPr>
          </a:p>
          <a:p>
            <a:pPr>
              <a:lnSpc>
                <a:spcPct val="150000"/>
              </a:lnSpc>
              <a:buClr>
                <a:schemeClr val="accent2"/>
              </a:buClr>
              <a:buSzPct val="100000"/>
            </a:pPr>
            <a:r>
              <a:rPr lang="zh-CN" altLang="en-US" sz="1400" dirty="0" smtClean="0">
                <a:latin typeface="方正兰亭刊黑_GBK" pitchFamily="2" charset="-122"/>
                <a:ea typeface="方正兰亭刊黑_GBK" pitchFamily="2" charset="-122"/>
              </a:rPr>
              <a:t>（12V和24V辅助电路中供电线的导线扰动量）</a:t>
            </a:r>
            <a:endParaRPr lang="zh-CN" altLang="en-US" sz="1400" dirty="0">
              <a:latin typeface="方正兰亭刊黑_GBK" pitchFamily="2" charset="-122"/>
              <a:ea typeface="方正兰亭刊黑_GBK" pitchFamily="2" charset="-122"/>
            </a:endParaRPr>
          </a:p>
        </p:txBody>
      </p:sp>
      <p:pic>
        <p:nvPicPr>
          <p:cNvPr id="11" name="Picture 2" descr="E:\市场部-唐瑜\产品图片资料\DC电源\IT6500图片\产品相关\DIN40839.jpg"/>
          <p:cNvPicPr>
            <a:picLocks noChangeAspect="1" noChangeArrowheads="1"/>
          </p:cNvPicPr>
          <p:nvPr/>
        </p:nvPicPr>
        <p:blipFill>
          <a:blip r:embed="rId3" cstate="print"/>
          <a:srcRect/>
          <a:stretch>
            <a:fillRect/>
          </a:stretch>
        </p:blipFill>
        <p:spPr bwMode="auto">
          <a:xfrm>
            <a:off x="1907707" y="1996480"/>
            <a:ext cx="4897531" cy="3180730"/>
          </a:xfrm>
          <a:prstGeom prst="rect">
            <a:avLst/>
          </a:prstGeom>
          <a:noFill/>
        </p:spPr>
      </p:pic>
      <p:pic>
        <p:nvPicPr>
          <p:cNvPr id="5" name="Picture 2"/>
          <p:cNvPicPr>
            <a:picLocks noChangeAspect="1" noChangeArrowheads="1"/>
          </p:cNvPicPr>
          <p:nvPr/>
        </p:nvPicPr>
        <p:blipFill>
          <a:blip r:embed="rId4" cstate="print"/>
          <a:srcRect/>
          <a:stretch>
            <a:fillRect/>
          </a:stretch>
        </p:blipFill>
        <p:spPr bwMode="auto">
          <a:xfrm>
            <a:off x="5796136" y="1636453"/>
            <a:ext cx="2736304" cy="1398277"/>
          </a:xfrm>
          <a:prstGeom prst="rect">
            <a:avLst/>
          </a:prstGeom>
          <a:noFill/>
          <a:ln w="9525">
            <a:noFill/>
            <a:miter lim="800000"/>
            <a:headEnd/>
            <a:tailEnd/>
          </a:ln>
          <a:effectLst/>
        </p:spPr>
      </p:pic>
    </p:spTree>
    <p:extLst>
      <p:ext uri="{BB962C8B-B14F-4D97-AF65-F5344CB8AC3E}">
        <p14:creationId xmlns:p14="http://schemas.microsoft.com/office/powerpoint/2010/main" xmlns="" val="2805007776"/>
      </p:ext>
    </p:extLst>
  </p:cSld>
  <p:clrMapOvr>
    <a:masterClrMapping/>
  </p:clrMapOvr>
  <p:transition spd="slow" advTm="15368">
    <p:push dir="u"/>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21"/>
            <a:ext cx="9252520" cy="5204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140255875"/>
      </p:ext>
    </p:extLst>
  </p:cSld>
  <p:clrMapOvr>
    <a:masterClrMapping/>
  </p:clrMapOvr>
  <p:transition spd="slow" advTm="15368">
    <p:push di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5081127" y="929380"/>
            <a:ext cx="1944216" cy="1451689"/>
          </a:xfrm>
          <a:prstGeom prst="rect">
            <a:avLst/>
          </a:prstGeom>
          <a:noFill/>
          <a:ln w="9525">
            <a:noFill/>
            <a:miter lim="800000"/>
            <a:headEnd/>
            <a:tailEnd/>
          </a:ln>
          <a:effectLst/>
        </p:spPr>
      </p:pic>
      <p:sp>
        <p:nvSpPr>
          <p:cNvPr id="52226" name="Rectangle 2"/>
          <p:cNvSpPr>
            <a:spLocks noChangeArrowheads="1"/>
          </p:cNvSpPr>
          <p:nvPr/>
        </p:nvSpPr>
        <p:spPr bwMode="auto">
          <a:xfrm>
            <a:off x="1422400" y="1005136"/>
            <a:ext cx="450850" cy="369332"/>
          </a:xfrm>
          <a:prstGeom prst="rect">
            <a:avLst/>
          </a:prstGeom>
          <a:solidFill>
            <a:schemeClr val="bg1"/>
          </a:solidFill>
          <a:ln w="28575">
            <a:solidFill>
              <a:schemeClr val="bg1"/>
            </a:solidFill>
            <a:miter lim="800000"/>
            <a:headEnd/>
            <a:tailEnd/>
          </a:ln>
        </p:spPr>
        <p:txBody>
          <a:bodyPr anchor="ctr">
            <a:spAutoFit/>
          </a:bodyPr>
          <a:lstStyle/>
          <a:p>
            <a:endParaRPr lang="zh-CN" altLang="en-US"/>
          </a:p>
        </p:txBody>
      </p:sp>
      <p:pic>
        <p:nvPicPr>
          <p:cNvPr id="1027" name="Picture 3"/>
          <p:cNvPicPr>
            <a:picLocks noChangeAspect="1" noChangeArrowheads="1"/>
          </p:cNvPicPr>
          <p:nvPr/>
        </p:nvPicPr>
        <p:blipFill>
          <a:blip r:embed="rId4" cstate="print"/>
          <a:srcRect/>
          <a:stretch>
            <a:fillRect/>
          </a:stretch>
        </p:blipFill>
        <p:spPr bwMode="auto">
          <a:xfrm>
            <a:off x="6228189" y="1996494"/>
            <a:ext cx="1908839" cy="1423392"/>
          </a:xfrm>
          <a:prstGeom prst="rect">
            <a:avLst/>
          </a:prstGeom>
          <a:noFill/>
          <a:ln w="9525">
            <a:noFill/>
            <a:miter lim="800000"/>
            <a:headEnd/>
            <a:tailEnd/>
          </a:ln>
          <a:effectLst/>
        </p:spPr>
      </p:pic>
      <p:sp>
        <p:nvSpPr>
          <p:cNvPr id="11" name="矩形 10"/>
          <p:cNvSpPr/>
          <p:nvPr/>
        </p:nvSpPr>
        <p:spPr>
          <a:xfrm>
            <a:off x="77079" y="42191"/>
            <a:ext cx="2044133" cy="369324"/>
          </a:xfrm>
          <a:prstGeom prst="rect">
            <a:avLst/>
          </a:prstGeom>
        </p:spPr>
        <p:txBody>
          <a:bodyPr wrap="none" lIns="91432" tIns="45716" rIns="91432" bIns="45716">
            <a:spAutoFit/>
          </a:bodyPr>
          <a:lstStyle/>
          <a:p>
            <a:pPr defTabSz="914310"/>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汽车电子测试方案</a:t>
            </a:r>
          </a:p>
        </p:txBody>
      </p:sp>
      <p:sp>
        <p:nvSpPr>
          <p:cNvPr id="12" name="Text Box 5"/>
          <p:cNvSpPr txBox="1">
            <a:spLocks noChangeArrowheads="1"/>
          </p:cNvSpPr>
          <p:nvPr/>
        </p:nvSpPr>
        <p:spPr bwMode="auto">
          <a:xfrm>
            <a:off x="287999" y="469540"/>
            <a:ext cx="6151929" cy="535696"/>
          </a:xfrm>
          <a:prstGeom prst="rect">
            <a:avLst/>
          </a:prstGeom>
          <a:noFill/>
          <a:ln w="9525">
            <a:noFill/>
            <a:miter lim="800000"/>
            <a:headEnd/>
            <a:tailEnd/>
          </a:ln>
        </p:spPr>
        <p:txBody>
          <a:bodyPr wrap="square" anchor="ctr">
            <a:spAutoFit/>
          </a:bodyPr>
          <a:lstStyle/>
          <a:p>
            <a:pPr>
              <a:lnSpc>
                <a:spcPct val="160000"/>
              </a:lnSpc>
            </a:pPr>
            <a:r>
              <a:rPr lang="zh-CN" altLang="en-US" b="1" dirty="0">
                <a:solidFill>
                  <a:srgbClr val="C00000"/>
                </a:solidFill>
                <a:latin typeface="方正兰亭刊黑_GBK" pitchFamily="2" charset="-122"/>
                <a:ea typeface="方正兰亭刊黑_GBK" pitchFamily="2" charset="-122"/>
              </a:rPr>
              <a:t>汽车引擎启动时电压扰动的仿真</a:t>
            </a:r>
          </a:p>
        </p:txBody>
      </p:sp>
      <p:pic>
        <p:nvPicPr>
          <p:cNvPr id="3" name="图片 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39552" y="2284512"/>
            <a:ext cx="6948264" cy="2451276"/>
          </a:xfrm>
          <a:prstGeom prst="rect">
            <a:avLst/>
          </a:prstGeom>
        </p:spPr>
      </p:pic>
    </p:spTree>
  </p:cSld>
  <p:clrMapOvr>
    <a:masterClrMapping/>
  </p:clrMapOvr>
  <p:transition spd="slow" advTm="15368">
    <p:push dir="u"/>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3"/>
          <p:cNvSpPr>
            <a:spLocks noChangeArrowheads="1"/>
          </p:cNvSpPr>
          <p:nvPr/>
        </p:nvSpPr>
        <p:spPr bwMode="auto">
          <a:xfrm>
            <a:off x="5938838" y="2200979"/>
            <a:ext cx="1223962" cy="289310"/>
          </a:xfrm>
          <a:prstGeom prst="rect">
            <a:avLst/>
          </a:prstGeom>
          <a:noFill/>
          <a:ln w="9525">
            <a:noFill/>
            <a:miter lim="800000"/>
            <a:headEnd/>
            <a:tailEnd/>
          </a:ln>
        </p:spPr>
        <p:txBody>
          <a:bodyPr>
            <a:spAutoFit/>
          </a:bodyPr>
          <a:lstStyle/>
          <a:p>
            <a:pPr>
              <a:lnSpc>
                <a:spcPct val="80000"/>
              </a:lnSpc>
              <a:spcBef>
                <a:spcPct val="20000"/>
              </a:spcBef>
            </a:pPr>
            <a:endParaRPr lang="zh-CN" altLang="en-US" sz="1600" b="1">
              <a:solidFill>
                <a:schemeClr val="bg1"/>
              </a:solidFill>
              <a:latin typeface="Arial" pitchFamily="34" charset="0"/>
              <a:ea typeface="宋体" pitchFamily="2" charset="-122"/>
            </a:endParaRPr>
          </a:p>
        </p:txBody>
      </p:sp>
      <p:sp>
        <p:nvSpPr>
          <p:cNvPr id="54275" name="Text Box 6"/>
          <p:cNvSpPr txBox="1">
            <a:spLocks noChangeArrowheads="1"/>
          </p:cNvSpPr>
          <p:nvPr/>
        </p:nvSpPr>
        <p:spPr bwMode="auto">
          <a:xfrm rot="-1320000">
            <a:off x="5611813" y="1460001"/>
            <a:ext cx="1300162" cy="338554"/>
          </a:xfrm>
          <a:prstGeom prst="rect">
            <a:avLst/>
          </a:prstGeom>
          <a:noFill/>
          <a:ln w="9525">
            <a:noFill/>
            <a:miter lim="800000"/>
            <a:headEnd/>
            <a:tailEnd/>
          </a:ln>
        </p:spPr>
        <p:txBody>
          <a:bodyPr anchor="ctr">
            <a:spAutoFit/>
          </a:bodyPr>
          <a:lstStyle/>
          <a:p>
            <a:r>
              <a:rPr lang="zh-CN" altLang="en-US" sz="1600">
                <a:solidFill>
                  <a:schemeClr val="bg1"/>
                </a:solidFill>
                <a:latin typeface="Arial" pitchFamily="34" charset="0"/>
              </a:rPr>
              <a:t>微控制器</a:t>
            </a:r>
          </a:p>
        </p:txBody>
      </p:sp>
      <p:pic>
        <p:nvPicPr>
          <p:cNvPr id="2050" name="Picture 2"/>
          <p:cNvPicPr>
            <a:picLocks noChangeAspect="1" noChangeArrowheads="1"/>
          </p:cNvPicPr>
          <p:nvPr/>
        </p:nvPicPr>
        <p:blipFill>
          <a:blip r:embed="rId3" cstate="print"/>
          <a:srcRect/>
          <a:stretch>
            <a:fillRect/>
          </a:stretch>
        </p:blipFill>
        <p:spPr bwMode="auto">
          <a:xfrm>
            <a:off x="996098" y="1598471"/>
            <a:ext cx="3408063" cy="2933450"/>
          </a:xfrm>
          <a:prstGeom prst="rect">
            <a:avLst/>
          </a:prstGeom>
          <a:noFill/>
          <a:ln w="9525">
            <a:noFill/>
            <a:miter lim="800000"/>
            <a:headEnd/>
            <a:tailEnd/>
          </a:ln>
          <a:effectLst/>
        </p:spPr>
      </p:pic>
      <p:sp>
        <p:nvSpPr>
          <p:cNvPr id="19" name="矩形标注 18"/>
          <p:cNvSpPr/>
          <p:nvPr/>
        </p:nvSpPr>
        <p:spPr>
          <a:xfrm rot="5400000">
            <a:off x="5958200" y="1150421"/>
            <a:ext cx="1758444" cy="3102032"/>
          </a:xfrm>
          <a:prstGeom prst="wedgeRectCallout">
            <a:avLst>
              <a:gd name="adj1" fmla="val -13158"/>
              <a:gd name="adj2" fmla="val 8085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TextBox 17"/>
          <p:cNvSpPr txBox="1"/>
          <p:nvPr/>
        </p:nvSpPr>
        <p:spPr>
          <a:xfrm>
            <a:off x="5357818" y="1875812"/>
            <a:ext cx="3030606" cy="1643527"/>
          </a:xfrm>
          <a:prstGeom prst="rect">
            <a:avLst/>
          </a:prstGeom>
          <a:noFill/>
        </p:spPr>
        <p:txBody>
          <a:bodyPr wrap="square" rtlCol="0">
            <a:spAutoFit/>
          </a:bodyPr>
          <a:lstStyle/>
          <a:p>
            <a:pPr>
              <a:lnSpc>
                <a:spcPct val="120000"/>
              </a:lnSpc>
            </a:pPr>
            <a:r>
              <a:rPr lang="zh-CN" altLang="en-US" sz="1400" dirty="0" smtClean="0">
                <a:solidFill>
                  <a:schemeClr val="bg1"/>
                </a:solidFill>
                <a:latin typeface="方正兰亭刊黑_GBK" pitchFamily="2" charset="-122"/>
                <a:ea typeface="方正兰亭刊黑_GBK" pitchFamily="2" charset="-122"/>
              </a:rPr>
              <a:t>供电电压以</a:t>
            </a:r>
            <a:r>
              <a:rPr lang="en-US" altLang="zh-CN" sz="1400" dirty="0" smtClean="0">
                <a:solidFill>
                  <a:schemeClr val="bg1"/>
                </a:solidFill>
                <a:latin typeface="方正兰亭刊黑_GBK" pitchFamily="2" charset="-122"/>
                <a:ea typeface="方正兰亭刊黑_GBK" pitchFamily="2" charset="-122"/>
              </a:rPr>
              <a:t>5%</a:t>
            </a:r>
            <a:r>
              <a:rPr lang="zh-CN" altLang="en-US" sz="1400" dirty="0" smtClean="0">
                <a:solidFill>
                  <a:schemeClr val="bg1"/>
                </a:solidFill>
                <a:latin typeface="方正兰亭刊黑_GBK" pitchFamily="2" charset="-122"/>
                <a:ea typeface="方正兰亭刊黑_GBK" pitchFamily="2" charset="-122"/>
              </a:rPr>
              <a:t>速率从</a:t>
            </a:r>
            <a:r>
              <a:rPr lang="en-US" altLang="zh-CN" sz="1400" dirty="0" err="1" smtClean="0">
                <a:solidFill>
                  <a:schemeClr val="bg1"/>
                </a:solidFill>
                <a:latin typeface="方正兰亭刊黑_GBK" pitchFamily="2" charset="-122"/>
                <a:ea typeface="方正兰亭刊黑_GBK" pitchFamily="2" charset="-122"/>
              </a:rPr>
              <a:t>Usmin</a:t>
            </a:r>
            <a:r>
              <a:rPr lang="zh-CN" altLang="en-US" sz="1400" dirty="0" smtClean="0">
                <a:solidFill>
                  <a:schemeClr val="bg1"/>
                </a:solidFill>
                <a:latin typeface="方正兰亭刊黑_GBK" pitchFamily="2" charset="-122"/>
                <a:ea typeface="方正兰亭刊黑_GBK" pitchFamily="2" charset="-122"/>
              </a:rPr>
              <a:t>降到</a:t>
            </a:r>
            <a:r>
              <a:rPr lang="en-US" altLang="zh-CN" sz="1400" dirty="0" smtClean="0">
                <a:solidFill>
                  <a:schemeClr val="bg1"/>
                </a:solidFill>
                <a:latin typeface="方正兰亭刊黑_GBK" pitchFamily="2" charset="-122"/>
                <a:ea typeface="方正兰亭刊黑_GBK" pitchFamily="2" charset="-122"/>
              </a:rPr>
              <a:t>0.95 </a:t>
            </a:r>
            <a:r>
              <a:rPr lang="en-US" altLang="zh-CN" sz="1400" dirty="0" err="1" smtClean="0">
                <a:solidFill>
                  <a:schemeClr val="bg1"/>
                </a:solidFill>
                <a:latin typeface="方正兰亭刊黑_GBK" pitchFamily="2" charset="-122"/>
                <a:ea typeface="方正兰亭刊黑_GBK" pitchFamily="2" charset="-122"/>
              </a:rPr>
              <a:t>Usmin</a:t>
            </a:r>
            <a:r>
              <a:rPr lang="zh-CN" altLang="en-US" sz="1400" dirty="0" smtClean="0">
                <a:solidFill>
                  <a:schemeClr val="bg1"/>
                </a:solidFill>
                <a:latin typeface="方正兰亭刊黑_GBK" pitchFamily="2" charset="-122"/>
                <a:ea typeface="方正兰亭刊黑_GBK" pitchFamily="2" charset="-122"/>
              </a:rPr>
              <a:t>，保持</a:t>
            </a:r>
            <a:r>
              <a:rPr lang="en-US" altLang="zh-CN" sz="1400" dirty="0" smtClean="0">
                <a:solidFill>
                  <a:schemeClr val="bg1"/>
                </a:solidFill>
                <a:latin typeface="方正兰亭刊黑_GBK" pitchFamily="2" charset="-122"/>
                <a:ea typeface="方正兰亭刊黑_GBK" pitchFamily="2" charset="-122"/>
              </a:rPr>
              <a:t>5s</a:t>
            </a:r>
            <a:r>
              <a:rPr lang="zh-CN" altLang="en-US" sz="1400" dirty="0" smtClean="0">
                <a:solidFill>
                  <a:schemeClr val="bg1"/>
                </a:solidFill>
                <a:latin typeface="方正兰亭刊黑_GBK" pitchFamily="2" charset="-122"/>
                <a:ea typeface="方正兰亭刊黑_GBK" pitchFamily="2" charset="-122"/>
              </a:rPr>
              <a:t>，再上升到</a:t>
            </a:r>
            <a:r>
              <a:rPr lang="en-US" altLang="zh-CN" sz="1400" dirty="0" err="1" smtClean="0">
                <a:solidFill>
                  <a:schemeClr val="bg1"/>
                </a:solidFill>
                <a:latin typeface="方正兰亭刊黑_GBK" pitchFamily="2" charset="-122"/>
                <a:ea typeface="方正兰亭刊黑_GBK" pitchFamily="2" charset="-122"/>
              </a:rPr>
              <a:t>Usmin</a:t>
            </a:r>
            <a:r>
              <a:rPr lang="zh-CN" altLang="en-US" sz="1400" dirty="0" smtClean="0">
                <a:solidFill>
                  <a:schemeClr val="bg1"/>
                </a:solidFill>
                <a:latin typeface="方正兰亭刊黑_GBK" pitchFamily="2" charset="-122"/>
                <a:ea typeface="方正兰亭刊黑_GBK" pitchFamily="2" charset="-122"/>
              </a:rPr>
              <a:t>，至少保持</a:t>
            </a:r>
            <a:r>
              <a:rPr lang="en-US" altLang="zh-CN" sz="1400" dirty="0" smtClean="0">
                <a:solidFill>
                  <a:schemeClr val="bg1"/>
                </a:solidFill>
                <a:latin typeface="方正兰亭刊黑_GBK" pitchFamily="2" charset="-122"/>
                <a:ea typeface="方正兰亭刊黑_GBK" pitchFamily="2" charset="-122"/>
              </a:rPr>
              <a:t>10s</a:t>
            </a:r>
            <a:r>
              <a:rPr lang="zh-CN" altLang="en-US" sz="1400" dirty="0" smtClean="0">
                <a:solidFill>
                  <a:schemeClr val="bg1"/>
                </a:solidFill>
                <a:latin typeface="方正兰亭刊黑_GBK" pitchFamily="2" charset="-122"/>
                <a:ea typeface="方正兰亭刊黑_GBK" pitchFamily="2" charset="-122"/>
              </a:rPr>
              <a:t>并进行功能试验。然后将电压降至</a:t>
            </a:r>
            <a:r>
              <a:rPr lang="en-US" altLang="zh-CN" sz="1400" dirty="0" smtClean="0">
                <a:solidFill>
                  <a:schemeClr val="bg1"/>
                </a:solidFill>
                <a:latin typeface="方正兰亭刊黑_GBK" pitchFamily="2" charset="-122"/>
                <a:ea typeface="方正兰亭刊黑_GBK" pitchFamily="2" charset="-122"/>
              </a:rPr>
              <a:t>0.9 </a:t>
            </a:r>
            <a:r>
              <a:rPr lang="en-US" altLang="zh-CN" sz="1400" dirty="0" err="1" smtClean="0">
                <a:solidFill>
                  <a:schemeClr val="bg1"/>
                </a:solidFill>
                <a:latin typeface="方正兰亭刊黑_GBK" pitchFamily="2" charset="-122"/>
                <a:ea typeface="方正兰亭刊黑_GBK" pitchFamily="2" charset="-122"/>
              </a:rPr>
              <a:t>Usmin</a:t>
            </a:r>
            <a:r>
              <a:rPr lang="zh-CN" altLang="en-US" sz="1400" dirty="0" smtClean="0">
                <a:solidFill>
                  <a:schemeClr val="bg1"/>
                </a:solidFill>
                <a:latin typeface="方正兰亭刊黑_GBK" pitchFamily="2" charset="-122"/>
                <a:ea typeface="方正兰亭刊黑_GBK" pitchFamily="2" charset="-122"/>
              </a:rPr>
              <a:t>，</a:t>
            </a:r>
            <a:r>
              <a:rPr lang="en-US" altLang="zh-CN" sz="1400" dirty="0" smtClean="0">
                <a:solidFill>
                  <a:schemeClr val="bg1"/>
                </a:solidFill>
                <a:latin typeface="方正兰亭刊黑_GBK" pitchFamily="2" charset="-122"/>
                <a:ea typeface="方正兰亭刊黑_GBK" pitchFamily="2" charset="-122"/>
              </a:rPr>
              <a:t> </a:t>
            </a:r>
            <a:r>
              <a:rPr lang="zh-CN" altLang="en-US" sz="1400" dirty="0" smtClean="0">
                <a:solidFill>
                  <a:schemeClr val="bg1"/>
                </a:solidFill>
                <a:latin typeface="方正兰亭刊黑_GBK" pitchFamily="2" charset="-122"/>
                <a:ea typeface="方正兰亭刊黑_GBK" pitchFamily="2" charset="-122"/>
              </a:rPr>
              <a:t>以</a:t>
            </a:r>
            <a:r>
              <a:rPr lang="en-US" altLang="zh-CN" sz="1400" dirty="0" err="1" smtClean="0">
                <a:solidFill>
                  <a:schemeClr val="bg1"/>
                </a:solidFill>
                <a:latin typeface="方正兰亭刊黑_GBK" pitchFamily="2" charset="-122"/>
                <a:ea typeface="方正兰亭刊黑_GBK" pitchFamily="2" charset="-122"/>
              </a:rPr>
              <a:t>Usmin</a:t>
            </a:r>
            <a:r>
              <a:rPr lang="zh-CN" altLang="en-US" sz="1400" dirty="0" smtClean="0">
                <a:solidFill>
                  <a:schemeClr val="bg1"/>
                </a:solidFill>
                <a:latin typeface="方正兰亭刊黑_GBK" pitchFamily="2" charset="-122"/>
                <a:ea typeface="方正兰亭刊黑_GBK" pitchFamily="2" charset="-122"/>
              </a:rPr>
              <a:t>的</a:t>
            </a:r>
            <a:r>
              <a:rPr lang="en-US" altLang="zh-CN" sz="1400" dirty="0" smtClean="0">
                <a:solidFill>
                  <a:schemeClr val="bg1"/>
                </a:solidFill>
                <a:latin typeface="方正兰亭刊黑_GBK" pitchFamily="2" charset="-122"/>
                <a:ea typeface="方正兰亭刊黑_GBK" pitchFamily="2" charset="-122"/>
              </a:rPr>
              <a:t>5%</a:t>
            </a:r>
            <a:r>
              <a:rPr lang="zh-CN" altLang="en-US" sz="1400" dirty="0" smtClean="0">
                <a:solidFill>
                  <a:schemeClr val="bg1"/>
                </a:solidFill>
                <a:latin typeface="方正兰亭刊黑_GBK" pitchFamily="2" charset="-122"/>
                <a:ea typeface="方正兰亭刊黑_GBK" pitchFamily="2" charset="-122"/>
              </a:rPr>
              <a:t>梯度继续进行直到降到</a:t>
            </a:r>
            <a:r>
              <a:rPr lang="en-US" altLang="zh-CN" sz="1400" dirty="0" smtClean="0">
                <a:solidFill>
                  <a:schemeClr val="bg1"/>
                </a:solidFill>
                <a:latin typeface="方正兰亭刊黑_GBK" pitchFamily="2" charset="-122"/>
                <a:ea typeface="方正兰亭刊黑_GBK" pitchFamily="2" charset="-122"/>
              </a:rPr>
              <a:t>0V</a:t>
            </a:r>
            <a:r>
              <a:rPr lang="zh-CN" altLang="en-US" sz="1400" dirty="0" smtClean="0">
                <a:solidFill>
                  <a:schemeClr val="bg1"/>
                </a:solidFill>
                <a:latin typeface="方正兰亭刊黑_GBK" pitchFamily="2" charset="-122"/>
                <a:ea typeface="方正兰亭刊黑_GBK" pitchFamily="2" charset="-122"/>
              </a:rPr>
              <a:t>，然后再将电压升到</a:t>
            </a:r>
            <a:r>
              <a:rPr lang="en-US" altLang="zh-CN" sz="1400" dirty="0" err="1" smtClean="0">
                <a:solidFill>
                  <a:schemeClr val="bg1"/>
                </a:solidFill>
                <a:latin typeface="方正兰亭刊黑_GBK" pitchFamily="2" charset="-122"/>
                <a:ea typeface="方正兰亭刊黑_GBK" pitchFamily="2" charset="-122"/>
              </a:rPr>
              <a:t>Usmin</a:t>
            </a:r>
            <a:endParaRPr lang="zh-CN" altLang="en-US" sz="1400" dirty="0">
              <a:solidFill>
                <a:schemeClr val="bg1"/>
              </a:solidFill>
              <a:latin typeface="方正兰亭刊黑_GBK" pitchFamily="2" charset="-122"/>
              <a:ea typeface="方正兰亭刊黑_GBK" pitchFamily="2" charset="-122"/>
            </a:endParaRPr>
          </a:p>
        </p:txBody>
      </p:sp>
      <p:sp>
        <p:nvSpPr>
          <p:cNvPr id="10" name="矩形 9"/>
          <p:cNvSpPr/>
          <p:nvPr/>
        </p:nvSpPr>
        <p:spPr>
          <a:xfrm>
            <a:off x="77079" y="42191"/>
            <a:ext cx="2044133" cy="369324"/>
          </a:xfrm>
          <a:prstGeom prst="rect">
            <a:avLst/>
          </a:prstGeom>
        </p:spPr>
        <p:txBody>
          <a:bodyPr wrap="none" lIns="91432" tIns="45716" rIns="91432" bIns="45716">
            <a:spAutoFit/>
          </a:bodyPr>
          <a:lstStyle/>
          <a:p>
            <a:pPr defTabSz="914310"/>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汽车电子测试方案</a:t>
            </a:r>
          </a:p>
        </p:txBody>
      </p:sp>
      <p:sp>
        <p:nvSpPr>
          <p:cNvPr id="14" name="Text Box 5"/>
          <p:cNvSpPr txBox="1">
            <a:spLocks noChangeArrowheads="1"/>
          </p:cNvSpPr>
          <p:nvPr/>
        </p:nvSpPr>
        <p:spPr bwMode="auto">
          <a:xfrm>
            <a:off x="287999" y="469540"/>
            <a:ext cx="6151929" cy="535696"/>
          </a:xfrm>
          <a:prstGeom prst="rect">
            <a:avLst/>
          </a:prstGeom>
          <a:noFill/>
          <a:ln w="9525">
            <a:noFill/>
            <a:miter lim="800000"/>
            <a:headEnd/>
            <a:tailEnd/>
          </a:ln>
        </p:spPr>
        <p:txBody>
          <a:bodyPr wrap="square" anchor="ctr">
            <a:spAutoFit/>
          </a:bodyPr>
          <a:lstStyle/>
          <a:p>
            <a:pPr>
              <a:lnSpc>
                <a:spcPct val="160000"/>
              </a:lnSpc>
            </a:pPr>
            <a:r>
              <a:rPr lang="zh-CN" altLang="en-US" b="1" dirty="0">
                <a:solidFill>
                  <a:srgbClr val="C00000"/>
                </a:solidFill>
                <a:latin typeface="方正兰亭刊黑_GBK" pitchFamily="2" charset="-122"/>
                <a:ea typeface="方正兰亭刊黑_GBK" pitchFamily="2" charset="-122"/>
              </a:rPr>
              <a:t>汽车电子复位（重启）功能测试</a:t>
            </a:r>
          </a:p>
        </p:txBody>
      </p:sp>
    </p:spTree>
  </p:cSld>
  <p:clrMapOvr>
    <a:masterClrMapping/>
  </p:clrMapOvr>
  <p:transition spd="slow" advTm="15368">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4283969" y="1492449"/>
            <a:ext cx="3456384" cy="2733347"/>
          </a:xfrm>
          <a:prstGeom prst="rect">
            <a:avLst/>
          </a:prstGeom>
          <a:noFill/>
          <a:ln w="9525">
            <a:noFill/>
            <a:miter lim="800000"/>
            <a:headEnd/>
            <a:tailEnd/>
          </a:ln>
          <a:effectLst/>
        </p:spPr>
      </p:pic>
      <p:cxnSp>
        <p:nvCxnSpPr>
          <p:cNvPr id="17" name="直接箭头连接符 16"/>
          <p:cNvCxnSpPr/>
          <p:nvPr/>
        </p:nvCxnSpPr>
        <p:spPr>
          <a:xfrm>
            <a:off x="3635896" y="2716585"/>
            <a:ext cx="642942" cy="1191"/>
          </a:xfrm>
          <a:prstGeom prst="straightConnector1">
            <a:avLst/>
          </a:prstGeom>
          <a:ln w="15875">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81921" name="Picture 1"/>
          <p:cNvPicPr>
            <a:picLocks noChangeAspect="1" noChangeArrowheads="1"/>
          </p:cNvPicPr>
          <p:nvPr/>
        </p:nvPicPr>
        <p:blipFill>
          <a:blip r:embed="rId4" cstate="print"/>
          <a:srcRect/>
          <a:stretch>
            <a:fillRect/>
          </a:stretch>
        </p:blipFill>
        <p:spPr bwMode="auto">
          <a:xfrm>
            <a:off x="395536" y="1780456"/>
            <a:ext cx="3240360" cy="1835080"/>
          </a:xfrm>
          <a:prstGeom prst="rect">
            <a:avLst/>
          </a:prstGeom>
          <a:noFill/>
          <a:ln w="9525">
            <a:noFill/>
            <a:miter lim="800000"/>
            <a:headEnd/>
            <a:tailEnd/>
          </a:ln>
          <a:effectLst/>
        </p:spPr>
      </p:pic>
      <p:sp>
        <p:nvSpPr>
          <p:cNvPr id="9" name="矩形标注 8"/>
          <p:cNvSpPr/>
          <p:nvPr/>
        </p:nvSpPr>
        <p:spPr>
          <a:xfrm>
            <a:off x="6372200" y="772344"/>
            <a:ext cx="2428892" cy="643141"/>
          </a:xfrm>
          <a:prstGeom prst="wedgeRectCallout">
            <a:avLst>
              <a:gd name="adj1" fmla="val -16289"/>
              <a:gd name="adj2" fmla="val 7537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6300192" y="696718"/>
            <a:ext cx="2500330" cy="738892"/>
          </a:xfrm>
          <a:prstGeom prst="rect">
            <a:avLst/>
          </a:prstGeom>
          <a:noFill/>
        </p:spPr>
        <p:txBody>
          <a:bodyPr wrap="square" rtlCol="0">
            <a:spAutoFit/>
          </a:bodyPr>
          <a:lstStyle/>
          <a:p>
            <a:pPr>
              <a:lnSpc>
                <a:spcPct val="150000"/>
              </a:lnSpc>
            </a:pPr>
            <a:r>
              <a:rPr lang="zh-CN" altLang="en-US" sz="1400" dirty="0" smtClean="0">
                <a:solidFill>
                  <a:schemeClr val="bg1"/>
                </a:solidFill>
                <a:latin typeface="方正兰亭刊黑_GBK" pitchFamily="2" charset="-122"/>
                <a:ea typeface="方正兰亭刊黑_GBK" pitchFamily="2" charset="-122"/>
              </a:rPr>
              <a:t>电压在</a:t>
            </a:r>
            <a:r>
              <a:rPr lang="en-US" altLang="zh-CN" sz="1400" dirty="0" smtClean="0">
                <a:solidFill>
                  <a:schemeClr val="bg1"/>
                </a:solidFill>
                <a:latin typeface="方正兰亭刊黑_GBK" pitchFamily="2" charset="-122"/>
                <a:ea typeface="方正兰亭刊黑_GBK" pitchFamily="2" charset="-122"/>
              </a:rPr>
              <a:t>0.1s</a:t>
            </a:r>
            <a:r>
              <a:rPr lang="zh-CN" altLang="en-US" sz="1400" dirty="0" smtClean="0">
                <a:solidFill>
                  <a:schemeClr val="bg1"/>
                </a:solidFill>
                <a:latin typeface="方正兰亭刊黑_GBK" pitchFamily="2" charset="-122"/>
                <a:ea typeface="方正兰亭刊黑_GBK" pitchFamily="2" charset="-122"/>
              </a:rPr>
              <a:t>的极短时间内完成跌落与归位</a:t>
            </a:r>
            <a:endParaRPr lang="zh-CN" altLang="en-US" sz="1400" dirty="0">
              <a:solidFill>
                <a:schemeClr val="bg1"/>
              </a:solidFill>
              <a:latin typeface="方正兰亭刊黑_GBK" pitchFamily="2" charset="-122"/>
              <a:ea typeface="方正兰亭刊黑_GBK" pitchFamily="2" charset="-122"/>
            </a:endParaRPr>
          </a:p>
        </p:txBody>
      </p:sp>
      <p:sp>
        <p:nvSpPr>
          <p:cNvPr id="10" name="矩形 9"/>
          <p:cNvSpPr/>
          <p:nvPr/>
        </p:nvSpPr>
        <p:spPr>
          <a:xfrm>
            <a:off x="77079" y="42191"/>
            <a:ext cx="2044133" cy="369324"/>
          </a:xfrm>
          <a:prstGeom prst="rect">
            <a:avLst/>
          </a:prstGeom>
        </p:spPr>
        <p:txBody>
          <a:bodyPr wrap="none" lIns="91432" tIns="45716" rIns="91432" bIns="45716">
            <a:spAutoFit/>
          </a:bodyPr>
          <a:lstStyle/>
          <a:p>
            <a:pPr defTabSz="914310"/>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汽车电子测试方案</a:t>
            </a:r>
          </a:p>
        </p:txBody>
      </p:sp>
      <p:sp>
        <p:nvSpPr>
          <p:cNvPr id="15" name="Text Box 5"/>
          <p:cNvSpPr txBox="1">
            <a:spLocks noChangeArrowheads="1"/>
          </p:cNvSpPr>
          <p:nvPr/>
        </p:nvSpPr>
        <p:spPr bwMode="auto">
          <a:xfrm>
            <a:off x="287999" y="469540"/>
            <a:ext cx="6151929" cy="535696"/>
          </a:xfrm>
          <a:prstGeom prst="rect">
            <a:avLst/>
          </a:prstGeom>
          <a:noFill/>
          <a:ln w="9525">
            <a:noFill/>
            <a:miter lim="800000"/>
            <a:headEnd/>
            <a:tailEnd/>
          </a:ln>
        </p:spPr>
        <p:txBody>
          <a:bodyPr wrap="square" anchor="ctr">
            <a:spAutoFit/>
          </a:bodyPr>
          <a:lstStyle/>
          <a:p>
            <a:pPr>
              <a:lnSpc>
                <a:spcPct val="160000"/>
              </a:lnSpc>
            </a:pPr>
            <a:r>
              <a:rPr lang="zh-CN" altLang="en-US" b="1" dirty="0">
                <a:solidFill>
                  <a:srgbClr val="C00000"/>
                </a:solidFill>
                <a:latin typeface="方正兰亭刊黑_GBK" pitchFamily="2" charset="-122"/>
                <a:ea typeface="方正兰亭刊黑_GBK" pitchFamily="2" charset="-122"/>
              </a:rPr>
              <a:t>汽车电子（电压跌落）熔断器熔断测试</a:t>
            </a:r>
          </a:p>
        </p:txBody>
      </p:sp>
    </p:spTree>
  </p:cSld>
  <p:clrMapOvr>
    <a:masterClrMapping/>
  </p:clrMapOvr>
  <p:transition spd="slow" advTm="15368">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77079" y="42191"/>
            <a:ext cx="2044133" cy="369324"/>
          </a:xfrm>
          <a:prstGeom prst="rect">
            <a:avLst/>
          </a:prstGeom>
        </p:spPr>
        <p:txBody>
          <a:bodyPr wrap="none" lIns="91432" tIns="45716" rIns="91432" bIns="45716">
            <a:spAutoFit/>
          </a:bodyPr>
          <a:lstStyle/>
          <a:p>
            <a:pPr defTabSz="914310"/>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汽车电子测试方案</a:t>
            </a:r>
          </a:p>
        </p:txBody>
      </p:sp>
      <p:sp>
        <p:nvSpPr>
          <p:cNvPr id="15" name="Text Box 5"/>
          <p:cNvSpPr txBox="1">
            <a:spLocks noChangeArrowheads="1"/>
          </p:cNvSpPr>
          <p:nvPr/>
        </p:nvSpPr>
        <p:spPr bwMode="auto">
          <a:xfrm>
            <a:off x="287999" y="469540"/>
            <a:ext cx="6151929" cy="535696"/>
          </a:xfrm>
          <a:prstGeom prst="rect">
            <a:avLst/>
          </a:prstGeom>
          <a:noFill/>
          <a:ln w="9525">
            <a:noFill/>
            <a:miter lim="800000"/>
            <a:headEnd/>
            <a:tailEnd/>
          </a:ln>
        </p:spPr>
        <p:txBody>
          <a:bodyPr wrap="square" anchor="ctr">
            <a:spAutoFit/>
          </a:bodyPr>
          <a:lstStyle/>
          <a:p>
            <a:pPr>
              <a:lnSpc>
                <a:spcPct val="160000"/>
              </a:lnSpc>
            </a:pPr>
            <a:r>
              <a:rPr lang="zh-CN" altLang="en-US" b="1" dirty="0">
                <a:solidFill>
                  <a:srgbClr val="C00000"/>
                </a:solidFill>
                <a:latin typeface="方正兰亭刊黑_GBK" pitchFamily="2" charset="-122"/>
                <a:ea typeface="方正兰亭刊黑_GBK" pitchFamily="2" charset="-122"/>
              </a:rPr>
              <a:t>汽车保险丝熔断时间测量</a:t>
            </a:r>
          </a:p>
        </p:txBody>
      </p:sp>
      <p:cxnSp>
        <p:nvCxnSpPr>
          <p:cNvPr id="11" name="直接连接符 10"/>
          <p:cNvCxnSpPr/>
          <p:nvPr/>
        </p:nvCxnSpPr>
        <p:spPr bwMode="auto">
          <a:xfrm rot="5400000">
            <a:off x="1307624" y="3614077"/>
            <a:ext cx="1785950" cy="1588"/>
          </a:xfrm>
          <a:prstGeom prst="line">
            <a:avLst/>
          </a:prstGeom>
          <a:noFill/>
          <a:ln w="38100" cap="flat" cmpd="sng" algn="ctr">
            <a:solidFill>
              <a:srgbClr val="FF0000"/>
            </a:solidFill>
            <a:prstDash val="solid"/>
            <a:headEnd type="none" w="med" len="med"/>
            <a:tailEnd type="none" w="med" len="med"/>
          </a:ln>
          <a:effectLst>
            <a:outerShdw blurRad="40000" dist="23000" dir="5400000" rotWithShape="0">
              <a:srgbClr val="000000">
                <a:alpha val="35000"/>
              </a:srgbClr>
            </a:outerShdw>
          </a:effectLst>
        </p:spPr>
      </p:cxnSp>
      <p:cxnSp>
        <p:nvCxnSpPr>
          <p:cNvPr id="13" name="直接连接符 12"/>
          <p:cNvCxnSpPr/>
          <p:nvPr/>
        </p:nvCxnSpPr>
        <p:spPr bwMode="auto">
          <a:xfrm rot="5400000">
            <a:off x="3269385" y="4049601"/>
            <a:ext cx="936000" cy="1588"/>
          </a:xfrm>
          <a:prstGeom prst="line">
            <a:avLst/>
          </a:prstGeom>
          <a:noFill/>
          <a:ln w="38100" cap="flat" cmpd="sng" algn="ctr">
            <a:solidFill>
              <a:srgbClr val="FF0000"/>
            </a:solidFill>
            <a:prstDash val="solid"/>
            <a:headEnd type="none" w="med" len="med"/>
            <a:tailEnd type="none" w="med" len="med"/>
          </a:ln>
          <a:effectLst>
            <a:outerShdw blurRad="40000" dist="23000" dir="5400000" rotWithShape="0">
              <a:srgbClr val="000000">
                <a:alpha val="35000"/>
              </a:srgbClr>
            </a:outerShdw>
          </a:effectLst>
        </p:spPr>
      </p:cxnSp>
      <p:cxnSp>
        <p:nvCxnSpPr>
          <p:cNvPr id="14" name="直接箭头连接符 13"/>
          <p:cNvCxnSpPr/>
          <p:nvPr/>
        </p:nvCxnSpPr>
        <p:spPr bwMode="auto">
          <a:xfrm>
            <a:off x="2211666" y="4293344"/>
            <a:ext cx="1512000" cy="1588"/>
          </a:xfrm>
          <a:prstGeom prst="straightConnector1">
            <a:avLst/>
          </a:prstGeom>
          <a:solidFill>
            <a:srgbClr val="4F81BD"/>
          </a:solidFill>
          <a:ln w="9525" cap="flat" cmpd="sng" algn="ctr">
            <a:solidFill>
              <a:srgbClr val="000000"/>
            </a:solidFill>
            <a:prstDash val="solid"/>
            <a:round/>
            <a:headEnd type="arrow"/>
            <a:tailEnd type="arrow"/>
          </a:ln>
        </p:spPr>
      </p:cxnSp>
      <p:sp>
        <p:nvSpPr>
          <p:cNvPr id="16" name="TextBox 15"/>
          <p:cNvSpPr txBox="1"/>
          <p:nvPr/>
        </p:nvSpPr>
        <p:spPr>
          <a:xfrm>
            <a:off x="2354542" y="4364782"/>
            <a:ext cx="1314950" cy="307777"/>
          </a:xfrm>
          <a:prstGeom prst="rect">
            <a:avLst/>
          </a:prstGeom>
          <a:noFill/>
        </p:spPr>
        <p:txBody>
          <a:bodyPr wrap="square" rtlCol="0">
            <a:spAutoFit/>
          </a:bodyPr>
          <a:lstStyle/>
          <a:p>
            <a:pPr algn="ctr"/>
            <a:r>
              <a:rPr lang="zh-CN" altLang="en-US" sz="1400" b="1" dirty="0" smtClean="0">
                <a:latin typeface="微软雅黑" pitchFamily="34" charset="-122"/>
                <a:ea typeface="微软雅黑" pitchFamily="34" charset="-122"/>
                <a:cs typeface="Arial" pitchFamily="34" charset="0"/>
              </a:rPr>
              <a:t>熔断时间</a:t>
            </a:r>
            <a:endParaRPr lang="zh-CN" altLang="en-US" sz="1400" b="1" dirty="0">
              <a:latin typeface="微软雅黑" pitchFamily="34" charset="-122"/>
              <a:ea typeface="微软雅黑" pitchFamily="34" charset="-122"/>
              <a:cs typeface="Arial" pitchFamily="34" charset="0"/>
            </a:endParaRPr>
          </a:p>
        </p:txBody>
      </p:sp>
      <p:sp>
        <p:nvSpPr>
          <p:cNvPr id="18" name="文本框 18"/>
          <p:cNvSpPr txBox="1"/>
          <p:nvPr/>
        </p:nvSpPr>
        <p:spPr>
          <a:xfrm>
            <a:off x="3669492" y="3331952"/>
            <a:ext cx="770890" cy="36944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ysClr val="windowText" lastClr="000000"/>
                </a:solidFill>
                <a:effectLst/>
                <a:uLnTx/>
                <a:uFillTx/>
              </a:rPr>
              <a:t>  E</a:t>
            </a:r>
          </a:p>
        </p:txBody>
      </p:sp>
      <p:sp>
        <p:nvSpPr>
          <p:cNvPr id="19" name="文本框 17"/>
          <p:cNvSpPr txBox="1"/>
          <p:nvPr/>
        </p:nvSpPr>
        <p:spPr>
          <a:xfrm>
            <a:off x="3284047" y="2588695"/>
            <a:ext cx="770890" cy="36944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ysClr val="windowText" lastClr="000000"/>
                </a:solidFill>
                <a:effectLst/>
                <a:uLnTx/>
                <a:uFillTx/>
              </a:rPr>
              <a:t>  D</a:t>
            </a:r>
          </a:p>
        </p:txBody>
      </p:sp>
      <p:sp>
        <p:nvSpPr>
          <p:cNvPr id="20" name="文本框 16"/>
          <p:cNvSpPr txBox="1"/>
          <p:nvPr/>
        </p:nvSpPr>
        <p:spPr>
          <a:xfrm>
            <a:off x="1940388" y="2284149"/>
            <a:ext cx="770890" cy="36944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ysClr val="windowText" lastClr="000000"/>
                </a:solidFill>
                <a:effectLst/>
                <a:uLnTx/>
                <a:uFillTx/>
              </a:rPr>
              <a:t>  C</a:t>
            </a:r>
          </a:p>
        </p:txBody>
      </p:sp>
      <p:sp>
        <p:nvSpPr>
          <p:cNvPr id="21" name="文本框 15"/>
          <p:cNvSpPr txBox="1"/>
          <p:nvPr/>
        </p:nvSpPr>
        <p:spPr>
          <a:xfrm>
            <a:off x="1664548" y="2644221"/>
            <a:ext cx="770890" cy="36944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ysClr val="windowText" lastClr="000000"/>
                </a:solidFill>
                <a:effectLst/>
                <a:uLnTx/>
                <a:uFillTx/>
              </a:rPr>
              <a:t>B</a:t>
            </a:r>
          </a:p>
        </p:txBody>
      </p:sp>
      <p:sp>
        <p:nvSpPr>
          <p:cNvPr id="22" name="文本框 14"/>
          <p:cNvSpPr txBox="1"/>
          <p:nvPr/>
        </p:nvSpPr>
        <p:spPr>
          <a:xfrm>
            <a:off x="1209253" y="3302108"/>
            <a:ext cx="770890" cy="36944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ysClr val="windowText" lastClr="000000"/>
                </a:solidFill>
                <a:effectLst/>
                <a:uLnTx/>
                <a:uFillTx/>
              </a:rPr>
              <a:t>A</a:t>
            </a:r>
          </a:p>
        </p:txBody>
      </p:sp>
      <p:cxnSp>
        <p:nvCxnSpPr>
          <p:cNvPr id="23" name="直接连接符 22"/>
          <p:cNvCxnSpPr/>
          <p:nvPr/>
        </p:nvCxnSpPr>
        <p:spPr>
          <a:xfrm>
            <a:off x="527898" y="3766928"/>
            <a:ext cx="1055370" cy="0"/>
          </a:xfrm>
          <a:prstGeom prst="line">
            <a:avLst/>
          </a:prstGeom>
          <a:solidFill>
            <a:srgbClr val="4F81BD"/>
          </a:solidFill>
          <a:ln w="28575" cap="flat" cmpd="sng" algn="ctr">
            <a:solidFill>
              <a:srgbClr val="353432"/>
            </a:solidFill>
            <a:prstDash val="solid"/>
            <a:round/>
            <a:headEnd type="none" w="med" len="med"/>
            <a:tailEnd type="none" w="med" len="med"/>
          </a:ln>
        </p:spPr>
      </p:cxnSp>
      <p:cxnSp>
        <p:nvCxnSpPr>
          <p:cNvPr id="24" name="直接连接符 23"/>
          <p:cNvCxnSpPr/>
          <p:nvPr/>
        </p:nvCxnSpPr>
        <p:spPr>
          <a:xfrm flipV="1">
            <a:off x="1583275" y="2660137"/>
            <a:ext cx="612775" cy="1106805"/>
          </a:xfrm>
          <a:prstGeom prst="line">
            <a:avLst/>
          </a:prstGeom>
          <a:solidFill>
            <a:srgbClr val="4F81BD"/>
          </a:solidFill>
          <a:ln w="28575" cap="flat" cmpd="sng" algn="ctr">
            <a:solidFill>
              <a:srgbClr val="353432"/>
            </a:solidFill>
            <a:prstDash val="solid"/>
            <a:round/>
            <a:headEnd type="none" w="med" len="med"/>
            <a:tailEnd type="none" w="med" len="med"/>
          </a:ln>
        </p:spPr>
      </p:cxnSp>
      <p:cxnSp>
        <p:nvCxnSpPr>
          <p:cNvPr id="25" name="直接连接符 24"/>
          <p:cNvCxnSpPr/>
          <p:nvPr/>
        </p:nvCxnSpPr>
        <p:spPr>
          <a:xfrm>
            <a:off x="2196043" y="2660123"/>
            <a:ext cx="1055370" cy="0"/>
          </a:xfrm>
          <a:prstGeom prst="line">
            <a:avLst/>
          </a:prstGeom>
          <a:solidFill>
            <a:srgbClr val="4F81BD"/>
          </a:solidFill>
          <a:ln w="38100" cap="flat" cmpd="sng" algn="ctr">
            <a:solidFill>
              <a:srgbClr val="91BC62"/>
            </a:solidFill>
            <a:prstDash val="solid"/>
            <a:round/>
            <a:headEnd type="none" w="med" len="med"/>
            <a:tailEnd type="none" w="med" len="med"/>
          </a:ln>
        </p:spPr>
      </p:cxnSp>
      <p:cxnSp>
        <p:nvCxnSpPr>
          <p:cNvPr id="26" name="直接连接符 25"/>
          <p:cNvCxnSpPr/>
          <p:nvPr/>
        </p:nvCxnSpPr>
        <p:spPr>
          <a:xfrm flipH="1" flipV="1">
            <a:off x="3251413" y="2660137"/>
            <a:ext cx="600710" cy="1152525"/>
          </a:xfrm>
          <a:prstGeom prst="line">
            <a:avLst/>
          </a:prstGeom>
          <a:solidFill>
            <a:srgbClr val="4F81BD"/>
          </a:solidFill>
          <a:ln w="28575" cap="flat" cmpd="sng" algn="ctr">
            <a:solidFill>
              <a:srgbClr val="353432"/>
            </a:solidFill>
            <a:prstDash val="solid"/>
            <a:round/>
            <a:headEnd type="none" w="med" len="med"/>
            <a:tailEnd type="none" w="med" len="med"/>
          </a:ln>
        </p:spPr>
      </p:cxnSp>
      <p:cxnSp>
        <p:nvCxnSpPr>
          <p:cNvPr id="27" name="直接连接符 26"/>
          <p:cNvCxnSpPr/>
          <p:nvPr/>
        </p:nvCxnSpPr>
        <p:spPr>
          <a:xfrm>
            <a:off x="3852123" y="3812648"/>
            <a:ext cx="1055370" cy="0"/>
          </a:xfrm>
          <a:prstGeom prst="line">
            <a:avLst/>
          </a:prstGeom>
          <a:solidFill>
            <a:srgbClr val="4F81BD"/>
          </a:solidFill>
          <a:ln w="28575" cap="flat" cmpd="sng" algn="ctr">
            <a:solidFill>
              <a:srgbClr val="353432"/>
            </a:solidFill>
            <a:prstDash val="solid"/>
            <a:round/>
            <a:headEnd type="none" w="med" len="med"/>
            <a:tailEnd type="none" w="med" len="med"/>
          </a:ln>
        </p:spPr>
      </p:cxnSp>
      <p:sp>
        <p:nvSpPr>
          <p:cNvPr id="28" name="椭圆 27"/>
          <p:cNvSpPr/>
          <p:nvPr/>
        </p:nvSpPr>
        <p:spPr>
          <a:xfrm>
            <a:off x="1621367" y="3524357"/>
            <a:ext cx="108000" cy="108000"/>
          </a:xfrm>
          <a:prstGeom prst="ellipse">
            <a:avLst/>
          </a:prstGeom>
          <a:solidFill>
            <a:srgbClr val="FF0000"/>
          </a:solidFill>
          <a:ln w="9525" cap="flat" cmpd="sng" algn="ctr">
            <a:noFill/>
            <a:prstDash val="solid"/>
            <a:round/>
            <a:headEnd type="none" w="med" len="med"/>
            <a:tailEnd type="none" w="med" len="med"/>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0" cap="none" spc="0" normalizeH="0" baseline="0" noProof="0" smtClean="0">
              <a:ln>
                <a:noFill/>
              </a:ln>
              <a:solidFill>
                <a:srgbClr val="000000"/>
              </a:solidFill>
              <a:effectLst/>
              <a:uLnTx/>
              <a:uFillTx/>
              <a:latin typeface="Arial" panose="020B0604020202020204" pitchFamily="34" charset="0"/>
              <a:ea typeface="微软雅黑" panose="020B0503020204020204" pitchFamily="34" charset="-122"/>
            </a:endParaRPr>
          </a:p>
        </p:txBody>
      </p:sp>
      <p:sp>
        <p:nvSpPr>
          <p:cNvPr id="29" name="椭圆 28"/>
          <p:cNvSpPr/>
          <p:nvPr/>
        </p:nvSpPr>
        <p:spPr>
          <a:xfrm>
            <a:off x="2019846" y="2781100"/>
            <a:ext cx="108000" cy="108000"/>
          </a:xfrm>
          <a:prstGeom prst="ellipse">
            <a:avLst/>
          </a:prstGeom>
          <a:solidFill>
            <a:srgbClr val="FF0000"/>
          </a:solidFill>
          <a:ln w="9525" cap="flat" cmpd="sng" algn="ctr">
            <a:noFill/>
            <a:prstDash val="solid"/>
            <a:round/>
            <a:headEnd type="none" w="med" len="med"/>
            <a:tailEnd type="none" w="med" len="med"/>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0" cap="none" spc="0" normalizeH="0" baseline="0" noProof="0" smtClean="0">
              <a:ln>
                <a:noFill/>
              </a:ln>
              <a:solidFill>
                <a:srgbClr val="000000"/>
              </a:solidFill>
              <a:effectLst/>
              <a:uLnTx/>
              <a:uFillTx/>
              <a:latin typeface="Arial" panose="020B0604020202020204" pitchFamily="34" charset="0"/>
              <a:ea typeface="微软雅黑" panose="020B0503020204020204" pitchFamily="34" charset="-122"/>
            </a:endParaRPr>
          </a:p>
        </p:txBody>
      </p:sp>
      <p:sp>
        <p:nvSpPr>
          <p:cNvPr id="30" name="椭圆 29"/>
          <p:cNvSpPr/>
          <p:nvPr/>
        </p:nvSpPr>
        <p:spPr>
          <a:xfrm>
            <a:off x="2143918" y="2609295"/>
            <a:ext cx="108000" cy="108000"/>
          </a:xfrm>
          <a:prstGeom prst="ellipse">
            <a:avLst/>
          </a:prstGeom>
          <a:solidFill>
            <a:srgbClr val="FF0000"/>
          </a:solidFill>
          <a:ln w="9525" cap="flat" cmpd="sng" algn="ctr">
            <a:noFill/>
            <a:prstDash val="solid"/>
            <a:round/>
            <a:headEnd type="none" w="med" len="med"/>
            <a:tailEnd type="none" w="med" len="med"/>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0" cap="none" spc="0" normalizeH="0" baseline="0" noProof="0" smtClean="0">
              <a:ln>
                <a:noFill/>
              </a:ln>
              <a:solidFill>
                <a:srgbClr val="000000"/>
              </a:solidFill>
              <a:effectLst/>
              <a:uLnTx/>
              <a:uFillTx/>
              <a:latin typeface="Arial" panose="020B0604020202020204" pitchFamily="34" charset="0"/>
              <a:ea typeface="微软雅黑" panose="020B0503020204020204" pitchFamily="34" charset="-122"/>
            </a:endParaRPr>
          </a:p>
        </p:txBody>
      </p:sp>
      <p:sp>
        <p:nvSpPr>
          <p:cNvPr id="31" name="椭圆 30"/>
          <p:cNvSpPr/>
          <p:nvPr/>
        </p:nvSpPr>
        <p:spPr>
          <a:xfrm>
            <a:off x="3284047" y="2768707"/>
            <a:ext cx="108000" cy="108000"/>
          </a:xfrm>
          <a:prstGeom prst="ellipse">
            <a:avLst/>
          </a:prstGeom>
          <a:solidFill>
            <a:srgbClr val="FF0000"/>
          </a:solidFill>
          <a:ln w="9525" cap="flat" cmpd="sng" algn="ctr">
            <a:noFill/>
            <a:prstDash val="solid"/>
            <a:round/>
            <a:headEnd type="none" w="med" len="med"/>
            <a:tailEnd type="none" w="med" len="med"/>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0" cap="none" spc="0" normalizeH="0" baseline="0" noProof="0" smtClean="0">
              <a:ln>
                <a:noFill/>
              </a:ln>
              <a:solidFill>
                <a:srgbClr val="000000"/>
              </a:solidFill>
              <a:effectLst/>
              <a:uLnTx/>
              <a:uFillTx/>
              <a:latin typeface="Arial" panose="020B0604020202020204" pitchFamily="34" charset="0"/>
              <a:ea typeface="微软雅黑" panose="020B0503020204020204" pitchFamily="34" charset="-122"/>
            </a:endParaRPr>
          </a:p>
        </p:txBody>
      </p:sp>
      <p:sp>
        <p:nvSpPr>
          <p:cNvPr id="32" name="椭圆 31"/>
          <p:cNvSpPr/>
          <p:nvPr/>
        </p:nvSpPr>
        <p:spPr>
          <a:xfrm>
            <a:off x="3682577" y="3558026"/>
            <a:ext cx="108000" cy="108000"/>
          </a:xfrm>
          <a:prstGeom prst="ellipse">
            <a:avLst/>
          </a:prstGeom>
          <a:solidFill>
            <a:srgbClr val="FF0000"/>
          </a:solidFill>
          <a:ln w="9525" cap="flat" cmpd="sng" algn="ctr">
            <a:noFill/>
            <a:prstDash val="solid"/>
            <a:round/>
            <a:headEnd type="none" w="med" len="med"/>
            <a:tailEnd type="none" w="med" len="med"/>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0" cap="none" spc="0" normalizeH="0" baseline="0" noProof="0" smtClean="0">
              <a:ln>
                <a:noFill/>
              </a:ln>
              <a:solidFill>
                <a:srgbClr val="000000"/>
              </a:solidFill>
              <a:effectLst/>
              <a:uLnTx/>
              <a:uFillTx/>
              <a:latin typeface="Arial" panose="020B0604020202020204" pitchFamily="34" charset="0"/>
              <a:ea typeface="微软雅黑" panose="020B0503020204020204" pitchFamily="34" charset="-122"/>
            </a:endParaRPr>
          </a:p>
        </p:txBody>
      </p:sp>
      <p:sp>
        <p:nvSpPr>
          <p:cNvPr id="33" name="Text Box 36"/>
          <p:cNvSpPr>
            <a:spLocks noChangeArrowheads="1"/>
          </p:cNvSpPr>
          <p:nvPr/>
        </p:nvSpPr>
        <p:spPr bwMode="auto">
          <a:xfrm>
            <a:off x="457994" y="987780"/>
            <a:ext cx="7858422" cy="1021814"/>
          </a:xfrm>
          <a:prstGeom prst="rect">
            <a:avLst/>
          </a:prstGeom>
          <a:noFill/>
          <a:ln w="9525">
            <a:noFill/>
            <a:miter lim="800000"/>
            <a:headEnd/>
            <a:tailEnd/>
          </a:ln>
        </p:spPr>
        <p:txBody>
          <a:bodyPr wrap="square" lIns="91420" tIns="45718" rIns="91420" bIns="45718">
            <a:spAutoFit/>
          </a:bodyPr>
          <a:lstStyle/>
          <a:p>
            <a:pPr marL="285750" indent="-285750">
              <a:lnSpc>
                <a:spcPct val="120000"/>
              </a:lnSpc>
              <a:spcAft>
                <a:spcPts val="600"/>
              </a:spcAft>
              <a:buClr>
                <a:srgbClr val="FF0000"/>
              </a:buClr>
              <a:buFont typeface="Wingdings" pitchFamily="2" charset="2"/>
              <a:buChar char="n"/>
            </a:pPr>
            <a:r>
              <a:rPr lang="zh-CN" altLang="en-US" sz="1400" dirty="0" smtClean="0">
                <a:solidFill>
                  <a:srgbClr val="000000"/>
                </a:solidFill>
                <a:latin typeface="Arial" pitchFamily="34" charset="0"/>
                <a:ea typeface="微软雅黑" pitchFamily="34" charset="-122"/>
                <a:cs typeface="Arial" pitchFamily="34" charset="0"/>
                <a:sym typeface="Arial" pitchFamily="34" charset="0"/>
              </a:rPr>
              <a:t>主要利用</a:t>
            </a:r>
            <a:r>
              <a:rPr lang="en-US" altLang="zh-CN" sz="1400" dirty="0" smtClean="0">
                <a:solidFill>
                  <a:srgbClr val="000000"/>
                </a:solidFill>
                <a:latin typeface="Arial" pitchFamily="34" charset="0"/>
                <a:ea typeface="微软雅黑" pitchFamily="34" charset="-122"/>
                <a:cs typeface="Arial" pitchFamily="34" charset="0"/>
                <a:sym typeface="Arial" pitchFamily="34" charset="0"/>
              </a:rPr>
              <a:t>IT8900</a:t>
            </a:r>
            <a:r>
              <a:rPr lang="zh-CN" altLang="en-US" sz="1400" dirty="0" smtClean="0">
                <a:solidFill>
                  <a:srgbClr val="000000"/>
                </a:solidFill>
                <a:latin typeface="Arial" pitchFamily="34" charset="0"/>
                <a:ea typeface="微软雅黑" pitchFamily="34" charset="-122"/>
                <a:cs typeface="Arial" pitchFamily="34" charset="0"/>
                <a:sym typeface="Arial" pitchFamily="34" charset="0"/>
              </a:rPr>
              <a:t>系列大功率直流电子</a:t>
            </a:r>
            <a:r>
              <a:rPr lang="zh-CN" altLang="en-US" sz="1400" dirty="0">
                <a:solidFill>
                  <a:srgbClr val="000000"/>
                </a:solidFill>
                <a:latin typeface="Arial" pitchFamily="34" charset="0"/>
                <a:ea typeface="微软雅黑" pitchFamily="34" charset="-122"/>
                <a:cs typeface="Arial" pitchFamily="34" charset="0"/>
                <a:sym typeface="Arial" pitchFamily="34" charset="0"/>
              </a:rPr>
              <a:t>负载的</a:t>
            </a:r>
            <a:r>
              <a:rPr lang="en-US" altLang="zh-CN" sz="1400" dirty="0">
                <a:solidFill>
                  <a:srgbClr val="000000"/>
                </a:solidFill>
                <a:latin typeface="Arial" pitchFamily="34" charset="0"/>
                <a:ea typeface="微软雅黑" pitchFamily="34" charset="-122"/>
                <a:cs typeface="Arial" pitchFamily="34" charset="0"/>
                <a:sym typeface="Arial" pitchFamily="34" charset="0"/>
              </a:rPr>
              <a:t>CC</a:t>
            </a:r>
            <a:r>
              <a:rPr lang="zh-CN" altLang="en-US" sz="1400" dirty="0">
                <a:solidFill>
                  <a:srgbClr val="000000"/>
                </a:solidFill>
                <a:latin typeface="Arial" pitchFamily="34" charset="0"/>
                <a:ea typeface="微软雅黑" pitchFamily="34" charset="-122"/>
                <a:cs typeface="Arial" pitchFamily="34" charset="0"/>
                <a:sym typeface="Arial" pitchFamily="34" charset="0"/>
              </a:rPr>
              <a:t>功能和</a:t>
            </a:r>
            <a:r>
              <a:rPr lang="en-US" altLang="zh-CN" sz="1400" dirty="0">
                <a:solidFill>
                  <a:srgbClr val="000000"/>
                </a:solidFill>
                <a:latin typeface="Arial" pitchFamily="34" charset="0"/>
                <a:ea typeface="微软雅黑" pitchFamily="34" charset="-122"/>
                <a:cs typeface="Arial" pitchFamily="34" charset="0"/>
                <a:sym typeface="Arial" pitchFamily="34" charset="0"/>
              </a:rPr>
              <a:t>Measure</a:t>
            </a:r>
            <a:r>
              <a:rPr lang="zh-CN" altLang="en-US" sz="1400" dirty="0">
                <a:solidFill>
                  <a:srgbClr val="000000"/>
                </a:solidFill>
                <a:latin typeface="Arial" pitchFamily="34" charset="0"/>
                <a:ea typeface="微软雅黑" pitchFamily="34" charset="-122"/>
                <a:cs typeface="Arial" pitchFamily="34" charset="0"/>
                <a:sym typeface="Arial" pitchFamily="34" charset="0"/>
              </a:rPr>
              <a:t>功能相结合实现</a:t>
            </a:r>
            <a:r>
              <a:rPr lang="zh-CN" altLang="en-US" sz="1400" dirty="0" smtClean="0">
                <a:solidFill>
                  <a:srgbClr val="000000"/>
                </a:solidFill>
                <a:latin typeface="Arial" pitchFamily="34" charset="0"/>
                <a:ea typeface="微软雅黑" pitchFamily="34" charset="-122"/>
                <a:cs typeface="Arial" pitchFamily="34" charset="0"/>
                <a:sym typeface="Arial" pitchFamily="34" charset="0"/>
              </a:rPr>
              <a:t>。</a:t>
            </a:r>
            <a:endParaRPr lang="en-US" altLang="zh-CN" sz="1400" dirty="0">
              <a:solidFill>
                <a:srgbClr val="000000"/>
              </a:solidFill>
              <a:latin typeface="Arial" pitchFamily="34" charset="0"/>
              <a:ea typeface="微软雅黑" pitchFamily="34" charset="-122"/>
              <a:cs typeface="Arial" pitchFamily="34" charset="0"/>
              <a:sym typeface="Arial" pitchFamily="34" charset="0"/>
            </a:endParaRPr>
          </a:p>
          <a:p>
            <a:pPr indent="-287923">
              <a:lnSpc>
                <a:spcPct val="120000"/>
              </a:lnSpc>
              <a:spcAft>
                <a:spcPts val="600"/>
              </a:spcAft>
              <a:buClr>
                <a:srgbClr val="FF0000"/>
              </a:buClr>
              <a:buFont typeface="Wingdings" pitchFamily="2" charset="2"/>
              <a:buChar char="n"/>
            </a:pPr>
            <a:r>
              <a:rPr lang="en-US" altLang="zh-CN" sz="1400" dirty="0" smtClean="0">
                <a:solidFill>
                  <a:srgbClr val="000000"/>
                </a:solidFill>
                <a:latin typeface="Arial" pitchFamily="34" charset="0"/>
                <a:ea typeface="微软雅黑" pitchFamily="34" charset="-122"/>
                <a:cs typeface="Arial" pitchFamily="34" charset="0"/>
                <a:sym typeface="Arial" pitchFamily="34" charset="0"/>
              </a:rPr>
              <a:t>IT8900</a:t>
            </a:r>
            <a:r>
              <a:rPr lang="zh-CN" altLang="en-US" sz="1400" dirty="0" smtClean="0">
                <a:solidFill>
                  <a:srgbClr val="000000"/>
                </a:solidFill>
                <a:latin typeface="Arial" pitchFamily="34" charset="0"/>
                <a:ea typeface="微软雅黑" pitchFamily="34" charset="-122"/>
                <a:cs typeface="Arial" pitchFamily="34" charset="0"/>
                <a:sym typeface="Arial" pitchFamily="34" charset="0"/>
              </a:rPr>
              <a:t>的</a:t>
            </a:r>
            <a:r>
              <a:rPr lang="en-US" altLang="zh-CN" sz="1400" dirty="0" smtClean="0">
                <a:solidFill>
                  <a:srgbClr val="000000"/>
                </a:solidFill>
                <a:latin typeface="Arial" pitchFamily="34" charset="0"/>
                <a:ea typeface="微软雅黑" pitchFamily="34" charset="-122"/>
                <a:cs typeface="Arial" pitchFamily="34" charset="0"/>
                <a:sym typeface="Arial" pitchFamily="34" charset="0"/>
              </a:rPr>
              <a:t>Measure</a:t>
            </a:r>
            <a:r>
              <a:rPr lang="zh-CN" altLang="en-US" sz="1400" dirty="0">
                <a:solidFill>
                  <a:srgbClr val="000000"/>
                </a:solidFill>
                <a:latin typeface="Arial" pitchFamily="34" charset="0"/>
                <a:ea typeface="微软雅黑" pitchFamily="34" charset="-122"/>
                <a:cs typeface="Arial" pitchFamily="34" charset="0"/>
                <a:sym typeface="Arial" pitchFamily="34" charset="0"/>
              </a:rPr>
              <a:t>功能提供的时间量测精度可达到</a:t>
            </a:r>
            <a:r>
              <a:rPr lang="en-US" altLang="zh-CN" sz="1400" dirty="0">
                <a:solidFill>
                  <a:srgbClr val="000000"/>
                </a:solidFill>
                <a:latin typeface="Arial" pitchFamily="34" charset="0"/>
                <a:ea typeface="微软雅黑" pitchFamily="34" charset="-122"/>
                <a:cs typeface="Arial" pitchFamily="34" charset="0"/>
                <a:sym typeface="Arial" pitchFamily="34" charset="0"/>
              </a:rPr>
              <a:t>10us</a:t>
            </a:r>
            <a:r>
              <a:rPr lang="zh-CN" altLang="en-US" sz="1400" dirty="0" smtClean="0">
                <a:solidFill>
                  <a:srgbClr val="000000"/>
                </a:solidFill>
                <a:latin typeface="Arial" pitchFamily="34" charset="0"/>
                <a:ea typeface="微软雅黑" pitchFamily="34" charset="-122"/>
                <a:cs typeface="Arial" pitchFamily="34" charset="0"/>
                <a:sym typeface="Arial" pitchFamily="34" charset="0"/>
              </a:rPr>
              <a:t>。</a:t>
            </a:r>
            <a:endParaRPr lang="en-US" altLang="zh-CN" sz="1400" dirty="0" smtClean="0">
              <a:solidFill>
                <a:srgbClr val="000000"/>
              </a:solidFill>
              <a:latin typeface="Arial" pitchFamily="34" charset="0"/>
              <a:ea typeface="微软雅黑" pitchFamily="34" charset="-122"/>
              <a:cs typeface="Arial" pitchFamily="34" charset="0"/>
              <a:sym typeface="Arial" pitchFamily="34" charset="0"/>
            </a:endParaRPr>
          </a:p>
          <a:p>
            <a:pPr indent="-287923">
              <a:lnSpc>
                <a:spcPct val="120000"/>
              </a:lnSpc>
              <a:spcAft>
                <a:spcPts val="600"/>
              </a:spcAft>
              <a:buClr>
                <a:srgbClr val="FF0000"/>
              </a:buClr>
              <a:buFont typeface="Wingdings" pitchFamily="2" charset="2"/>
              <a:buChar char="n"/>
            </a:pPr>
            <a:r>
              <a:rPr lang="en-US" altLang="zh-CN" sz="1400" dirty="0">
                <a:solidFill>
                  <a:srgbClr val="000000"/>
                </a:solidFill>
                <a:latin typeface="Arial" pitchFamily="34" charset="0"/>
                <a:ea typeface="微软雅黑" pitchFamily="34" charset="-122"/>
                <a:cs typeface="Arial" pitchFamily="34" charset="0"/>
                <a:sym typeface="Arial" pitchFamily="34" charset="0"/>
              </a:rPr>
              <a:t>IT8900</a:t>
            </a:r>
            <a:r>
              <a:rPr lang="zh-CN" altLang="en-US" sz="1400" dirty="0" smtClean="0">
                <a:solidFill>
                  <a:srgbClr val="000000"/>
                </a:solidFill>
                <a:latin typeface="Arial" pitchFamily="34" charset="0"/>
                <a:ea typeface="微软雅黑" pitchFamily="34" charset="-122"/>
                <a:cs typeface="Arial" pitchFamily="34" charset="0"/>
                <a:sym typeface="Arial" pitchFamily="34" charset="0"/>
              </a:rPr>
              <a:t>的内部电阻很小。</a:t>
            </a:r>
            <a:endParaRPr lang="zh-CN" altLang="en-US" sz="1400" dirty="0">
              <a:solidFill>
                <a:srgbClr val="000000"/>
              </a:solidFill>
              <a:latin typeface="Arial" pitchFamily="34" charset="0"/>
              <a:ea typeface="微软雅黑" pitchFamily="34" charset="-122"/>
              <a:cs typeface="Arial" pitchFamily="34" charset="0"/>
              <a:sym typeface="Arial" pitchFamily="34" charset="0"/>
            </a:endParaRPr>
          </a:p>
        </p:txBody>
      </p:sp>
      <p:pic>
        <p:nvPicPr>
          <p:cNvPr id="34" name="Picture 8" descr="C:\Users\Administrator\Documents\QQEIM Files\2880678593\Image\C2C\[FN0}%S(MLXDTYQHB{4W2AV.jpg"/>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ackgroundRemoval t="7193" b="93107" l="9745" r="98576">
                        <a14:foregroundMark x1="35232" y1="80120" x2="35682" y2="46653"/>
                        <a14:foregroundMark x1="35382" y1="80120" x2="93328" y2="92008"/>
                        <a14:foregroundMark x1="63568" y1="91209" x2="68366" y2="93107"/>
                        <a14:foregroundMark x1="98576" y1="84815" x2="96102" y2="84815"/>
                        <a14:foregroundMark x1="81634" y1="7193" x2="72564" y2="9491"/>
                      </a14:backgroundRemoval>
                    </a14:imgEffect>
                  </a14:imgLayer>
                </a14:imgProps>
              </a:ext>
              <a:ext uri="{28A0092B-C50C-407E-A947-70E740481C1C}">
                <a14:useLocalDpi xmlns:a14="http://schemas.microsoft.com/office/drawing/2010/main" xmlns="" val="0"/>
              </a:ext>
            </a:extLst>
          </a:blip>
          <a:srcRect l="31232"/>
          <a:stretch>
            <a:fillRect/>
          </a:stretch>
        </p:blipFill>
        <p:spPr bwMode="auto">
          <a:xfrm rot="5400000">
            <a:off x="5372206" y="2893389"/>
            <a:ext cx="1812345" cy="1972578"/>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2" descr="E:\Munich\方案\QQ图片20161011103459.jpg"/>
          <p:cNvPicPr>
            <a:picLocks noChangeAspect="1" noChangeArrowheads="1"/>
          </p:cNvPicPr>
          <p:nvPr/>
        </p:nvPicPr>
        <p:blipFill>
          <a:blip r:embed="rId5" cstate="print"/>
          <a:srcRect l="61801" t="18531" r="16273" b="14036"/>
          <a:stretch>
            <a:fillRect/>
          </a:stretch>
        </p:blipFill>
        <p:spPr bwMode="auto">
          <a:xfrm rot="5400000">
            <a:off x="7558232" y="2447836"/>
            <a:ext cx="714381" cy="1648565"/>
          </a:xfrm>
          <a:prstGeom prst="rect">
            <a:avLst/>
          </a:prstGeom>
          <a:noFill/>
        </p:spPr>
      </p:pic>
      <p:sp>
        <p:nvSpPr>
          <p:cNvPr id="36" name="圆角矩形标注 35"/>
          <p:cNvSpPr/>
          <p:nvPr/>
        </p:nvSpPr>
        <p:spPr>
          <a:xfrm>
            <a:off x="6948265" y="2700614"/>
            <a:ext cx="1944216" cy="1071570"/>
          </a:xfrm>
          <a:prstGeom prst="wedgeRoundRectCallout">
            <a:avLst>
              <a:gd name="adj1" fmla="val -65397"/>
              <a:gd name="adj2" fmla="val 19834"/>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3802780588"/>
      </p:ext>
    </p:extLst>
  </p:cSld>
  <p:clrMapOvr>
    <a:masterClrMapping/>
  </p:clrMapOvr>
  <p:transition spd="slow" advTm="15368">
    <p:push dir="u"/>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 name="TextBox 27"/>
          <p:cNvSpPr txBox="1"/>
          <p:nvPr/>
        </p:nvSpPr>
        <p:spPr>
          <a:xfrm>
            <a:off x="251520" y="3220616"/>
            <a:ext cx="2592288" cy="307777"/>
          </a:xfrm>
          <a:prstGeom prst="rect">
            <a:avLst/>
          </a:prstGeom>
          <a:noFill/>
        </p:spPr>
        <p:txBody>
          <a:bodyPr wrap="square" rtlCol="0">
            <a:spAutoFit/>
          </a:bodyPr>
          <a:lstStyle/>
          <a:p>
            <a:r>
              <a:rPr lang="zh-CN" altLang="en-US" sz="1400" dirty="0" smtClean="0">
                <a:solidFill>
                  <a:prstClr val="black"/>
                </a:solidFill>
                <a:latin typeface="方正兰亭刊黑_GBK" pitchFamily="2" charset="-122"/>
                <a:ea typeface="方正兰亭刊黑_GBK" pitchFamily="2" charset="-122"/>
              </a:rPr>
              <a:t>充电桩</a:t>
            </a:r>
            <a:r>
              <a:rPr lang="en-US" altLang="zh-CN" sz="1400" dirty="0" smtClean="0">
                <a:solidFill>
                  <a:prstClr val="black"/>
                </a:solidFill>
                <a:latin typeface="方正兰亭刊黑_GBK" pitchFamily="2" charset="-122"/>
                <a:ea typeface="方正兰亭刊黑_GBK" pitchFamily="2" charset="-122"/>
              </a:rPr>
              <a:t>/</a:t>
            </a:r>
            <a:r>
              <a:rPr lang="zh-CN" altLang="en-US" sz="1400" dirty="0" smtClean="0">
                <a:solidFill>
                  <a:prstClr val="black"/>
                </a:solidFill>
                <a:latin typeface="方正兰亭刊黑_GBK" pitchFamily="2" charset="-122"/>
                <a:ea typeface="方正兰亭刊黑_GBK" pitchFamily="2" charset="-122"/>
              </a:rPr>
              <a:t>车载充电机测试方案</a:t>
            </a:r>
            <a:endParaRPr lang="zh-CN" altLang="en-US" sz="1400" dirty="0">
              <a:solidFill>
                <a:prstClr val="black"/>
              </a:solidFill>
              <a:latin typeface="方正兰亭刊黑_GBK" pitchFamily="2" charset="-122"/>
              <a:ea typeface="方正兰亭刊黑_GBK" pitchFamily="2" charset="-122"/>
            </a:endParaRPr>
          </a:p>
        </p:txBody>
      </p:sp>
      <p:pic>
        <p:nvPicPr>
          <p:cNvPr id="3075" name="Picture 3" descr="E:\市场部-唐瑜\素材\汽车电子\XxjpsgC000833_20141030_TPPFN1A002.jpg"/>
          <p:cNvPicPr>
            <a:picLocks noChangeAspect="1" noChangeArrowheads="1"/>
          </p:cNvPicPr>
          <p:nvPr/>
        </p:nvPicPr>
        <p:blipFill>
          <a:blip r:embed="rId3" cstate="print"/>
          <a:srcRect/>
          <a:stretch>
            <a:fillRect/>
          </a:stretch>
        </p:blipFill>
        <p:spPr bwMode="auto">
          <a:xfrm>
            <a:off x="506506" y="1636457"/>
            <a:ext cx="2082316" cy="1388211"/>
          </a:xfrm>
          <a:prstGeom prst="flowChartConnector">
            <a:avLst/>
          </a:prstGeom>
          <a:ln>
            <a:noFill/>
          </a:ln>
          <a:effectLst>
            <a:softEdge rad="112500"/>
          </a:effectLst>
        </p:spPr>
      </p:pic>
      <p:sp>
        <p:nvSpPr>
          <p:cNvPr id="52" name="TextBox 51"/>
          <p:cNvSpPr txBox="1"/>
          <p:nvPr/>
        </p:nvSpPr>
        <p:spPr>
          <a:xfrm>
            <a:off x="2752343" y="3220616"/>
            <a:ext cx="2016224" cy="307777"/>
          </a:xfrm>
          <a:prstGeom prst="rect">
            <a:avLst/>
          </a:prstGeom>
          <a:noFill/>
        </p:spPr>
        <p:txBody>
          <a:bodyPr wrap="square" rtlCol="0">
            <a:spAutoFit/>
          </a:bodyPr>
          <a:lstStyle/>
          <a:p>
            <a:r>
              <a:rPr lang="zh-CN" altLang="en-US" sz="1400" dirty="0" smtClean="0">
                <a:solidFill>
                  <a:prstClr val="black"/>
                </a:solidFill>
                <a:latin typeface="方正兰亭刊黑_GBK" pitchFamily="2" charset="-122"/>
                <a:ea typeface="方正兰亭刊黑_GBK" pitchFamily="2" charset="-122"/>
              </a:rPr>
              <a:t>动力电池测试方案</a:t>
            </a:r>
            <a:endParaRPr lang="zh-CN" altLang="en-US" sz="1400" dirty="0">
              <a:solidFill>
                <a:prstClr val="black"/>
              </a:solidFill>
              <a:latin typeface="方正兰亭刊黑_GBK" pitchFamily="2" charset="-122"/>
              <a:ea typeface="方正兰亭刊黑_GBK" pitchFamily="2" charset="-122"/>
            </a:endParaRPr>
          </a:p>
        </p:txBody>
      </p:sp>
      <p:pic>
        <p:nvPicPr>
          <p:cNvPr id="3077" name="Picture 5" descr="E:\市场部-唐瑜\素材\汽车电子\1-1406261H425Z4.jpg"/>
          <p:cNvPicPr>
            <a:picLocks noChangeAspect="1" noChangeArrowheads="1"/>
          </p:cNvPicPr>
          <p:nvPr/>
        </p:nvPicPr>
        <p:blipFill>
          <a:blip r:embed="rId4" cstate="print"/>
          <a:srcRect/>
          <a:stretch>
            <a:fillRect/>
          </a:stretch>
        </p:blipFill>
        <p:spPr bwMode="auto">
          <a:xfrm>
            <a:off x="2546349" y="1636440"/>
            <a:ext cx="2088232" cy="1317858"/>
          </a:xfrm>
          <a:prstGeom prst="ellipse">
            <a:avLst/>
          </a:prstGeom>
          <a:ln>
            <a:noFill/>
          </a:ln>
          <a:effectLst>
            <a:softEdge rad="112500"/>
          </a:effectLst>
        </p:spPr>
      </p:pic>
      <p:sp>
        <p:nvSpPr>
          <p:cNvPr id="41" name="TextBox 40"/>
          <p:cNvSpPr txBox="1"/>
          <p:nvPr/>
        </p:nvSpPr>
        <p:spPr>
          <a:xfrm>
            <a:off x="6909322" y="3220616"/>
            <a:ext cx="1800200" cy="307777"/>
          </a:xfrm>
          <a:prstGeom prst="rect">
            <a:avLst/>
          </a:prstGeom>
          <a:noFill/>
        </p:spPr>
        <p:txBody>
          <a:bodyPr wrap="square" rtlCol="0">
            <a:spAutoFit/>
          </a:bodyPr>
          <a:lstStyle/>
          <a:p>
            <a:r>
              <a:rPr lang="zh-CN" altLang="en-US" sz="1400" dirty="0" smtClean="0">
                <a:solidFill>
                  <a:prstClr val="black"/>
                </a:solidFill>
                <a:latin typeface="方正兰亭刊黑_GBK" pitchFamily="2" charset="-122"/>
                <a:ea typeface="方正兰亭刊黑_GBK" pitchFamily="2" charset="-122"/>
              </a:rPr>
              <a:t>汽车接线盒测试方案</a:t>
            </a:r>
            <a:endParaRPr lang="zh-CN" altLang="en-US" sz="1400" dirty="0">
              <a:solidFill>
                <a:prstClr val="black"/>
              </a:solidFill>
              <a:latin typeface="方正兰亭刊黑_GBK" pitchFamily="2" charset="-122"/>
              <a:ea typeface="方正兰亭刊黑_GBK" pitchFamily="2" charset="-122"/>
            </a:endParaRPr>
          </a:p>
        </p:txBody>
      </p:sp>
      <p:pic>
        <p:nvPicPr>
          <p:cNvPr id="5" name="Picture 7"/>
          <p:cNvPicPr>
            <a:picLocks noChangeAspect="1" noChangeArrowheads="1"/>
          </p:cNvPicPr>
          <p:nvPr/>
        </p:nvPicPr>
        <p:blipFill>
          <a:blip r:embed="rId5" cstate="print">
            <a:duotone>
              <a:prstClr val="black"/>
              <a:schemeClr val="accent1">
                <a:tint val="45000"/>
                <a:satMod val="400000"/>
              </a:schemeClr>
            </a:duotone>
          </a:blip>
          <a:srcRect/>
          <a:stretch>
            <a:fillRect/>
          </a:stretch>
        </p:blipFill>
        <p:spPr bwMode="auto">
          <a:xfrm>
            <a:off x="6732258" y="1636457"/>
            <a:ext cx="2154335" cy="1386405"/>
          </a:xfrm>
          <a:prstGeom prst="ellipse">
            <a:avLst/>
          </a:prstGeom>
          <a:ln>
            <a:noFill/>
          </a:ln>
          <a:effectLst>
            <a:softEdge rad="112500"/>
          </a:effectLst>
        </p:spPr>
      </p:pic>
      <p:sp>
        <p:nvSpPr>
          <p:cNvPr id="17" name="TextBox 16"/>
          <p:cNvSpPr txBox="1"/>
          <p:nvPr/>
        </p:nvSpPr>
        <p:spPr>
          <a:xfrm>
            <a:off x="4904316" y="3220616"/>
            <a:ext cx="1728192" cy="307777"/>
          </a:xfrm>
          <a:prstGeom prst="rect">
            <a:avLst/>
          </a:prstGeom>
          <a:noFill/>
        </p:spPr>
        <p:txBody>
          <a:bodyPr wrap="square" rtlCol="0">
            <a:spAutoFit/>
          </a:bodyPr>
          <a:lstStyle/>
          <a:p>
            <a:r>
              <a:rPr lang="zh-CN" altLang="en-US" sz="1400" dirty="0" smtClean="0">
                <a:solidFill>
                  <a:prstClr val="black"/>
                </a:solidFill>
                <a:latin typeface="方正兰亭刊黑_GBK" pitchFamily="2" charset="-122"/>
                <a:ea typeface="方正兰亭刊黑_GBK" pitchFamily="2" charset="-122"/>
              </a:rPr>
              <a:t>汽车电子测试方案</a:t>
            </a:r>
            <a:endParaRPr lang="zh-CN" altLang="en-US" sz="1400" dirty="0">
              <a:solidFill>
                <a:prstClr val="black"/>
              </a:solidFill>
              <a:latin typeface="方正兰亭刊黑_GBK" pitchFamily="2" charset="-122"/>
              <a:ea typeface="方正兰亭刊黑_GBK" pitchFamily="2" charset="-122"/>
            </a:endParaRPr>
          </a:p>
        </p:txBody>
      </p:sp>
      <p:pic>
        <p:nvPicPr>
          <p:cNvPr id="3080" name="Picture 8"/>
          <p:cNvPicPr>
            <a:picLocks noChangeAspect="1" noChangeArrowheads="1"/>
          </p:cNvPicPr>
          <p:nvPr/>
        </p:nvPicPr>
        <p:blipFill>
          <a:blip r:embed="rId6" cstate="print"/>
          <a:srcRect/>
          <a:stretch>
            <a:fillRect/>
          </a:stretch>
        </p:blipFill>
        <p:spPr bwMode="auto">
          <a:xfrm>
            <a:off x="4592124" y="1636440"/>
            <a:ext cx="2182621" cy="1383415"/>
          </a:xfrm>
          <a:prstGeom prst="ellipse">
            <a:avLst/>
          </a:prstGeom>
          <a:ln>
            <a:noFill/>
          </a:ln>
          <a:effectLst>
            <a:softEdge rad="112500"/>
          </a:effectLst>
        </p:spPr>
      </p:pic>
      <p:sp>
        <p:nvSpPr>
          <p:cNvPr id="10" name="矩形 9"/>
          <p:cNvSpPr/>
          <p:nvPr/>
        </p:nvSpPr>
        <p:spPr>
          <a:xfrm>
            <a:off x="77079" y="42191"/>
            <a:ext cx="2331071" cy="369324"/>
          </a:xfrm>
          <a:prstGeom prst="rect">
            <a:avLst/>
          </a:prstGeom>
        </p:spPr>
        <p:txBody>
          <a:bodyPr wrap="none" lIns="91432" tIns="45716" rIns="91432" bIns="45716">
            <a:spAutoFit/>
          </a:bodyPr>
          <a:lstStyle/>
          <a:p>
            <a:pPr defTabSz="914310"/>
            <a:r>
              <a:rPr lang="en-US" altLang="zh-CN"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ITECH</a:t>
            </a:r>
            <a:r>
              <a:rPr lang="zh-CN" altLang="en-US"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测试解决方案</a:t>
            </a:r>
            <a:endPar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endParaRPr>
          </a:p>
        </p:txBody>
      </p:sp>
    </p:spTree>
    <p:extLst>
      <p:ext uri="{BB962C8B-B14F-4D97-AF65-F5344CB8AC3E}">
        <p14:creationId xmlns:p14="http://schemas.microsoft.com/office/powerpoint/2010/main" xmlns="" val="692294012"/>
      </p:ext>
    </p:extLst>
  </p:cSld>
  <p:clrMapOvr>
    <a:masterClrMapping/>
  </p:clrMapOvr>
  <p:transition spd="slow" advTm="15368">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41"/>
                                        </p:tgtEl>
                                        <p:attrNameLst>
                                          <p:attrName>style.color</p:attrName>
                                        </p:attrNameLst>
                                      </p:cBhvr>
                                      <p:to>
                                        <p:clrVal>
                                          <a:schemeClr val="accent2"/>
                                        </p:clrVal>
                                      </p:to>
                                    </p:set>
                                    <p:set>
                                      <p:cBhvr>
                                        <p:cTn id="7" dur="500" fill="hold"/>
                                        <p:tgtEl>
                                          <p:spTgt spid="41"/>
                                        </p:tgtEl>
                                        <p:attrNameLst>
                                          <p:attrName>fillcolor</p:attrName>
                                        </p:attrNameLst>
                                      </p:cBhvr>
                                      <p:to>
                                        <p:clrVal>
                                          <a:schemeClr val="accent2"/>
                                        </p:clrVal>
                                      </p:to>
                                    </p:set>
                                    <p:set>
                                      <p:cBhvr>
                                        <p:cTn id="8" dur="500" fill="hold"/>
                                        <p:tgtEl>
                                          <p:spTgt spid="4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3"/>
          <p:cNvSpPr>
            <a:spLocks noChangeArrowheads="1"/>
          </p:cNvSpPr>
          <p:nvPr/>
        </p:nvSpPr>
        <p:spPr bwMode="auto">
          <a:xfrm>
            <a:off x="5938838" y="2200979"/>
            <a:ext cx="1223962" cy="289310"/>
          </a:xfrm>
          <a:prstGeom prst="rect">
            <a:avLst/>
          </a:prstGeom>
          <a:noFill/>
          <a:ln w="9525">
            <a:noFill/>
            <a:miter lim="800000"/>
            <a:headEnd/>
            <a:tailEnd/>
          </a:ln>
        </p:spPr>
        <p:txBody>
          <a:bodyPr>
            <a:spAutoFit/>
          </a:bodyPr>
          <a:lstStyle/>
          <a:p>
            <a:pPr>
              <a:lnSpc>
                <a:spcPct val="80000"/>
              </a:lnSpc>
              <a:spcBef>
                <a:spcPct val="20000"/>
              </a:spcBef>
            </a:pPr>
            <a:endParaRPr lang="zh-CN" altLang="en-US" sz="1600" b="1">
              <a:solidFill>
                <a:schemeClr val="bg1"/>
              </a:solidFill>
              <a:latin typeface="Arial" pitchFamily="34" charset="0"/>
              <a:ea typeface="宋体" pitchFamily="2" charset="-122"/>
            </a:endParaRPr>
          </a:p>
        </p:txBody>
      </p:sp>
      <p:sp>
        <p:nvSpPr>
          <p:cNvPr id="54275" name="Rectangle 5"/>
          <p:cNvSpPr>
            <a:spLocks noChangeAspect="1" noChangeArrowheads="1"/>
          </p:cNvSpPr>
          <p:nvPr/>
        </p:nvSpPr>
        <p:spPr bwMode="auto">
          <a:xfrm rot="10800000">
            <a:off x="765176" y="2872674"/>
            <a:ext cx="3656013" cy="290602"/>
          </a:xfrm>
          <a:prstGeom prst="rect">
            <a:avLst/>
          </a:prstGeom>
          <a:gradFill rotWithShape="1">
            <a:gsLst>
              <a:gs pos="0">
                <a:schemeClr val="bg1">
                  <a:alpha val="0"/>
                </a:schemeClr>
              </a:gs>
              <a:gs pos="100000">
                <a:schemeClr val="bg1"/>
              </a:gs>
            </a:gsLst>
            <a:lin ang="5400000" scaled="1"/>
          </a:gradFill>
          <a:ln w="9525">
            <a:noFill/>
            <a:miter lim="800000"/>
            <a:headEnd/>
            <a:tailEnd/>
          </a:ln>
        </p:spPr>
        <p:txBody>
          <a:bodyPr wrap="none" anchor="ctr"/>
          <a:lstStyle/>
          <a:p>
            <a:endParaRPr lang="zh-CN" altLang="en-US"/>
          </a:p>
        </p:txBody>
      </p:sp>
      <p:sp>
        <p:nvSpPr>
          <p:cNvPr id="54277" name="Text Box 5"/>
          <p:cNvSpPr txBox="1">
            <a:spLocks noChangeArrowheads="1"/>
          </p:cNvSpPr>
          <p:nvPr/>
        </p:nvSpPr>
        <p:spPr bwMode="auto">
          <a:xfrm>
            <a:off x="250453" y="600261"/>
            <a:ext cx="8281987" cy="868198"/>
          </a:xfrm>
          <a:prstGeom prst="rect">
            <a:avLst/>
          </a:prstGeom>
          <a:noFill/>
          <a:ln w="9525">
            <a:noFill/>
            <a:miter lim="800000"/>
            <a:headEnd/>
            <a:tailEnd/>
          </a:ln>
        </p:spPr>
        <p:txBody>
          <a:bodyPr>
            <a:spAutoFit/>
          </a:bodyPr>
          <a:lstStyle/>
          <a:p>
            <a:pPr>
              <a:lnSpc>
                <a:spcPct val="180000"/>
              </a:lnSpc>
            </a:pPr>
            <a:r>
              <a:rPr lang="zh-CN" altLang="en-US" sz="1400" dirty="0">
                <a:latin typeface="方正兰亭刊黑_GBK" pitchFamily="2" charset="-122"/>
                <a:ea typeface="方正兰亭刊黑_GBK" pitchFamily="2" charset="-122"/>
                <a:sym typeface="宋体" pitchFamily="2" charset="-122"/>
              </a:rPr>
              <a:t>汽车接线盒（汽车电器中央控制器）将全车的熔断器、断路器、继电器等集中为一体，是整车电子线路的</a:t>
            </a:r>
            <a:r>
              <a:rPr lang="zh-CN" altLang="en-US" sz="1400" dirty="0" smtClean="0">
                <a:latin typeface="方正兰亭刊黑_GBK" pitchFamily="2" charset="-122"/>
                <a:ea typeface="方正兰亭刊黑_GBK" pitchFamily="2" charset="-122"/>
                <a:sym typeface="宋体" pitchFamily="2" charset="-122"/>
              </a:rPr>
              <a:t>控制中心</a:t>
            </a:r>
            <a:endParaRPr lang="zh-CN" altLang="en-US" sz="1400" b="1" dirty="0"/>
          </a:p>
        </p:txBody>
      </p:sp>
      <p:pic>
        <p:nvPicPr>
          <p:cNvPr id="9" name="Picture 6"/>
          <p:cNvPicPr>
            <a:picLocks noChangeAspect="1" noChangeArrowheads="1"/>
          </p:cNvPicPr>
          <p:nvPr/>
        </p:nvPicPr>
        <p:blipFill>
          <a:blip r:embed="rId3" cstate="print"/>
          <a:srcRect/>
          <a:stretch>
            <a:fillRect/>
          </a:stretch>
        </p:blipFill>
        <p:spPr bwMode="auto">
          <a:xfrm>
            <a:off x="1403648" y="1780481"/>
            <a:ext cx="6388556" cy="2733347"/>
          </a:xfrm>
          <a:prstGeom prst="rect">
            <a:avLst/>
          </a:prstGeom>
          <a:noFill/>
          <a:ln w="9525">
            <a:noFill/>
            <a:miter lim="800000"/>
            <a:headEnd/>
            <a:tailEnd/>
          </a:ln>
        </p:spPr>
      </p:pic>
      <p:sp>
        <p:nvSpPr>
          <p:cNvPr id="8" name="矩形 7"/>
          <p:cNvSpPr/>
          <p:nvPr/>
        </p:nvSpPr>
        <p:spPr>
          <a:xfrm>
            <a:off x="77079" y="42191"/>
            <a:ext cx="2331071" cy="369324"/>
          </a:xfrm>
          <a:prstGeom prst="rect">
            <a:avLst/>
          </a:prstGeom>
        </p:spPr>
        <p:txBody>
          <a:bodyPr wrap="none" lIns="91432" tIns="45716" rIns="91432" bIns="45716">
            <a:spAutoFit/>
          </a:bodyPr>
          <a:lstStyle/>
          <a:p>
            <a:pPr defTabSz="914310"/>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汽车接线盒测试方案</a:t>
            </a:r>
            <a:endParaRPr lang="zh-CN" altLang="en-US"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endParaRPr>
          </a:p>
        </p:txBody>
      </p:sp>
    </p:spTree>
  </p:cSld>
  <p:clrMapOvr>
    <a:masterClrMapping/>
  </p:clrMapOvr>
  <p:transition spd="slow" advTm="15368">
    <p:push dir="u"/>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7079" y="42191"/>
            <a:ext cx="2331071" cy="369324"/>
          </a:xfrm>
          <a:prstGeom prst="rect">
            <a:avLst/>
          </a:prstGeom>
        </p:spPr>
        <p:txBody>
          <a:bodyPr wrap="none" lIns="91432" tIns="45716" rIns="91432" bIns="45716">
            <a:spAutoFit/>
          </a:bodyPr>
          <a:lstStyle/>
          <a:p>
            <a:pPr defTabSz="914310"/>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汽车接线盒测试方案</a:t>
            </a:r>
            <a:endParaRPr lang="zh-CN" altLang="en-US"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endParaRPr>
          </a:p>
        </p:txBody>
      </p:sp>
      <p:sp>
        <p:nvSpPr>
          <p:cNvPr id="3" name="Text Box 5"/>
          <p:cNvSpPr txBox="1">
            <a:spLocks noChangeArrowheads="1"/>
          </p:cNvSpPr>
          <p:nvPr/>
        </p:nvSpPr>
        <p:spPr bwMode="auto">
          <a:xfrm>
            <a:off x="287999" y="469540"/>
            <a:ext cx="6151929" cy="535696"/>
          </a:xfrm>
          <a:prstGeom prst="rect">
            <a:avLst/>
          </a:prstGeom>
          <a:noFill/>
          <a:ln w="9525">
            <a:noFill/>
            <a:miter lim="800000"/>
            <a:headEnd/>
            <a:tailEnd/>
          </a:ln>
        </p:spPr>
        <p:txBody>
          <a:bodyPr wrap="square" anchor="ctr">
            <a:spAutoFit/>
          </a:bodyPr>
          <a:lstStyle/>
          <a:p>
            <a:pPr>
              <a:lnSpc>
                <a:spcPct val="160000"/>
              </a:lnSpc>
            </a:pPr>
            <a:r>
              <a:rPr lang="zh-CN" altLang="en-US" b="1" dirty="0">
                <a:solidFill>
                  <a:srgbClr val="C00000"/>
                </a:solidFill>
                <a:latin typeface="方正兰亭刊黑_GBK" pitchFamily="2" charset="-122"/>
                <a:ea typeface="方正兰亭刊黑_GBK" pitchFamily="2" charset="-122"/>
              </a:rPr>
              <a:t>艾德克斯测试系统</a:t>
            </a:r>
          </a:p>
        </p:txBody>
      </p:sp>
      <p:pic>
        <p:nvPicPr>
          <p:cNvPr id="13314" name="Picture 2" descr="D:\市场物料\设计素材\P02-03-0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420416"/>
            <a:ext cx="9129795" cy="356896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云形标注 4"/>
          <p:cNvSpPr/>
          <p:nvPr/>
        </p:nvSpPr>
        <p:spPr>
          <a:xfrm>
            <a:off x="6012160" y="916385"/>
            <a:ext cx="2357454" cy="857521"/>
          </a:xfrm>
          <a:prstGeom prst="cloudCallou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latin typeface="方正兰亭刊黑_GBK" pitchFamily="2" charset="-122"/>
                <a:ea typeface="方正兰亭刊黑_GBK" pitchFamily="2" charset="-122"/>
              </a:rPr>
              <a:t>    更先进，</a:t>
            </a:r>
            <a:endParaRPr lang="en-US" altLang="zh-CN" dirty="0" smtClean="0">
              <a:latin typeface="方正兰亭刊黑_GBK" pitchFamily="2" charset="-122"/>
              <a:ea typeface="方正兰亭刊黑_GBK" pitchFamily="2" charset="-122"/>
            </a:endParaRPr>
          </a:p>
          <a:p>
            <a:pPr algn="ctr"/>
            <a:r>
              <a:rPr lang="zh-CN" altLang="en-US" dirty="0" smtClean="0">
                <a:latin typeface="方正兰亭刊黑_GBK" pitchFamily="2" charset="-122"/>
                <a:ea typeface="方正兰亭刊黑_GBK" pitchFamily="2" charset="-122"/>
              </a:rPr>
              <a:t>更智能</a:t>
            </a:r>
            <a:endParaRPr lang="zh-CN" altLang="en-US" dirty="0">
              <a:latin typeface="方正兰亭刊黑_GBK" pitchFamily="2" charset="-122"/>
              <a:ea typeface="方正兰亭刊黑_GBK" pitchFamily="2" charset="-122"/>
            </a:endParaRPr>
          </a:p>
        </p:txBody>
      </p:sp>
    </p:spTree>
    <p:extLst>
      <p:ext uri="{BB962C8B-B14F-4D97-AF65-F5344CB8AC3E}">
        <p14:creationId xmlns:p14="http://schemas.microsoft.com/office/powerpoint/2010/main" xmlns="" val="2855423353"/>
      </p:ext>
    </p:extLst>
  </p:cSld>
  <p:clrMapOvr>
    <a:masterClrMapping/>
  </p:clrMapOvr>
  <p:transition spd="slow" advTm="15368">
    <p:push dir="u"/>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3"/>
          <p:cNvSpPr>
            <a:spLocks noChangeArrowheads="1"/>
          </p:cNvSpPr>
          <p:nvPr/>
        </p:nvSpPr>
        <p:spPr bwMode="auto">
          <a:xfrm>
            <a:off x="5938838" y="2200979"/>
            <a:ext cx="1223962" cy="289310"/>
          </a:xfrm>
          <a:prstGeom prst="rect">
            <a:avLst/>
          </a:prstGeom>
          <a:noFill/>
          <a:ln w="9525">
            <a:noFill/>
            <a:miter lim="800000"/>
            <a:headEnd/>
            <a:tailEnd/>
          </a:ln>
        </p:spPr>
        <p:txBody>
          <a:bodyPr>
            <a:spAutoFit/>
          </a:bodyPr>
          <a:lstStyle/>
          <a:p>
            <a:pPr>
              <a:lnSpc>
                <a:spcPct val="80000"/>
              </a:lnSpc>
              <a:spcBef>
                <a:spcPct val="20000"/>
              </a:spcBef>
            </a:pPr>
            <a:endParaRPr lang="zh-CN" altLang="en-US" sz="1600" b="1">
              <a:solidFill>
                <a:schemeClr val="bg1"/>
              </a:solidFill>
              <a:latin typeface="Arial" pitchFamily="34" charset="0"/>
              <a:ea typeface="宋体" pitchFamily="2" charset="-122"/>
            </a:endParaRPr>
          </a:p>
        </p:txBody>
      </p:sp>
      <p:sp>
        <p:nvSpPr>
          <p:cNvPr id="54277" name="Text Box 5"/>
          <p:cNvSpPr txBox="1">
            <a:spLocks noChangeArrowheads="1"/>
          </p:cNvSpPr>
          <p:nvPr/>
        </p:nvSpPr>
        <p:spPr bwMode="auto">
          <a:xfrm>
            <a:off x="290546" y="964693"/>
            <a:ext cx="8281987" cy="1923604"/>
          </a:xfrm>
          <a:prstGeom prst="rect">
            <a:avLst/>
          </a:prstGeom>
          <a:noFill/>
          <a:ln w="9525">
            <a:noFill/>
            <a:miter lim="800000"/>
            <a:headEnd/>
            <a:tailEnd/>
          </a:ln>
        </p:spPr>
        <p:txBody>
          <a:bodyPr>
            <a:spAutoFit/>
          </a:bodyPr>
          <a:lstStyle/>
          <a:p>
            <a:pPr>
              <a:lnSpc>
                <a:spcPct val="180000"/>
              </a:lnSpc>
            </a:pPr>
            <a:r>
              <a:rPr lang="zh-CN" altLang="en-US" sz="1400" dirty="0" smtClean="0">
                <a:latin typeface="方正兰亭刊黑_GBK" pitchFamily="2" charset="-122"/>
                <a:ea typeface="方正兰亭刊黑_GBK" pitchFamily="2" charset="-122"/>
                <a:sym typeface="宋体" pitchFamily="2" charset="-122"/>
              </a:rPr>
              <a:t>配件测试项目：</a:t>
            </a:r>
            <a:endParaRPr lang="zh-CN" altLang="en-US" sz="1400" dirty="0">
              <a:latin typeface="方正兰亭刊黑_GBK" pitchFamily="2" charset="-122"/>
              <a:ea typeface="方正兰亭刊黑_GBK" pitchFamily="2" charset="-122"/>
              <a:sym typeface="宋体" pitchFamily="2" charset="-122"/>
            </a:endParaRPr>
          </a:p>
          <a:p>
            <a:pPr>
              <a:lnSpc>
                <a:spcPct val="180000"/>
              </a:lnSpc>
              <a:buClr>
                <a:srgbClr val="C00000"/>
              </a:buClr>
              <a:buSzPct val="100000"/>
              <a:buFont typeface="Wingdings" pitchFamily="2" charset="2"/>
              <a:buChar char="n"/>
            </a:pPr>
            <a:r>
              <a:rPr lang="zh-CN" altLang="en-US" sz="1400" dirty="0">
                <a:latin typeface="方正兰亭刊黑_GBK" pitchFamily="2" charset="-122"/>
                <a:ea typeface="方正兰亭刊黑_GBK" pitchFamily="2" charset="-122"/>
                <a:sym typeface="宋体" pitchFamily="2" charset="-122"/>
              </a:rPr>
              <a:t> </a:t>
            </a:r>
            <a:r>
              <a:rPr lang="zh-CN" altLang="en-US" sz="1400" dirty="0" smtClean="0">
                <a:latin typeface="方正兰亭刊黑_GBK" pitchFamily="2" charset="-122"/>
                <a:ea typeface="方正兰亭刊黑_GBK" pitchFamily="2" charset="-122"/>
                <a:sym typeface="宋体" pitchFamily="2" charset="-122"/>
              </a:rPr>
              <a:t>长</a:t>
            </a:r>
            <a:r>
              <a:rPr lang="zh-CN" altLang="en-US" sz="1400" dirty="0">
                <a:latin typeface="方正兰亭刊黑_GBK" pitchFamily="2" charset="-122"/>
                <a:ea typeface="方正兰亭刊黑_GBK" pitchFamily="2" charset="-122"/>
                <a:sym typeface="宋体" pitchFamily="2" charset="-122"/>
              </a:rPr>
              <a:t>时间工作的</a:t>
            </a:r>
            <a:r>
              <a:rPr lang="zh-CN" altLang="en-US" sz="1400" dirty="0" smtClean="0">
                <a:latin typeface="方正兰亭刊黑_GBK" pitchFamily="2" charset="-122"/>
                <a:ea typeface="方正兰亭刊黑_GBK" pitchFamily="2" charset="-122"/>
                <a:sym typeface="宋体" pitchFamily="2" charset="-122"/>
              </a:rPr>
              <a:t>稳定性</a:t>
            </a:r>
            <a:endParaRPr lang="en-US" altLang="zh-CN" sz="1400" dirty="0" smtClean="0">
              <a:latin typeface="方正兰亭刊黑_GBK" pitchFamily="2" charset="-122"/>
              <a:ea typeface="方正兰亭刊黑_GBK" pitchFamily="2" charset="-122"/>
              <a:sym typeface="宋体" pitchFamily="2" charset="-122"/>
            </a:endParaRPr>
          </a:p>
          <a:p>
            <a:pPr>
              <a:lnSpc>
                <a:spcPct val="180000"/>
              </a:lnSpc>
              <a:buClr>
                <a:srgbClr val="C00000"/>
              </a:buClr>
              <a:buSzPct val="100000"/>
              <a:buFont typeface="Wingdings" pitchFamily="2" charset="2"/>
              <a:buChar char="n"/>
            </a:pPr>
            <a:r>
              <a:rPr lang="en-US" altLang="zh-CN" sz="1400" dirty="0" smtClean="0">
                <a:latin typeface="方正兰亭刊黑_GBK" pitchFamily="2" charset="-122"/>
                <a:ea typeface="方正兰亭刊黑_GBK" pitchFamily="2" charset="-122"/>
                <a:sym typeface="宋体" pitchFamily="2" charset="-122"/>
              </a:rPr>
              <a:t> </a:t>
            </a:r>
            <a:r>
              <a:rPr lang="zh-CN" altLang="en-US" sz="1400" dirty="0" smtClean="0">
                <a:latin typeface="方正兰亭刊黑_GBK" pitchFamily="2" charset="-122"/>
                <a:ea typeface="方正兰亭刊黑_GBK" pitchFamily="2" charset="-122"/>
                <a:sym typeface="宋体" pitchFamily="2" charset="-122"/>
              </a:rPr>
              <a:t>继电器</a:t>
            </a:r>
            <a:r>
              <a:rPr lang="zh-CN" altLang="en-US" sz="1400" dirty="0">
                <a:latin typeface="方正兰亭刊黑_GBK" pitchFamily="2" charset="-122"/>
                <a:ea typeface="方正兰亭刊黑_GBK" pitchFamily="2" charset="-122"/>
                <a:sym typeface="宋体" pitchFamily="2" charset="-122"/>
              </a:rPr>
              <a:t>寿命</a:t>
            </a:r>
            <a:r>
              <a:rPr lang="zh-CN" altLang="en-US" sz="1400" dirty="0" smtClean="0">
                <a:latin typeface="方正兰亭刊黑_GBK" pitchFamily="2" charset="-122"/>
                <a:ea typeface="方正兰亭刊黑_GBK" pitchFamily="2" charset="-122"/>
                <a:sym typeface="宋体" pitchFamily="2" charset="-122"/>
              </a:rPr>
              <a:t>测试</a:t>
            </a:r>
            <a:endParaRPr lang="en-US" altLang="zh-CN" sz="1400" dirty="0" smtClean="0">
              <a:latin typeface="方正兰亭刊黑_GBK" pitchFamily="2" charset="-122"/>
              <a:ea typeface="方正兰亭刊黑_GBK" pitchFamily="2" charset="-122"/>
              <a:sym typeface="宋体" pitchFamily="2" charset="-122"/>
            </a:endParaRPr>
          </a:p>
          <a:p>
            <a:pPr>
              <a:lnSpc>
                <a:spcPct val="180000"/>
              </a:lnSpc>
              <a:buClr>
                <a:srgbClr val="C00000"/>
              </a:buClr>
              <a:buSzPct val="100000"/>
              <a:buFont typeface="Wingdings" pitchFamily="2" charset="2"/>
              <a:buChar char="n"/>
            </a:pPr>
            <a:r>
              <a:rPr lang="en-US" altLang="zh-CN" sz="1400" dirty="0" smtClean="0">
                <a:latin typeface="方正兰亭刊黑_GBK" pitchFamily="2" charset="-122"/>
                <a:ea typeface="方正兰亭刊黑_GBK" pitchFamily="2" charset="-122"/>
                <a:sym typeface="宋体" pitchFamily="2" charset="-122"/>
              </a:rPr>
              <a:t> </a:t>
            </a:r>
            <a:r>
              <a:rPr lang="zh-CN" altLang="en-US" sz="1400" dirty="0" smtClean="0">
                <a:latin typeface="方正兰亭刊黑_GBK" pitchFamily="2" charset="-122"/>
                <a:ea typeface="方正兰亭刊黑_GBK" pitchFamily="2" charset="-122"/>
                <a:sym typeface="宋体" pitchFamily="2" charset="-122"/>
              </a:rPr>
              <a:t>其他</a:t>
            </a:r>
            <a:endParaRPr lang="zh-CN" altLang="en-US" sz="1400" dirty="0">
              <a:latin typeface="方正兰亭刊黑_GBK" pitchFamily="2" charset="-122"/>
              <a:ea typeface="方正兰亭刊黑_GBK" pitchFamily="2" charset="-122"/>
              <a:sym typeface="宋体" pitchFamily="2" charset="-122"/>
            </a:endParaRPr>
          </a:p>
          <a:p>
            <a:pPr>
              <a:lnSpc>
                <a:spcPct val="130000"/>
              </a:lnSpc>
              <a:buSzPct val="100000"/>
              <a:buFont typeface="Wingdings" pitchFamily="2" charset="2"/>
              <a:buChar char="n"/>
            </a:pPr>
            <a:endParaRPr lang="zh-CN" altLang="en-US" sz="1400" b="1" dirty="0"/>
          </a:p>
        </p:txBody>
      </p:sp>
      <p:pic>
        <p:nvPicPr>
          <p:cNvPr id="119810" name="Picture 2"/>
          <p:cNvPicPr>
            <a:picLocks noChangeAspect="1" noChangeArrowheads="1"/>
          </p:cNvPicPr>
          <p:nvPr/>
        </p:nvPicPr>
        <p:blipFill>
          <a:blip r:embed="rId3" cstate="print"/>
          <a:srcRect/>
          <a:stretch>
            <a:fillRect/>
          </a:stretch>
        </p:blipFill>
        <p:spPr bwMode="auto">
          <a:xfrm>
            <a:off x="2699792" y="2428528"/>
            <a:ext cx="4532718" cy="2424342"/>
          </a:xfrm>
          <a:prstGeom prst="rect">
            <a:avLst/>
          </a:prstGeom>
          <a:noFill/>
          <a:ln w="9525">
            <a:noFill/>
            <a:miter lim="800000"/>
            <a:headEnd/>
            <a:tailEnd/>
          </a:ln>
          <a:effectLst/>
        </p:spPr>
      </p:pic>
      <p:sp>
        <p:nvSpPr>
          <p:cNvPr id="9" name="矩形 8"/>
          <p:cNvSpPr/>
          <p:nvPr/>
        </p:nvSpPr>
        <p:spPr>
          <a:xfrm>
            <a:off x="2928926" y="1295220"/>
            <a:ext cx="4572000" cy="978729"/>
          </a:xfrm>
          <a:prstGeom prst="rect">
            <a:avLst/>
          </a:prstGeom>
        </p:spPr>
        <p:txBody>
          <a:bodyPr>
            <a:spAutoFit/>
          </a:bodyPr>
          <a:lstStyle/>
          <a:p>
            <a:pPr>
              <a:lnSpc>
                <a:spcPct val="180000"/>
              </a:lnSpc>
              <a:buClr>
                <a:srgbClr val="C00000"/>
              </a:buClr>
              <a:buSzPct val="100000"/>
              <a:buFont typeface="Wingdings" pitchFamily="2" charset="2"/>
              <a:buChar char="n"/>
            </a:pPr>
            <a:r>
              <a:rPr lang="zh-CN" altLang="en-US" sz="1600" dirty="0" smtClean="0">
                <a:latin typeface="方正兰亭刊黑_GBK" pitchFamily="2" charset="-122"/>
                <a:ea typeface="方正兰亭刊黑_GBK" pitchFamily="2" charset="-122"/>
                <a:sym typeface="宋体" pitchFamily="2" charset="-122"/>
              </a:rPr>
              <a:t> 保险丝测试</a:t>
            </a:r>
            <a:endParaRPr lang="en-US" altLang="zh-CN" sz="1600" dirty="0" smtClean="0">
              <a:latin typeface="方正兰亭刊黑_GBK" pitchFamily="2" charset="-122"/>
              <a:ea typeface="方正兰亭刊黑_GBK" pitchFamily="2" charset="-122"/>
              <a:sym typeface="宋体" pitchFamily="2" charset="-122"/>
            </a:endParaRPr>
          </a:p>
          <a:p>
            <a:pPr>
              <a:lnSpc>
                <a:spcPct val="180000"/>
              </a:lnSpc>
              <a:buClr>
                <a:srgbClr val="C00000"/>
              </a:buClr>
              <a:buSzPct val="100000"/>
              <a:buFont typeface="Wingdings" pitchFamily="2" charset="2"/>
              <a:buChar char="n"/>
            </a:pPr>
            <a:r>
              <a:rPr lang="en-US" altLang="zh-CN" sz="1600" dirty="0" smtClean="0">
                <a:latin typeface="方正兰亭刊黑_GBK" pitchFamily="2" charset="-122"/>
                <a:ea typeface="方正兰亭刊黑_GBK" pitchFamily="2" charset="-122"/>
                <a:sym typeface="宋体" pitchFamily="2" charset="-122"/>
              </a:rPr>
              <a:t> </a:t>
            </a:r>
            <a:r>
              <a:rPr lang="zh-CN" altLang="en-US" sz="1600" dirty="0" smtClean="0">
                <a:latin typeface="方正兰亭刊黑_GBK" pitchFamily="2" charset="-122"/>
                <a:ea typeface="方正兰亭刊黑_GBK" pitchFamily="2" charset="-122"/>
                <a:sym typeface="宋体" pitchFamily="2" charset="-122"/>
              </a:rPr>
              <a:t>温度监控和故障报警提示</a:t>
            </a:r>
            <a:endParaRPr lang="zh-CN" altLang="en-US" sz="1600" dirty="0">
              <a:latin typeface="方正兰亭刊黑_GBK" pitchFamily="2" charset="-122"/>
              <a:ea typeface="方正兰亭刊黑_GBK" pitchFamily="2" charset="-122"/>
              <a:sym typeface="宋体" pitchFamily="2" charset="-122"/>
            </a:endParaRPr>
          </a:p>
        </p:txBody>
      </p:sp>
      <p:sp>
        <p:nvSpPr>
          <p:cNvPr id="13" name="矩形 12"/>
          <p:cNvSpPr/>
          <p:nvPr/>
        </p:nvSpPr>
        <p:spPr>
          <a:xfrm>
            <a:off x="77079" y="42191"/>
            <a:ext cx="2331071" cy="369324"/>
          </a:xfrm>
          <a:prstGeom prst="rect">
            <a:avLst/>
          </a:prstGeom>
        </p:spPr>
        <p:txBody>
          <a:bodyPr wrap="none" lIns="91432" tIns="45716" rIns="91432" bIns="45716">
            <a:spAutoFit/>
          </a:bodyPr>
          <a:lstStyle/>
          <a:p>
            <a:pPr defTabSz="914310"/>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汽车接线盒测试方案</a:t>
            </a:r>
            <a:endParaRPr lang="zh-CN" altLang="en-US"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endParaRPr>
          </a:p>
        </p:txBody>
      </p:sp>
      <p:sp>
        <p:nvSpPr>
          <p:cNvPr id="14" name="Text Box 5"/>
          <p:cNvSpPr txBox="1">
            <a:spLocks noChangeArrowheads="1"/>
          </p:cNvSpPr>
          <p:nvPr/>
        </p:nvSpPr>
        <p:spPr bwMode="auto">
          <a:xfrm>
            <a:off x="287999" y="469540"/>
            <a:ext cx="6151929" cy="535696"/>
          </a:xfrm>
          <a:prstGeom prst="rect">
            <a:avLst/>
          </a:prstGeom>
          <a:noFill/>
          <a:ln w="9525">
            <a:noFill/>
            <a:miter lim="800000"/>
            <a:headEnd/>
            <a:tailEnd/>
          </a:ln>
        </p:spPr>
        <p:txBody>
          <a:bodyPr wrap="square" anchor="ctr">
            <a:spAutoFit/>
          </a:bodyPr>
          <a:lstStyle/>
          <a:p>
            <a:pPr>
              <a:lnSpc>
                <a:spcPct val="160000"/>
              </a:lnSpc>
            </a:pPr>
            <a:r>
              <a:rPr lang="zh-CN" altLang="en-US" b="1" dirty="0">
                <a:solidFill>
                  <a:srgbClr val="C00000"/>
                </a:solidFill>
                <a:latin typeface="方正兰亭刊黑_GBK" pitchFamily="2" charset="-122"/>
                <a:ea typeface="方正兰亭刊黑_GBK" pitchFamily="2" charset="-122"/>
              </a:rPr>
              <a:t>艾德克斯测试系统</a:t>
            </a:r>
          </a:p>
        </p:txBody>
      </p:sp>
    </p:spTree>
  </p:cSld>
  <p:clrMapOvr>
    <a:masterClrMapping/>
  </p:clrMapOvr>
  <p:transition spd="slow" advTm="15368">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组合 87"/>
          <p:cNvGrpSpPr/>
          <p:nvPr/>
        </p:nvGrpSpPr>
        <p:grpSpPr>
          <a:xfrm>
            <a:off x="251520" y="1708448"/>
            <a:ext cx="8640960" cy="2664296"/>
            <a:chOff x="251520" y="1564432"/>
            <a:chExt cx="8640960" cy="2664296"/>
          </a:xfrm>
        </p:grpSpPr>
        <p:sp>
          <p:nvSpPr>
            <p:cNvPr id="61444" name="Rectangle 5"/>
            <p:cNvSpPr>
              <a:spLocks noChangeArrowheads="1"/>
            </p:cNvSpPr>
            <p:nvPr/>
          </p:nvSpPr>
          <p:spPr bwMode="auto">
            <a:xfrm>
              <a:off x="492126" y="2038431"/>
              <a:ext cx="2100263" cy="763427"/>
            </a:xfrm>
            <a:prstGeom prst="rect">
              <a:avLst/>
            </a:prstGeom>
            <a:noFill/>
            <a:ln w="9525">
              <a:noFill/>
              <a:miter lim="800000"/>
              <a:headEnd/>
              <a:tailEnd/>
            </a:ln>
          </p:spPr>
          <p:txBody>
            <a:bodyPr lIns="40005" tIns="40005" rIns="40005" bIns="40005" anchor="ctr"/>
            <a:lstStyle/>
            <a:p>
              <a:pPr algn="ctr" eaLnBrk="0" hangingPunct="0">
                <a:lnSpc>
                  <a:spcPct val="90000"/>
                </a:lnSpc>
                <a:spcAft>
                  <a:spcPct val="35000"/>
                </a:spcAft>
              </a:pPr>
              <a:r>
                <a:rPr lang="zh-CN" altLang="en-US" sz="1200" dirty="0">
                  <a:solidFill>
                    <a:srgbClr val="FFFFFF"/>
                  </a:solidFill>
                  <a:latin typeface="方正兰亭刊黑_GBK" pitchFamily="2" charset="-122"/>
                  <a:ea typeface="方正兰亭刊黑_GBK" pitchFamily="2" charset="-122"/>
                  <a:sym typeface="宋体" pitchFamily="2" charset="-122"/>
                </a:rPr>
                <a:t>测试软件</a:t>
              </a:r>
            </a:p>
          </p:txBody>
        </p:sp>
        <p:sp>
          <p:nvSpPr>
            <p:cNvPr id="61445" name="Rectangle 6"/>
            <p:cNvSpPr>
              <a:spLocks noChangeArrowheads="1"/>
            </p:cNvSpPr>
            <p:nvPr/>
          </p:nvSpPr>
          <p:spPr bwMode="auto">
            <a:xfrm rot="-2160000">
              <a:off x="5555433" y="2105127"/>
              <a:ext cx="52387" cy="40494"/>
            </a:xfrm>
            <a:prstGeom prst="rect">
              <a:avLst/>
            </a:prstGeom>
            <a:noFill/>
            <a:ln w="9525">
              <a:noFill/>
              <a:miter lim="800000"/>
              <a:headEnd/>
              <a:tailEnd/>
            </a:ln>
          </p:spPr>
          <p:txBody>
            <a:bodyPr lIns="12700" tIns="0" rIns="12700" bIns="0" anchor="ctr"/>
            <a:lstStyle/>
            <a:p>
              <a:pPr algn="ctr" eaLnBrk="0" hangingPunct="0">
                <a:lnSpc>
                  <a:spcPct val="90000"/>
                </a:lnSpc>
                <a:spcAft>
                  <a:spcPct val="35000"/>
                </a:spcAft>
              </a:pPr>
              <a:endParaRPr lang="zh-CN" altLang="zh-CN" sz="1200" dirty="0">
                <a:solidFill>
                  <a:srgbClr val="000000"/>
                </a:solidFill>
                <a:latin typeface="方正兰亭刊黑_GBK" pitchFamily="2" charset="-122"/>
                <a:ea typeface="方正兰亭刊黑_GBK" pitchFamily="2" charset="-122"/>
                <a:sym typeface="宋体" pitchFamily="2" charset="-122"/>
              </a:endParaRPr>
            </a:p>
          </p:txBody>
        </p:sp>
        <p:sp>
          <p:nvSpPr>
            <p:cNvPr id="61446" name="Rectangle 7"/>
            <p:cNvSpPr>
              <a:spLocks noChangeArrowheads="1"/>
            </p:cNvSpPr>
            <p:nvPr/>
          </p:nvSpPr>
          <p:spPr bwMode="auto">
            <a:xfrm rot="2100000">
              <a:off x="6059489" y="2573187"/>
              <a:ext cx="52387" cy="39302"/>
            </a:xfrm>
            <a:prstGeom prst="rect">
              <a:avLst/>
            </a:prstGeom>
            <a:noFill/>
            <a:ln w="9525">
              <a:noFill/>
              <a:miter lim="800000"/>
              <a:headEnd/>
              <a:tailEnd/>
            </a:ln>
          </p:spPr>
          <p:txBody>
            <a:bodyPr lIns="12700" tIns="0" rIns="12700" bIns="0" anchor="ctr"/>
            <a:lstStyle/>
            <a:p>
              <a:pPr algn="ctr" eaLnBrk="0" hangingPunct="0">
                <a:lnSpc>
                  <a:spcPct val="90000"/>
                </a:lnSpc>
                <a:spcAft>
                  <a:spcPct val="35000"/>
                </a:spcAft>
              </a:pPr>
              <a:endParaRPr lang="zh-CN" altLang="zh-CN" sz="1200" dirty="0">
                <a:solidFill>
                  <a:srgbClr val="000000"/>
                </a:solidFill>
                <a:latin typeface="方正兰亭刊黑_GBK" pitchFamily="2" charset="-122"/>
                <a:ea typeface="方正兰亭刊黑_GBK" pitchFamily="2" charset="-122"/>
                <a:sym typeface="宋体" pitchFamily="2" charset="-122"/>
              </a:endParaRPr>
            </a:p>
          </p:txBody>
        </p:sp>
        <p:sp>
          <p:nvSpPr>
            <p:cNvPr id="61447" name="Rectangle 8"/>
            <p:cNvSpPr>
              <a:spLocks noChangeArrowheads="1"/>
            </p:cNvSpPr>
            <p:nvPr/>
          </p:nvSpPr>
          <p:spPr bwMode="auto">
            <a:xfrm rot="2820000">
              <a:off x="3032118" y="3377514"/>
              <a:ext cx="47640" cy="63500"/>
            </a:xfrm>
            <a:prstGeom prst="rect">
              <a:avLst/>
            </a:prstGeom>
            <a:noFill/>
            <a:ln w="9525">
              <a:noFill/>
              <a:miter lim="800000"/>
              <a:headEnd/>
              <a:tailEnd/>
            </a:ln>
          </p:spPr>
          <p:txBody>
            <a:bodyPr lIns="12700" tIns="0" rIns="12700" bIns="0" anchor="ctr"/>
            <a:lstStyle/>
            <a:p>
              <a:pPr algn="ctr" eaLnBrk="0" hangingPunct="0">
                <a:lnSpc>
                  <a:spcPct val="90000"/>
                </a:lnSpc>
                <a:spcAft>
                  <a:spcPct val="35000"/>
                </a:spcAft>
              </a:pPr>
              <a:endParaRPr lang="zh-CN" altLang="zh-CN" sz="1200" dirty="0">
                <a:solidFill>
                  <a:srgbClr val="000000"/>
                </a:solidFill>
                <a:latin typeface="方正兰亭刊黑_GBK" pitchFamily="2" charset="-122"/>
                <a:ea typeface="方正兰亭刊黑_GBK" pitchFamily="2" charset="-122"/>
                <a:sym typeface="宋体" pitchFamily="2" charset="-122"/>
              </a:endParaRPr>
            </a:p>
          </p:txBody>
        </p:sp>
        <p:sp>
          <p:nvSpPr>
            <p:cNvPr id="61448" name="Rectangle 9"/>
            <p:cNvSpPr>
              <a:spLocks noChangeArrowheads="1"/>
            </p:cNvSpPr>
            <p:nvPr/>
          </p:nvSpPr>
          <p:spPr bwMode="auto">
            <a:xfrm>
              <a:off x="6064250" y="3743933"/>
              <a:ext cx="44450" cy="32157"/>
            </a:xfrm>
            <a:prstGeom prst="rect">
              <a:avLst/>
            </a:prstGeom>
            <a:noFill/>
            <a:ln w="9525">
              <a:noFill/>
              <a:miter lim="800000"/>
              <a:headEnd/>
              <a:tailEnd/>
            </a:ln>
          </p:spPr>
          <p:txBody>
            <a:bodyPr lIns="12700" tIns="0" rIns="12700" bIns="0" anchor="ctr"/>
            <a:lstStyle/>
            <a:p>
              <a:pPr algn="ctr" eaLnBrk="0" hangingPunct="0">
                <a:lnSpc>
                  <a:spcPct val="90000"/>
                </a:lnSpc>
                <a:spcAft>
                  <a:spcPct val="35000"/>
                </a:spcAft>
              </a:pPr>
              <a:endParaRPr lang="zh-CN" altLang="zh-CN" sz="1200" dirty="0">
                <a:solidFill>
                  <a:srgbClr val="000000"/>
                </a:solidFill>
                <a:latin typeface="方正兰亭刊黑_GBK" pitchFamily="2" charset="-122"/>
                <a:ea typeface="方正兰亭刊黑_GBK" pitchFamily="2" charset="-122"/>
                <a:sym typeface="宋体" pitchFamily="2" charset="-122"/>
              </a:endParaRPr>
            </a:p>
          </p:txBody>
        </p:sp>
        <p:cxnSp>
          <p:nvCxnSpPr>
            <p:cNvPr id="17" name="直接箭头连接符 16"/>
            <p:cNvCxnSpPr/>
            <p:nvPr/>
          </p:nvCxnSpPr>
          <p:spPr>
            <a:xfrm>
              <a:off x="251520" y="1852464"/>
              <a:ext cx="936104"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67544" y="1564432"/>
              <a:ext cx="792088" cy="276999"/>
            </a:xfrm>
            <a:prstGeom prst="rect">
              <a:avLst/>
            </a:prstGeom>
            <a:noFill/>
          </p:spPr>
          <p:txBody>
            <a:bodyPr wrap="square" rtlCol="0">
              <a:spAutoFit/>
            </a:bodyPr>
            <a:lstStyle/>
            <a:p>
              <a:r>
                <a:rPr lang="zh-CN" altLang="en-US" sz="1200" dirty="0" smtClean="0">
                  <a:latin typeface="方正兰亭刊黑_GBK" pitchFamily="2" charset="-122"/>
                  <a:ea typeface="方正兰亭刊黑_GBK" pitchFamily="2" charset="-122"/>
                </a:rPr>
                <a:t>市电</a:t>
              </a:r>
              <a:endParaRPr lang="zh-CN" altLang="en-US" sz="1200" dirty="0">
                <a:latin typeface="方正兰亭刊黑_GBK" pitchFamily="2" charset="-122"/>
                <a:ea typeface="方正兰亭刊黑_GBK" pitchFamily="2" charset="-122"/>
              </a:endParaRPr>
            </a:p>
          </p:txBody>
        </p:sp>
        <p:sp>
          <p:nvSpPr>
            <p:cNvPr id="21" name="圆角矩形 20"/>
            <p:cNvSpPr/>
            <p:nvPr/>
          </p:nvSpPr>
          <p:spPr>
            <a:xfrm>
              <a:off x="1187624" y="1636440"/>
              <a:ext cx="1368152" cy="504056"/>
            </a:xfrm>
            <a:prstGeom prst="roundRect">
              <a:avLst/>
            </a:prstGeom>
            <a:gradFill>
              <a:gsLst>
                <a:gs pos="0">
                  <a:schemeClr val="bg1">
                    <a:lumMod val="50000"/>
                  </a:schemeClr>
                </a:gs>
                <a:gs pos="39999">
                  <a:schemeClr val="bg1">
                    <a:lumMod val="65000"/>
                  </a:schemeClr>
                </a:gs>
                <a:gs pos="70000">
                  <a:schemeClr val="bg1">
                    <a:lumMod val="75000"/>
                  </a:schemeClr>
                </a:gs>
                <a:gs pos="100000">
                  <a:schemeClr val="bg1">
                    <a:lumMod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tx1"/>
                  </a:solidFill>
                  <a:latin typeface="方正兰亭刊黑_GBK" pitchFamily="2" charset="-122"/>
                  <a:ea typeface="方正兰亭刊黑_GBK" pitchFamily="2" charset="-122"/>
                </a:rPr>
                <a:t>输入整流滤波</a:t>
              </a:r>
              <a:endParaRPr lang="zh-CN" altLang="en-US" sz="1200" dirty="0">
                <a:solidFill>
                  <a:schemeClr val="tx1"/>
                </a:solidFill>
                <a:latin typeface="方正兰亭刊黑_GBK" pitchFamily="2" charset="-122"/>
                <a:ea typeface="方正兰亭刊黑_GBK" pitchFamily="2" charset="-122"/>
              </a:endParaRPr>
            </a:p>
          </p:txBody>
        </p:sp>
        <p:cxnSp>
          <p:nvCxnSpPr>
            <p:cNvPr id="22" name="直接箭头连接符 21"/>
            <p:cNvCxnSpPr/>
            <p:nvPr/>
          </p:nvCxnSpPr>
          <p:spPr>
            <a:xfrm>
              <a:off x="2555776" y="1852464"/>
              <a:ext cx="36004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圆角矩形 22"/>
            <p:cNvSpPr/>
            <p:nvPr/>
          </p:nvSpPr>
          <p:spPr>
            <a:xfrm>
              <a:off x="2915816" y="1636440"/>
              <a:ext cx="1224136" cy="504056"/>
            </a:xfrm>
            <a:prstGeom prst="roundRect">
              <a:avLst/>
            </a:prstGeom>
            <a:gradFill>
              <a:gsLst>
                <a:gs pos="0">
                  <a:schemeClr val="bg1">
                    <a:lumMod val="50000"/>
                  </a:schemeClr>
                </a:gs>
                <a:gs pos="39999">
                  <a:schemeClr val="bg1">
                    <a:lumMod val="65000"/>
                  </a:schemeClr>
                </a:gs>
                <a:gs pos="70000">
                  <a:schemeClr val="bg1">
                    <a:lumMod val="75000"/>
                  </a:schemeClr>
                </a:gs>
                <a:gs pos="100000">
                  <a:schemeClr val="bg1">
                    <a:lumMod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tx1"/>
                  </a:solidFill>
                  <a:latin typeface="方正兰亭刊黑_GBK" pitchFamily="2" charset="-122"/>
                  <a:ea typeface="方正兰亭刊黑_GBK" pitchFamily="2" charset="-122"/>
                </a:rPr>
                <a:t>高频逆变器</a:t>
              </a:r>
              <a:endParaRPr lang="zh-CN" altLang="en-US" sz="1200" dirty="0">
                <a:solidFill>
                  <a:schemeClr val="tx1"/>
                </a:solidFill>
                <a:latin typeface="方正兰亭刊黑_GBK" pitchFamily="2" charset="-122"/>
                <a:ea typeface="方正兰亭刊黑_GBK" pitchFamily="2" charset="-122"/>
              </a:endParaRPr>
            </a:p>
          </p:txBody>
        </p:sp>
        <p:cxnSp>
          <p:nvCxnSpPr>
            <p:cNvPr id="25" name="直接箭头连接符 24"/>
            <p:cNvCxnSpPr/>
            <p:nvPr/>
          </p:nvCxnSpPr>
          <p:spPr>
            <a:xfrm>
              <a:off x="4139952" y="1852464"/>
              <a:ext cx="36004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圆角矩形 25"/>
            <p:cNvSpPr/>
            <p:nvPr/>
          </p:nvSpPr>
          <p:spPr>
            <a:xfrm>
              <a:off x="4499992" y="1636440"/>
              <a:ext cx="1152128" cy="504056"/>
            </a:xfrm>
            <a:prstGeom prst="roundRect">
              <a:avLst/>
            </a:prstGeom>
            <a:gradFill>
              <a:gsLst>
                <a:gs pos="0">
                  <a:schemeClr val="bg1">
                    <a:lumMod val="50000"/>
                  </a:schemeClr>
                </a:gs>
                <a:gs pos="39999">
                  <a:schemeClr val="bg1">
                    <a:lumMod val="65000"/>
                  </a:schemeClr>
                </a:gs>
                <a:gs pos="70000">
                  <a:schemeClr val="bg1">
                    <a:lumMod val="75000"/>
                  </a:schemeClr>
                </a:gs>
                <a:gs pos="100000">
                  <a:schemeClr val="bg1">
                    <a:lumMod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tx1"/>
                  </a:solidFill>
                  <a:latin typeface="方正兰亭刊黑_GBK" pitchFamily="2" charset="-122"/>
                  <a:ea typeface="方正兰亭刊黑_GBK" pitchFamily="2" charset="-122"/>
                </a:rPr>
                <a:t>高频逆变器</a:t>
              </a:r>
              <a:endParaRPr lang="zh-CN" altLang="en-US" sz="1200" dirty="0">
                <a:solidFill>
                  <a:schemeClr val="tx1"/>
                </a:solidFill>
                <a:latin typeface="方正兰亭刊黑_GBK" pitchFamily="2" charset="-122"/>
                <a:ea typeface="方正兰亭刊黑_GBK" pitchFamily="2" charset="-122"/>
              </a:endParaRPr>
            </a:p>
          </p:txBody>
        </p:sp>
        <p:cxnSp>
          <p:nvCxnSpPr>
            <p:cNvPr id="27" name="直接箭头连接符 26"/>
            <p:cNvCxnSpPr/>
            <p:nvPr/>
          </p:nvCxnSpPr>
          <p:spPr>
            <a:xfrm>
              <a:off x="5652120" y="1852464"/>
              <a:ext cx="432048"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圆角矩形 27"/>
            <p:cNvSpPr/>
            <p:nvPr/>
          </p:nvSpPr>
          <p:spPr>
            <a:xfrm>
              <a:off x="6084168" y="1636440"/>
              <a:ext cx="1368152" cy="504056"/>
            </a:xfrm>
            <a:prstGeom prst="roundRect">
              <a:avLst/>
            </a:prstGeom>
            <a:gradFill>
              <a:gsLst>
                <a:gs pos="0">
                  <a:schemeClr val="bg1">
                    <a:lumMod val="50000"/>
                  </a:schemeClr>
                </a:gs>
                <a:gs pos="39999">
                  <a:schemeClr val="bg1">
                    <a:lumMod val="65000"/>
                  </a:schemeClr>
                </a:gs>
                <a:gs pos="70000">
                  <a:schemeClr val="bg1">
                    <a:lumMod val="75000"/>
                  </a:schemeClr>
                </a:gs>
                <a:gs pos="100000">
                  <a:schemeClr val="bg1">
                    <a:lumMod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tx1"/>
                  </a:solidFill>
                  <a:latin typeface="方正兰亭刊黑_GBK" pitchFamily="2" charset="-122"/>
                  <a:ea typeface="方正兰亭刊黑_GBK" pitchFamily="2" charset="-122"/>
                </a:rPr>
                <a:t>输出整流滤波</a:t>
              </a:r>
              <a:endParaRPr lang="zh-CN" altLang="en-US" sz="1200" dirty="0">
                <a:solidFill>
                  <a:schemeClr val="tx1"/>
                </a:solidFill>
                <a:latin typeface="方正兰亭刊黑_GBK" pitchFamily="2" charset="-122"/>
                <a:ea typeface="方正兰亭刊黑_GBK" pitchFamily="2" charset="-122"/>
              </a:endParaRPr>
            </a:p>
          </p:txBody>
        </p:sp>
        <p:cxnSp>
          <p:nvCxnSpPr>
            <p:cNvPr id="32" name="直接箭头连接符 31"/>
            <p:cNvCxnSpPr/>
            <p:nvPr/>
          </p:nvCxnSpPr>
          <p:spPr>
            <a:xfrm>
              <a:off x="7452320" y="1852464"/>
              <a:ext cx="341091"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圆角矩形 32"/>
            <p:cNvSpPr/>
            <p:nvPr/>
          </p:nvSpPr>
          <p:spPr>
            <a:xfrm>
              <a:off x="7812360" y="1636440"/>
              <a:ext cx="1080120" cy="504056"/>
            </a:xfrm>
            <a:prstGeom prst="roundRect">
              <a:avLst/>
            </a:prstGeom>
            <a:gradFill>
              <a:gsLst>
                <a:gs pos="0">
                  <a:schemeClr val="bg1">
                    <a:lumMod val="50000"/>
                  </a:schemeClr>
                </a:gs>
                <a:gs pos="39999">
                  <a:schemeClr val="bg1">
                    <a:lumMod val="65000"/>
                  </a:schemeClr>
                </a:gs>
                <a:gs pos="70000">
                  <a:schemeClr val="bg1">
                    <a:lumMod val="75000"/>
                  </a:schemeClr>
                </a:gs>
                <a:gs pos="100000">
                  <a:schemeClr val="bg1">
                    <a:lumMod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tx1"/>
                  </a:solidFill>
                  <a:latin typeface="方正兰亭刊黑_GBK" pitchFamily="2" charset="-122"/>
                  <a:ea typeface="方正兰亭刊黑_GBK" pitchFamily="2" charset="-122"/>
                </a:rPr>
                <a:t>蓄电池</a:t>
              </a:r>
              <a:endParaRPr lang="zh-CN" altLang="en-US" sz="1200" dirty="0">
                <a:solidFill>
                  <a:schemeClr val="tx1"/>
                </a:solidFill>
                <a:latin typeface="方正兰亭刊黑_GBK" pitchFamily="2" charset="-122"/>
                <a:ea typeface="方正兰亭刊黑_GBK" pitchFamily="2" charset="-122"/>
              </a:endParaRPr>
            </a:p>
          </p:txBody>
        </p:sp>
        <p:cxnSp>
          <p:nvCxnSpPr>
            <p:cNvPr id="36" name="直接连接符 35"/>
            <p:cNvCxnSpPr/>
            <p:nvPr/>
          </p:nvCxnSpPr>
          <p:spPr>
            <a:xfrm>
              <a:off x="8244408" y="2140496"/>
              <a:ext cx="0" cy="18722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p:nvPr/>
          </p:nvCxnSpPr>
          <p:spPr>
            <a:xfrm flipH="1">
              <a:off x="7164288" y="3004592"/>
              <a:ext cx="108012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 name="圆角矩形 40"/>
            <p:cNvSpPr/>
            <p:nvPr/>
          </p:nvSpPr>
          <p:spPr>
            <a:xfrm>
              <a:off x="5796136" y="2716560"/>
              <a:ext cx="1368152" cy="504056"/>
            </a:xfrm>
            <a:prstGeom prst="roundRect">
              <a:avLst/>
            </a:prstGeom>
            <a:gradFill>
              <a:gsLst>
                <a:gs pos="0">
                  <a:schemeClr val="bg1">
                    <a:lumMod val="50000"/>
                  </a:schemeClr>
                </a:gs>
                <a:gs pos="39999">
                  <a:schemeClr val="bg1">
                    <a:lumMod val="65000"/>
                  </a:schemeClr>
                </a:gs>
                <a:gs pos="70000">
                  <a:schemeClr val="bg1">
                    <a:lumMod val="75000"/>
                  </a:schemeClr>
                </a:gs>
                <a:gs pos="100000">
                  <a:schemeClr val="bg1">
                    <a:lumMod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tx1"/>
                  </a:solidFill>
                  <a:latin typeface="方正兰亭刊黑_GBK" pitchFamily="2" charset="-122"/>
                  <a:ea typeface="方正兰亭刊黑_GBK" pitchFamily="2" charset="-122"/>
                </a:rPr>
                <a:t>电压电流采集电路</a:t>
              </a:r>
              <a:endParaRPr lang="zh-CN" altLang="en-US" sz="1200" dirty="0">
                <a:solidFill>
                  <a:schemeClr val="tx1"/>
                </a:solidFill>
                <a:latin typeface="方正兰亭刊黑_GBK" pitchFamily="2" charset="-122"/>
                <a:ea typeface="方正兰亭刊黑_GBK" pitchFamily="2" charset="-122"/>
              </a:endParaRPr>
            </a:p>
          </p:txBody>
        </p:sp>
        <p:cxnSp>
          <p:nvCxnSpPr>
            <p:cNvPr id="42" name="直接连接符 41"/>
            <p:cNvCxnSpPr/>
            <p:nvPr/>
          </p:nvCxnSpPr>
          <p:spPr>
            <a:xfrm flipH="1">
              <a:off x="4572000" y="2932584"/>
              <a:ext cx="122413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接箭头连接符 45"/>
            <p:cNvCxnSpPr>
              <a:endCxn id="62" idx="2"/>
            </p:cNvCxnSpPr>
            <p:nvPr/>
          </p:nvCxnSpPr>
          <p:spPr>
            <a:xfrm flipV="1">
              <a:off x="3635896" y="3148608"/>
              <a:ext cx="0" cy="64807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直接箭头连接符 48"/>
            <p:cNvCxnSpPr/>
            <p:nvPr/>
          </p:nvCxnSpPr>
          <p:spPr>
            <a:xfrm flipH="1">
              <a:off x="7164288" y="4012704"/>
              <a:ext cx="108012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 name="圆角矩形 50"/>
            <p:cNvSpPr/>
            <p:nvPr/>
          </p:nvSpPr>
          <p:spPr>
            <a:xfrm>
              <a:off x="5796136" y="3724672"/>
              <a:ext cx="1368152" cy="504056"/>
            </a:xfrm>
            <a:prstGeom prst="roundRect">
              <a:avLst/>
            </a:prstGeom>
            <a:gradFill>
              <a:gsLst>
                <a:gs pos="0">
                  <a:schemeClr val="bg1">
                    <a:lumMod val="50000"/>
                  </a:schemeClr>
                </a:gs>
                <a:gs pos="39999">
                  <a:schemeClr val="bg1">
                    <a:lumMod val="65000"/>
                  </a:schemeClr>
                </a:gs>
                <a:gs pos="70000">
                  <a:schemeClr val="bg1">
                    <a:lumMod val="75000"/>
                  </a:schemeClr>
                </a:gs>
                <a:gs pos="100000">
                  <a:schemeClr val="bg1">
                    <a:lumMod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tx1"/>
                  </a:solidFill>
                  <a:latin typeface="方正兰亭刊黑_GBK" pitchFamily="2" charset="-122"/>
                  <a:ea typeface="方正兰亭刊黑_GBK" pitchFamily="2" charset="-122"/>
                </a:rPr>
                <a:t>温度检测处理电路</a:t>
              </a:r>
              <a:endParaRPr lang="zh-CN" altLang="en-US" sz="1200" dirty="0">
                <a:solidFill>
                  <a:schemeClr val="tx1"/>
                </a:solidFill>
                <a:latin typeface="方正兰亭刊黑_GBK" pitchFamily="2" charset="-122"/>
                <a:ea typeface="方正兰亭刊黑_GBK" pitchFamily="2" charset="-122"/>
              </a:endParaRPr>
            </a:p>
          </p:txBody>
        </p:sp>
        <p:cxnSp>
          <p:nvCxnSpPr>
            <p:cNvPr id="52" name="直接箭头连接符 51"/>
            <p:cNvCxnSpPr/>
            <p:nvPr/>
          </p:nvCxnSpPr>
          <p:spPr>
            <a:xfrm flipH="1">
              <a:off x="4860032" y="3940696"/>
              <a:ext cx="953148"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4" name="圆角矩形 53"/>
            <p:cNvSpPr/>
            <p:nvPr/>
          </p:nvSpPr>
          <p:spPr>
            <a:xfrm>
              <a:off x="1907704" y="3724672"/>
              <a:ext cx="1080120" cy="504056"/>
            </a:xfrm>
            <a:prstGeom prst="roundRect">
              <a:avLst/>
            </a:prstGeom>
            <a:gradFill>
              <a:gsLst>
                <a:gs pos="0">
                  <a:schemeClr val="bg1">
                    <a:lumMod val="50000"/>
                  </a:schemeClr>
                </a:gs>
                <a:gs pos="39999">
                  <a:schemeClr val="bg1">
                    <a:lumMod val="65000"/>
                  </a:schemeClr>
                </a:gs>
                <a:gs pos="70000">
                  <a:schemeClr val="bg1">
                    <a:lumMod val="75000"/>
                  </a:schemeClr>
                </a:gs>
                <a:gs pos="100000">
                  <a:schemeClr val="bg1">
                    <a:lumMod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tx1"/>
                  </a:solidFill>
                  <a:latin typeface="方正兰亭刊黑_GBK" pitchFamily="2" charset="-122"/>
                  <a:ea typeface="方正兰亭刊黑_GBK" pitchFamily="2" charset="-122"/>
                </a:rPr>
                <a:t>辅助电源</a:t>
              </a:r>
              <a:endParaRPr lang="zh-CN" altLang="en-US" sz="1200" dirty="0">
                <a:solidFill>
                  <a:schemeClr val="tx1"/>
                </a:solidFill>
                <a:latin typeface="方正兰亭刊黑_GBK" pitchFamily="2" charset="-122"/>
                <a:ea typeface="方正兰亭刊黑_GBK" pitchFamily="2" charset="-122"/>
              </a:endParaRPr>
            </a:p>
          </p:txBody>
        </p:sp>
        <p:cxnSp>
          <p:nvCxnSpPr>
            <p:cNvPr id="58" name="直接箭头连接符 57"/>
            <p:cNvCxnSpPr/>
            <p:nvPr/>
          </p:nvCxnSpPr>
          <p:spPr>
            <a:xfrm flipV="1">
              <a:off x="3635896" y="2140496"/>
              <a:ext cx="0" cy="50405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2" name="圆角矩形 61"/>
            <p:cNvSpPr/>
            <p:nvPr/>
          </p:nvSpPr>
          <p:spPr>
            <a:xfrm>
              <a:off x="3059832" y="2644552"/>
              <a:ext cx="1152128" cy="504056"/>
            </a:xfrm>
            <a:prstGeom prst="roundRect">
              <a:avLst/>
            </a:prstGeom>
            <a:gradFill>
              <a:gsLst>
                <a:gs pos="0">
                  <a:schemeClr val="bg1">
                    <a:lumMod val="50000"/>
                  </a:schemeClr>
                </a:gs>
                <a:gs pos="39999">
                  <a:schemeClr val="bg1">
                    <a:lumMod val="65000"/>
                  </a:schemeClr>
                </a:gs>
                <a:gs pos="70000">
                  <a:schemeClr val="bg1">
                    <a:lumMod val="75000"/>
                  </a:schemeClr>
                </a:gs>
                <a:gs pos="100000">
                  <a:schemeClr val="bg1">
                    <a:lumMod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smtClean="0">
                  <a:solidFill>
                    <a:schemeClr val="tx1"/>
                  </a:solidFill>
                  <a:latin typeface="方正兰亭刊黑_GBK" pitchFamily="2" charset="-122"/>
                  <a:ea typeface="方正兰亭刊黑_GBK" pitchFamily="2" charset="-122"/>
                </a:rPr>
                <a:t>GPBT</a:t>
              </a:r>
              <a:r>
                <a:rPr lang="zh-CN" altLang="en-US" sz="1200" dirty="0" smtClean="0">
                  <a:solidFill>
                    <a:schemeClr val="tx1"/>
                  </a:solidFill>
                  <a:latin typeface="方正兰亭刊黑_GBK" pitchFamily="2" charset="-122"/>
                  <a:ea typeface="方正兰亭刊黑_GBK" pitchFamily="2" charset="-122"/>
                </a:rPr>
                <a:t>驱动电路</a:t>
              </a:r>
              <a:endParaRPr lang="zh-CN" altLang="en-US" sz="1200" dirty="0">
                <a:solidFill>
                  <a:schemeClr val="tx1"/>
                </a:solidFill>
                <a:latin typeface="方正兰亭刊黑_GBK" pitchFamily="2" charset="-122"/>
                <a:ea typeface="方正兰亭刊黑_GBK" pitchFamily="2" charset="-122"/>
              </a:endParaRPr>
            </a:p>
          </p:txBody>
        </p:sp>
        <p:cxnSp>
          <p:nvCxnSpPr>
            <p:cNvPr id="71" name="直接箭头连接符 70"/>
            <p:cNvCxnSpPr/>
            <p:nvPr/>
          </p:nvCxnSpPr>
          <p:spPr>
            <a:xfrm>
              <a:off x="2987824" y="3940696"/>
              <a:ext cx="504056"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4" name="圆角矩形 73"/>
            <p:cNvSpPr/>
            <p:nvPr/>
          </p:nvSpPr>
          <p:spPr>
            <a:xfrm>
              <a:off x="3491880" y="3724672"/>
              <a:ext cx="1368152" cy="504056"/>
            </a:xfrm>
            <a:prstGeom prst="roundRect">
              <a:avLst/>
            </a:prstGeom>
            <a:gradFill>
              <a:gsLst>
                <a:gs pos="0">
                  <a:schemeClr val="bg1">
                    <a:lumMod val="50000"/>
                  </a:schemeClr>
                </a:gs>
                <a:gs pos="39999">
                  <a:schemeClr val="bg1">
                    <a:lumMod val="65000"/>
                  </a:schemeClr>
                </a:gs>
                <a:gs pos="70000">
                  <a:schemeClr val="bg1">
                    <a:lumMod val="75000"/>
                  </a:schemeClr>
                </a:gs>
                <a:gs pos="100000">
                  <a:schemeClr val="bg1">
                    <a:lumMod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smtClean="0">
                  <a:solidFill>
                    <a:schemeClr val="tx1"/>
                  </a:solidFill>
                  <a:latin typeface="方正兰亭刊黑_GBK" pitchFamily="2" charset="-122"/>
                  <a:ea typeface="方正兰亭刊黑_GBK" pitchFamily="2" charset="-122"/>
                </a:rPr>
                <a:t>控制器</a:t>
              </a:r>
              <a:endParaRPr lang="zh-CN" altLang="en-US" sz="1200" dirty="0">
                <a:solidFill>
                  <a:schemeClr val="tx1"/>
                </a:solidFill>
                <a:latin typeface="方正兰亭刊黑_GBK" pitchFamily="2" charset="-122"/>
                <a:ea typeface="方正兰亭刊黑_GBK" pitchFamily="2" charset="-122"/>
              </a:endParaRPr>
            </a:p>
          </p:txBody>
        </p:sp>
        <p:cxnSp>
          <p:nvCxnSpPr>
            <p:cNvPr id="75" name="直接连接符 74"/>
            <p:cNvCxnSpPr/>
            <p:nvPr/>
          </p:nvCxnSpPr>
          <p:spPr>
            <a:xfrm>
              <a:off x="827584" y="1852464"/>
              <a:ext cx="0" cy="20882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接箭头连接符 75"/>
            <p:cNvCxnSpPr/>
            <p:nvPr/>
          </p:nvCxnSpPr>
          <p:spPr>
            <a:xfrm>
              <a:off x="827584" y="3940696"/>
              <a:ext cx="108012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0" name="直接箭头连接符 79"/>
            <p:cNvCxnSpPr/>
            <p:nvPr/>
          </p:nvCxnSpPr>
          <p:spPr>
            <a:xfrm>
              <a:off x="4572000" y="2932584"/>
              <a:ext cx="0" cy="7920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a:off x="2411760" y="2932584"/>
              <a:ext cx="0" cy="7920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直接箭头连接符 84"/>
            <p:cNvCxnSpPr/>
            <p:nvPr/>
          </p:nvCxnSpPr>
          <p:spPr>
            <a:xfrm>
              <a:off x="2411760" y="2932584"/>
              <a:ext cx="648072"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89" name="TextBox 88"/>
          <p:cNvSpPr txBox="1"/>
          <p:nvPr/>
        </p:nvSpPr>
        <p:spPr>
          <a:xfrm>
            <a:off x="3491880" y="4516760"/>
            <a:ext cx="1944216" cy="276999"/>
          </a:xfrm>
          <a:prstGeom prst="rect">
            <a:avLst/>
          </a:prstGeom>
          <a:noFill/>
        </p:spPr>
        <p:txBody>
          <a:bodyPr wrap="square" rtlCol="0">
            <a:spAutoFit/>
          </a:bodyPr>
          <a:lstStyle/>
          <a:p>
            <a:r>
              <a:rPr lang="en-US" altLang="zh-CN" sz="1200" b="1" dirty="0" smtClean="0">
                <a:solidFill>
                  <a:srgbClr val="C00000"/>
                </a:solidFill>
                <a:latin typeface="方正兰亭刊黑_GBK" pitchFamily="2" charset="-122"/>
                <a:ea typeface="方正兰亭刊黑_GBK" pitchFamily="2" charset="-122"/>
              </a:rPr>
              <a:t>*  </a:t>
            </a:r>
            <a:r>
              <a:rPr lang="zh-CN" altLang="en-US" sz="1200" b="1" dirty="0" smtClean="0">
                <a:solidFill>
                  <a:srgbClr val="C00000"/>
                </a:solidFill>
                <a:latin typeface="方正兰亭刊黑_GBK" pitchFamily="2" charset="-122"/>
                <a:ea typeface="方正兰亭刊黑_GBK" pitchFamily="2" charset="-122"/>
              </a:rPr>
              <a:t>车载充电机原理图</a:t>
            </a:r>
            <a:endParaRPr lang="zh-CN" altLang="en-US" sz="1200" b="1" dirty="0">
              <a:solidFill>
                <a:srgbClr val="C00000"/>
              </a:solidFill>
              <a:latin typeface="方正兰亭刊黑_GBK" pitchFamily="2" charset="-122"/>
              <a:ea typeface="方正兰亭刊黑_GBK" pitchFamily="2" charset="-122"/>
            </a:endParaRPr>
          </a:p>
        </p:txBody>
      </p:sp>
      <p:sp>
        <p:nvSpPr>
          <p:cNvPr id="45" name="矩形 44"/>
          <p:cNvSpPr/>
          <p:nvPr/>
        </p:nvSpPr>
        <p:spPr>
          <a:xfrm>
            <a:off x="77078" y="42191"/>
            <a:ext cx="3042805" cy="369324"/>
          </a:xfrm>
          <a:prstGeom prst="rect">
            <a:avLst/>
          </a:prstGeom>
        </p:spPr>
        <p:txBody>
          <a:bodyPr wrap="none" lIns="91432" tIns="45716" rIns="91432" bIns="45716">
            <a:spAutoFit/>
          </a:bodyPr>
          <a:lstStyle/>
          <a:p>
            <a:pPr defTabSz="914310"/>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充电桩</a:t>
            </a:r>
            <a:r>
              <a:rPr lang="en-US" altLang="zh-CN"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a:t>
            </a:r>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车载充电机测试</a:t>
            </a:r>
            <a:r>
              <a:rPr lang="zh-CN" altLang="en-US"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方案</a:t>
            </a:r>
            <a:endPar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endParaRPr>
          </a:p>
        </p:txBody>
      </p:sp>
      <p:sp>
        <p:nvSpPr>
          <p:cNvPr id="48" name="TextBox 47"/>
          <p:cNvSpPr txBox="1"/>
          <p:nvPr/>
        </p:nvSpPr>
        <p:spPr>
          <a:xfrm>
            <a:off x="288000" y="1080000"/>
            <a:ext cx="1656184" cy="307777"/>
          </a:xfrm>
          <a:prstGeom prst="rect">
            <a:avLst/>
          </a:prstGeom>
          <a:noFill/>
        </p:spPr>
        <p:txBody>
          <a:bodyPr wrap="square" rtlCol="0">
            <a:spAutoFit/>
          </a:bodyPr>
          <a:lstStyle/>
          <a:p>
            <a:r>
              <a:rPr lang="zh-CN" altLang="en-US" sz="1400" dirty="0" smtClean="0">
                <a:latin typeface="方正兰亭刊黑_GBK" pitchFamily="2" charset="-122"/>
                <a:ea typeface="方正兰亭刊黑_GBK" pitchFamily="2" charset="-122"/>
              </a:rPr>
              <a:t>车载充电机简介</a:t>
            </a:r>
            <a:endParaRPr lang="zh-CN" altLang="en-US" sz="1400" dirty="0">
              <a:latin typeface="方正兰亭刊黑_GBK" pitchFamily="2" charset="-122"/>
              <a:ea typeface="方正兰亭刊黑_GBK" pitchFamily="2" charset="-122"/>
            </a:endParaRPr>
          </a:p>
        </p:txBody>
      </p:sp>
      <p:sp>
        <p:nvSpPr>
          <p:cNvPr id="50" name="Text Box 5"/>
          <p:cNvSpPr txBox="1">
            <a:spLocks noChangeArrowheads="1"/>
          </p:cNvSpPr>
          <p:nvPr/>
        </p:nvSpPr>
        <p:spPr bwMode="auto">
          <a:xfrm>
            <a:off x="288000" y="469540"/>
            <a:ext cx="4139680" cy="535696"/>
          </a:xfrm>
          <a:prstGeom prst="rect">
            <a:avLst/>
          </a:prstGeom>
          <a:noFill/>
          <a:ln w="9525">
            <a:noFill/>
            <a:miter lim="800000"/>
            <a:headEnd/>
            <a:tailEnd/>
          </a:ln>
        </p:spPr>
        <p:txBody>
          <a:bodyPr wrap="square" anchor="ctr">
            <a:spAutoFit/>
          </a:bodyPr>
          <a:lstStyle/>
          <a:p>
            <a:pPr>
              <a:lnSpc>
                <a:spcPct val="160000"/>
              </a:lnSpc>
            </a:pPr>
            <a:r>
              <a:rPr lang="zh-CN" altLang="en-US" b="1" dirty="0" smtClean="0">
                <a:solidFill>
                  <a:srgbClr val="C00000"/>
                </a:solidFill>
                <a:latin typeface="方正兰亭刊黑_GBK" pitchFamily="2" charset="-122"/>
                <a:ea typeface="方正兰亭刊黑_GBK" pitchFamily="2" charset="-122"/>
              </a:rPr>
              <a:t>车载充电机测试</a:t>
            </a:r>
            <a:endParaRPr lang="en-US" altLang="zh-CN" b="1" dirty="0" smtClean="0">
              <a:solidFill>
                <a:srgbClr val="C00000"/>
              </a:solidFill>
              <a:latin typeface="方正兰亭刊黑_GBK" pitchFamily="2" charset="-122"/>
              <a:ea typeface="方正兰亭刊黑_GBK" pitchFamily="2" charset="-122"/>
            </a:endParaRPr>
          </a:p>
        </p:txBody>
      </p:sp>
    </p:spTree>
  </p:cSld>
  <p:clrMapOvr>
    <a:masterClrMapping/>
  </p:clrMapOvr>
  <p:transition spd="slow" advTm="15368">
    <p:push dir="u"/>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3"/>
          <p:cNvSpPr>
            <a:spLocks noChangeArrowheads="1"/>
          </p:cNvSpPr>
          <p:nvPr/>
        </p:nvSpPr>
        <p:spPr bwMode="auto">
          <a:xfrm>
            <a:off x="5938838" y="2200979"/>
            <a:ext cx="1223962" cy="289310"/>
          </a:xfrm>
          <a:prstGeom prst="rect">
            <a:avLst/>
          </a:prstGeom>
          <a:noFill/>
          <a:ln w="9525">
            <a:noFill/>
            <a:miter lim="800000"/>
            <a:headEnd/>
            <a:tailEnd/>
          </a:ln>
        </p:spPr>
        <p:txBody>
          <a:bodyPr>
            <a:spAutoFit/>
          </a:bodyPr>
          <a:lstStyle/>
          <a:p>
            <a:pPr>
              <a:lnSpc>
                <a:spcPct val="80000"/>
              </a:lnSpc>
              <a:spcBef>
                <a:spcPct val="20000"/>
              </a:spcBef>
            </a:pPr>
            <a:endParaRPr lang="zh-CN" altLang="en-US" sz="1600" b="1">
              <a:solidFill>
                <a:schemeClr val="bg1"/>
              </a:solidFill>
              <a:ea typeface="宋体" pitchFamily="2" charset="-122"/>
            </a:endParaRPr>
          </a:p>
        </p:txBody>
      </p:sp>
      <p:sp>
        <p:nvSpPr>
          <p:cNvPr id="166916" name="Rectangle 4"/>
          <p:cNvSpPr>
            <a:spLocks noChangeArrowheads="1"/>
          </p:cNvSpPr>
          <p:nvPr/>
        </p:nvSpPr>
        <p:spPr bwMode="auto">
          <a:xfrm>
            <a:off x="1422400" y="1005136"/>
            <a:ext cx="450850" cy="369332"/>
          </a:xfrm>
          <a:prstGeom prst="rect">
            <a:avLst/>
          </a:prstGeom>
          <a:solidFill>
            <a:schemeClr val="bg1"/>
          </a:solidFill>
          <a:ln w="28575">
            <a:solidFill>
              <a:schemeClr val="bg1"/>
            </a:solidFill>
            <a:miter lim="800000"/>
            <a:headEnd/>
            <a:tailEnd/>
          </a:ln>
        </p:spPr>
        <p:txBody>
          <a:bodyPr anchor="ctr">
            <a:spAutoFit/>
          </a:bodyPr>
          <a:lstStyle/>
          <a:p>
            <a:endParaRPr lang="zh-CN" altLang="en-US"/>
          </a:p>
        </p:txBody>
      </p:sp>
      <p:pic>
        <p:nvPicPr>
          <p:cNvPr id="166918" name="Picture 6"/>
          <p:cNvPicPr>
            <a:picLocks noChangeAspect="1" noChangeArrowheads="1"/>
          </p:cNvPicPr>
          <p:nvPr/>
        </p:nvPicPr>
        <p:blipFill>
          <a:blip r:embed="rId3" cstate="print"/>
          <a:srcRect/>
          <a:stretch>
            <a:fillRect/>
          </a:stretch>
        </p:blipFill>
        <p:spPr bwMode="auto">
          <a:xfrm>
            <a:off x="1979712" y="1018288"/>
            <a:ext cx="5688632" cy="3718938"/>
          </a:xfrm>
          <a:prstGeom prst="rect">
            <a:avLst/>
          </a:prstGeom>
          <a:noFill/>
          <a:ln w="9525">
            <a:noFill/>
            <a:miter lim="800000"/>
            <a:headEnd/>
            <a:tailEnd/>
          </a:ln>
        </p:spPr>
      </p:pic>
      <p:grpSp>
        <p:nvGrpSpPr>
          <p:cNvPr id="2" name="组合 9"/>
          <p:cNvGrpSpPr/>
          <p:nvPr/>
        </p:nvGrpSpPr>
        <p:grpSpPr>
          <a:xfrm flipH="1">
            <a:off x="6715140" y="1768644"/>
            <a:ext cx="1428760" cy="576815"/>
            <a:chOff x="214282" y="3857628"/>
            <a:chExt cx="1143008" cy="768850"/>
          </a:xfrm>
        </p:grpSpPr>
        <p:sp>
          <p:nvSpPr>
            <p:cNvPr id="11" name="矩形标注 10"/>
            <p:cNvSpPr/>
            <p:nvPr/>
          </p:nvSpPr>
          <p:spPr>
            <a:xfrm rot="5400000" flipV="1">
              <a:off x="428596" y="3643314"/>
              <a:ext cx="714380" cy="1143008"/>
            </a:xfrm>
            <a:prstGeom prst="wedgeRectCallout">
              <a:avLst>
                <a:gd name="adj1" fmla="val -16545"/>
                <a:gd name="adj2" fmla="val 6979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TextBox 11"/>
            <p:cNvSpPr txBox="1"/>
            <p:nvPr/>
          </p:nvSpPr>
          <p:spPr>
            <a:xfrm>
              <a:off x="285720" y="3929066"/>
              <a:ext cx="1071570" cy="697412"/>
            </a:xfrm>
            <a:prstGeom prst="rect">
              <a:avLst/>
            </a:prstGeom>
            <a:noFill/>
          </p:spPr>
          <p:txBody>
            <a:bodyPr wrap="square" rtlCol="0">
              <a:spAutoFit/>
            </a:bodyPr>
            <a:lstStyle/>
            <a:p>
              <a:r>
                <a:rPr lang="zh-CN" altLang="en-US" sz="1400" dirty="0" smtClean="0">
                  <a:solidFill>
                    <a:schemeClr val="bg1"/>
                  </a:solidFill>
                  <a:latin typeface="方正兰亭刊黑_GBK" pitchFamily="2" charset="-122"/>
                  <a:ea typeface="方正兰亭刊黑_GBK" pitchFamily="2" charset="-122"/>
                  <a:sym typeface="宋体" pitchFamily="2" charset="-122"/>
                </a:rPr>
                <a:t>提供图形化编辑界面</a:t>
              </a:r>
              <a:endParaRPr lang="zh-CN" altLang="en-US" sz="1400" dirty="0">
                <a:solidFill>
                  <a:schemeClr val="bg1"/>
                </a:solidFill>
                <a:latin typeface="方正兰亭刊黑_GBK" pitchFamily="2" charset="-122"/>
                <a:ea typeface="方正兰亭刊黑_GBK" pitchFamily="2" charset="-122"/>
              </a:endParaRPr>
            </a:p>
          </p:txBody>
        </p:sp>
      </p:grpSp>
      <p:grpSp>
        <p:nvGrpSpPr>
          <p:cNvPr id="3" name="组合 12"/>
          <p:cNvGrpSpPr/>
          <p:nvPr/>
        </p:nvGrpSpPr>
        <p:grpSpPr>
          <a:xfrm>
            <a:off x="214282" y="2518972"/>
            <a:ext cx="2214546" cy="741108"/>
            <a:chOff x="214282" y="3857628"/>
            <a:chExt cx="1143008" cy="714380"/>
          </a:xfrm>
        </p:grpSpPr>
        <p:sp>
          <p:nvSpPr>
            <p:cNvPr id="14" name="矩形标注 13"/>
            <p:cNvSpPr/>
            <p:nvPr/>
          </p:nvSpPr>
          <p:spPr>
            <a:xfrm rot="5400000" flipV="1">
              <a:off x="428596" y="3643314"/>
              <a:ext cx="714380" cy="1143008"/>
            </a:xfrm>
            <a:prstGeom prst="wedgeRectCallout">
              <a:avLst>
                <a:gd name="adj1" fmla="val -16545"/>
                <a:gd name="adj2" fmla="val 6979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TextBox 14"/>
            <p:cNvSpPr txBox="1"/>
            <p:nvPr/>
          </p:nvSpPr>
          <p:spPr>
            <a:xfrm>
              <a:off x="233502" y="3929066"/>
              <a:ext cx="1123788" cy="504350"/>
            </a:xfrm>
            <a:prstGeom prst="rect">
              <a:avLst/>
            </a:prstGeom>
            <a:noFill/>
          </p:spPr>
          <p:txBody>
            <a:bodyPr wrap="square" rtlCol="0">
              <a:spAutoFit/>
            </a:bodyPr>
            <a:lstStyle/>
            <a:p>
              <a:r>
                <a:rPr lang="zh-CN" altLang="en-US" sz="1400" dirty="0" smtClean="0">
                  <a:solidFill>
                    <a:schemeClr val="bg1"/>
                  </a:solidFill>
                  <a:latin typeface="方正兰亭刊黑_GBK" pitchFamily="2" charset="-122"/>
                  <a:ea typeface="方正兰亭刊黑_GBK" pitchFamily="2" charset="-122"/>
                  <a:sym typeface="宋体" pitchFamily="2" charset="-122"/>
                </a:rPr>
                <a:t>故障时，蓝色线条变红，同时该回路自动停止运行</a:t>
              </a:r>
              <a:endParaRPr lang="zh-CN" altLang="en-US" sz="1400" dirty="0">
                <a:solidFill>
                  <a:schemeClr val="bg1"/>
                </a:solidFill>
                <a:latin typeface="方正兰亭刊黑_GBK" pitchFamily="2" charset="-122"/>
                <a:ea typeface="方正兰亭刊黑_GBK" pitchFamily="2" charset="-122"/>
              </a:endParaRPr>
            </a:p>
          </p:txBody>
        </p:sp>
      </p:grpSp>
      <p:sp>
        <p:nvSpPr>
          <p:cNvPr id="18" name="矩形 17"/>
          <p:cNvSpPr/>
          <p:nvPr/>
        </p:nvSpPr>
        <p:spPr>
          <a:xfrm>
            <a:off x="77079" y="42191"/>
            <a:ext cx="2331071" cy="369324"/>
          </a:xfrm>
          <a:prstGeom prst="rect">
            <a:avLst/>
          </a:prstGeom>
        </p:spPr>
        <p:txBody>
          <a:bodyPr wrap="none" lIns="91432" tIns="45716" rIns="91432" bIns="45716">
            <a:spAutoFit/>
          </a:bodyPr>
          <a:lstStyle/>
          <a:p>
            <a:pPr defTabSz="914310"/>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汽车接线盒测试方案</a:t>
            </a:r>
            <a:endParaRPr lang="zh-CN" altLang="en-US"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endParaRPr>
          </a:p>
        </p:txBody>
      </p:sp>
      <p:sp>
        <p:nvSpPr>
          <p:cNvPr id="19" name="Text Box 5"/>
          <p:cNvSpPr txBox="1">
            <a:spLocks noChangeArrowheads="1"/>
          </p:cNvSpPr>
          <p:nvPr/>
        </p:nvSpPr>
        <p:spPr bwMode="auto">
          <a:xfrm>
            <a:off x="287999" y="469540"/>
            <a:ext cx="6151929" cy="535696"/>
          </a:xfrm>
          <a:prstGeom prst="rect">
            <a:avLst/>
          </a:prstGeom>
          <a:noFill/>
          <a:ln w="9525">
            <a:noFill/>
            <a:miter lim="800000"/>
            <a:headEnd/>
            <a:tailEnd/>
          </a:ln>
        </p:spPr>
        <p:txBody>
          <a:bodyPr wrap="square" anchor="ctr">
            <a:spAutoFit/>
          </a:bodyPr>
          <a:lstStyle/>
          <a:p>
            <a:pPr>
              <a:lnSpc>
                <a:spcPct val="160000"/>
              </a:lnSpc>
            </a:pPr>
            <a:r>
              <a:rPr lang="zh-CN" altLang="en-US" b="1" dirty="0">
                <a:solidFill>
                  <a:srgbClr val="C00000"/>
                </a:solidFill>
                <a:latin typeface="方正兰亭刊黑_GBK" pitchFamily="2" charset="-122"/>
                <a:ea typeface="方正兰亭刊黑_GBK" pitchFamily="2" charset="-122"/>
              </a:rPr>
              <a:t>艾德克斯测试系统</a:t>
            </a:r>
          </a:p>
        </p:txBody>
      </p:sp>
    </p:spTree>
  </p:cSld>
  <p:clrMapOvr>
    <a:masterClrMapping/>
  </p:clrMapOvr>
  <p:transition spd="slow" advTm="1536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3"/>
          <p:cNvSpPr>
            <a:spLocks noChangeArrowheads="1"/>
          </p:cNvSpPr>
          <p:nvPr/>
        </p:nvSpPr>
        <p:spPr bwMode="auto">
          <a:xfrm>
            <a:off x="6010846" y="1968173"/>
            <a:ext cx="1223962" cy="289310"/>
          </a:xfrm>
          <a:prstGeom prst="rect">
            <a:avLst/>
          </a:prstGeom>
          <a:noFill/>
          <a:ln w="9525">
            <a:noFill/>
            <a:miter lim="800000"/>
            <a:headEnd/>
            <a:tailEnd/>
          </a:ln>
        </p:spPr>
        <p:txBody>
          <a:bodyPr>
            <a:spAutoFit/>
          </a:bodyPr>
          <a:lstStyle/>
          <a:p>
            <a:pPr>
              <a:lnSpc>
                <a:spcPct val="80000"/>
              </a:lnSpc>
              <a:spcBef>
                <a:spcPct val="20000"/>
              </a:spcBef>
            </a:pPr>
            <a:endParaRPr lang="zh-CN" altLang="en-US" sz="1600" b="1">
              <a:solidFill>
                <a:schemeClr val="bg1"/>
              </a:solidFill>
              <a:ea typeface="宋体" pitchFamily="2" charset="-122"/>
            </a:endParaRPr>
          </a:p>
        </p:txBody>
      </p:sp>
      <p:sp>
        <p:nvSpPr>
          <p:cNvPr id="168964" name="Rectangle 4"/>
          <p:cNvSpPr>
            <a:spLocks noChangeArrowheads="1"/>
          </p:cNvSpPr>
          <p:nvPr/>
        </p:nvSpPr>
        <p:spPr bwMode="auto">
          <a:xfrm>
            <a:off x="1494408" y="772344"/>
            <a:ext cx="450850" cy="369332"/>
          </a:xfrm>
          <a:prstGeom prst="rect">
            <a:avLst/>
          </a:prstGeom>
          <a:solidFill>
            <a:schemeClr val="bg1"/>
          </a:solidFill>
          <a:ln w="28575">
            <a:solidFill>
              <a:schemeClr val="bg1"/>
            </a:solidFill>
            <a:miter lim="800000"/>
            <a:headEnd/>
            <a:tailEnd/>
          </a:ln>
        </p:spPr>
        <p:txBody>
          <a:bodyPr anchor="ctr">
            <a:spAutoFit/>
          </a:bodyPr>
          <a:lstStyle/>
          <a:p>
            <a:endParaRPr lang="zh-CN" altLang="en-US"/>
          </a:p>
        </p:txBody>
      </p:sp>
      <p:pic>
        <p:nvPicPr>
          <p:cNvPr id="168966" name="Picture 7"/>
          <p:cNvPicPr>
            <a:picLocks noChangeAspect="1" noChangeArrowheads="1"/>
          </p:cNvPicPr>
          <p:nvPr/>
        </p:nvPicPr>
        <p:blipFill>
          <a:blip r:embed="rId3" cstate="print"/>
          <a:srcRect/>
          <a:stretch>
            <a:fillRect/>
          </a:stretch>
        </p:blipFill>
        <p:spPr bwMode="auto">
          <a:xfrm>
            <a:off x="1331640" y="1079830"/>
            <a:ext cx="6768752" cy="3708205"/>
          </a:xfrm>
          <a:prstGeom prst="rect">
            <a:avLst/>
          </a:prstGeom>
          <a:noFill/>
          <a:ln w="9525">
            <a:noFill/>
            <a:miter lim="800000"/>
            <a:headEnd/>
            <a:tailEnd/>
          </a:ln>
        </p:spPr>
      </p:pic>
      <p:sp>
        <p:nvSpPr>
          <p:cNvPr id="9" name="矩形 8"/>
          <p:cNvSpPr/>
          <p:nvPr/>
        </p:nvSpPr>
        <p:spPr>
          <a:xfrm>
            <a:off x="2483768" y="1339528"/>
            <a:ext cx="5616624" cy="128628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9"/>
          <p:cNvGrpSpPr/>
          <p:nvPr/>
        </p:nvGrpSpPr>
        <p:grpSpPr>
          <a:xfrm>
            <a:off x="286290" y="1107066"/>
            <a:ext cx="1571604" cy="428760"/>
            <a:chOff x="214282" y="3857628"/>
            <a:chExt cx="1143008" cy="714380"/>
          </a:xfrm>
        </p:grpSpPr>
        <p:sp>
          <p:nvSpPr>
            <p:cNvPr id="11" name="矩形标注 10"/>
            <p:cNvSpPr/>
            <p:nvPr/>
          </p:nvSpPr>
          <p:spPr>
            <a:xfrm rot="5400000" flipV="1">
              <a:off x="428596" y="3643314"/>
              <a:ext cx="714380" cy="1143008"/>
            </a:xfrm>
            <a:prstGeom prst="wedgeRectCallout">
              <a:avLst>
                <a:gd name="adj1" fmla="val -16545"/>
                <a:gd name="adj2" fmla="val 6979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TextBox 11"/>
            <p:cNvSpPr txBox="1"/>
            <p:nvPr/>
          </p:nvSpPr>
          <p:spPr>
            <a:xfrm>
              <a:off x="285720" y="3929066"/>
              <a:ext cx="1071570" cy="512804"/>
            </a:xfrm>
            <a:prstGeom prst="rect">
              <a:avLst/>
            </a:prstGeom>
            <a:noFill/>
          </p:spPr>
          <p:txBody>
            <a:bodyPr wrap="square" rtlCol="0">
              <a:spAutoFit/>
            </a:bodyPr>
            <a:lstStyle/>
            <a:p>
              <a:r>
                <a:rPr lang="zh-CN" altLang="en-US" sz="1400" dirty="0" smtClean="0">
                  <a:solidFill>
                    <a:schemeClr val="bg1"/>
                  </a:solidFill>
                  <a:latin typeface="方正兰亭刊黑_GBK" pitchFamily="2" charset="-122"/>
                  <a:ea typeface="方正兰亭刊黑_GBK" pitchFamily="2" charset="-122"/>
                </a:rPr>
                <a:t>负载数据显示</a:t>
              </a:r>
              <a:endParaRPr lang="zh-CN" altLang="en-US" sz="1400" dirty="0">
                <a:solidFill>
                  <a:schemeClr val="bg1"/>
                </a:solidFill>
                <a:latin typeface="方正兰亭刊黑_GBK" pitchFamily="2" charset="-122"/>
                <a:ea typeface="方正兰亭刊黑_GBK" pitchFamily="2" charset="-122"/>
              </a:endParaRPr>
            </a:p>
          </p:txBody>
        </p:sp>
      </p:grpSp>
      <p:sp>
        <p:nvSpPr>
          <p:cNvPr id="13" name="矩形 12"/>
          <p:cNvSpPr/>
          <p:nvPr/>
        </p:nvSpPr>
        <p:spPr>
          <a:xfrm>
            <a:off x="2483768" y="2679429"/>
            <a:ext cx="5616624" cy="128628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13"/>
          <p:cNvGrpSpPr/>
          <p:nvPr/>
        </p:nvGrpSpPr>
        <p:grpSpPr>
          <a:xfrm>
            <a:off x="214852" y="2446971"/>
            <a:ext cx="1928826" cy="381723"/>
            <a:chOff x="214282" y="3857628"/>
            <a:chExt cx="1143008" cy="714380"/>
          </a:xfrm>
        </p:grpSpPr>
        <p:sp>
          <p:nvSpPr>
            <p:cNvPr id="15" name="矩形标注 14"/>
            <p:cNvSpPr/>
            <p:nvPr/>
          </p:nvSpPr>
          <p:spPr>
            <a:xfrm rot="5400000" flipV="1">
              <a:off x="428596" y="3643314"/>
              <a:ext cx="714380" cy="1143008"/>
            </a:xfrm>
            <a:prstGeom prst="wedgeRectCallout">
              <a:avLst>
                <a:gd name="adj1" fmla="val -16545"/>
                <a:gd name="adj2" fmla="val 6979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TextBox 15"/>
            <p:cNvSpPr txBox="1"/>
            <p:nvPr/>
          </p:nvSpPr>
          <p:spPr>
            <a:xfrm>
              <a:off x="285720" y="3929065"/>
              <a:ext cx="1071570" cy="575993"/>
            </a:xfrm>
            <a:prstGeom prst="rect">
              <a:avLst/>
            </a:prstGeom>
            <a:noFill/>
          </p:spPr>
          <p:txBody>
            <a:bodyPr wrap="square" rtlCol="0">
              <a:spAutoFit/>
            </a:bodyPr>
            <a:lstStyle/>
            <a:p>
              <a:r>
                <a:rPr lang="zh-CN" altLang="en-US" sz="1400" dirty="0" smtClean="0">
                  <a:solidFill>
                    <a:schemeClr val="bg1"/>
                  </a:solidFill>
                  <a:latin typeface="方正兰亭刊黑_GBK" pitchFamily="2" charset="-122"/>
                  <a:ea typeface="方正兰亭刊黑_GBK" pitchFamily="2" charset="-122"/>
                </a:rPr>
                <a:t>继电器数据显示</a:t>
              </a:r>
              <a:endParaRPr lang="zh-CN" altLang="en-US" sz="1400" dirty="0">
                <a:solidFill>
                  <a:schemeClr val="bg1"/>
                </a:solidFill>
                <a:latin typeface="方正兰亭刊黑_GBK" pitchFamily="2" charset="-122"/>
                <a:ea typeface="方正兰亭刊黑_GBK" pitchFamily="2" charset="-122"/>
              </a:endParaRPr>
            </a:p>
          </p:txBody>
        </p:sp>
      </p:grpSp>
      <p:sp>
        <p:nvSpPr>
          <p:cNvPr id="17" name="矩形 16"/>
          <p:cNvSpPr/>
          <p:nvPr/>
        </p:nvSpPr>
        <p:spPr>
          <a:xfrm>
            <a:off x="2467848" y="4019291"/>
            <a:ext cx="5632544" cy="69673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17"/>
          <p:cNvGrpSpPr/>
          <p:nvPr/>
        </p:nvGrpSpPr>
        <p:grpSpPr>
          <a:xfrm>
            <a:off x="286290" y="3822559"/>
            <a:ext cx="1785950" cy="341011"/>
            <a:chOff x="214282" y="3857628"/>
            <a:chExt cx="1143008" cy="733035"/>
          </a:xfrm>
        </p:grpSpPr>
        <p:sp>
          <p:nvSpPr>
            <p:cNvPr id="19" name="矩形标注 18"/>
            <p:cNvSpPr/>
            <p:nvPr/>
          </p:nvSpPr>
          <p:spPr>
            <a:xfrm rot="5400000" flipV="1">
              <a:off x="428596" y="3643314"/>
              <a:ext cx="714380" cy="1143008"/>
            </a:xfrm>
            <a:prstGeom prst="wedgeRectCallout">
              <a:avLst>
                <a:gd name="adj1" fmla="val -16545"/>
                <a:gd name="adj2" fmla="val 6979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TextBox 19"/>
            <p:cNvSpPr txBox="1"/>
            <p:nvPr/>
          </p:nvSpPr>
          <p:spPr>
            <a:xfrm>
              <a:off x="285720" y="3929068"/>
              <a:ext cx="1071570" cy="661595"/>
            </a:xfrm>
            <a:prstGeom prst="rect">
              <a:avLst/>
            </a:prstGeom>
            <a:noFill/>
          </p:spPr>
          <p:txBody>
            <a:bodyPr wrap="square" rtlCol="0">
              <a:spAutoFit/>
            </a:bodyPr>
            <a:lstStyle/>
            <a:p>
              <a:r>
                <a:rPr lang="zh-CN" altLang="en-US" sz="1400" dirty="0" smtClean="0">
                  <a:solidFill>
                    <a:schemeClr val="bg1"/>
                  </a:solidFill>
                  <a:latin typeface="方正兰亭刊黑_GBK" pitchFamily="2" charset="-122"/>
                  <a:ea typeface="方正兰亭刊黑_GBK" pitchFamily="2" charset="-122"/>
                </a:rPr>
                <a:t>温度仪数据显示</a:t>
              </a:r>
              <a:endParaRPr lang="zh-CN" altLang="en-US" sz="1400" dirty="0">
                <a:solidFill>
                  <a:schemeClr val="bg1"/>
                </a:solidFill>
                <a:latin typeface="方正兰亭刊黑_GBK" pitchFamily="2" charset="-122"/>
                <a:ea typeface="方正兰亭刊黑_GBK" pitchFamily="2" charset="-122"/>
              </a:endParaRPr>
            </a:p>
          </p:txBody>
        </p:sp>
      </p:grpSp>
      <p:sp>
        <p:nvSpPr>
          <p:cNvPr id="24" name="矩形 23"/>
          <p:cNvSpPr/>
          <p:nvPr/>
        </p:nvSpPr>
        <p:spPr>
          <a:xfrm>
            <a:off x="77079" y="42191"/>
            <a:ext cx="2331071" cy="369324"/>
          </a:xfrm>
          <a:prstGeom prst="rect">
            <a:avLst/>
          </a:prstGeom>
        </p:spPr>
        <p:txBody>
          <a:bodyPr wrap="none" lIns="91432" tIns="45716" rIns="91432" bIns="45716">
            <a:spAutoFit/>
          </a:bodyPr>
          <a:lstStyle/>
          <a:p>
            <a:pPr defTabSz="914310"/>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汽车接线盒测试方案</a:t>
            </a:r>
            <a:endParaRPr lang="zh-CN" altLang="en-US"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endParaRPr>
          </a:p>
        </p:txBody>
      </p:sp>
      <p:sp>
        <p:nvSpPr>
          <p:cNvPr id="25" name="Text Box 5"/>
          <p:cNvSpPr txBox="1">
            <a:spLocks noChangeArrowheads="1"/>
          </p:cNvSpPr>
          <p:nvPr/>
        </p:nvSpPr>
        <p:spPr bwMode="auto">
          <a:xfrm>
            <a:off x="287999" y="469540"/>
            <a:ext cx="6151929" cy="535696"/>
          </a:xfrm>
          <a:prstGeom prst="rect">
            <a:avLst/>
          </a:prstGeom>
          <a:noFill/>
          <a:ln w="9525">
            <a:noFill/>
            <a:miter lim="800000"/>
            <a:headEnd/>
            <a:tailEnd/>
          </a:ln>
        </p:spPr>
        <p:txBody>
          <a:bodyPr wrap="square" anchor="ctr">
            <a:spAutoFit/>
          </a:bodyPr>
          <a:lstStyle/>
          <a:p>
            <a:pPr>
              <a:lnSpc>
                <a:spcPct val="160000"/>
              </a:lnSpc>
            </a:pPr>
            <a:r>
              <a:rPr lang="zh-CN" altLang="en-US" b="1" dirty="0">
                <a:solidFill>
                  <a:srgbClr val="C00000"/>
                </a:solidFill>
                <a:latin typeface="方正兰亭刊黑_GBK" pitchFamily="2" charset="-122"/>
                <a:ea typeface="方正兰亭刊黑_GBK" pitchFamily="2" charset="-122"/>
              </a:rPr>
              <a:t>艾德克斯测试系统</a:t>
            </a:r>
          </a:p>
        </p:txBody>
      </p:sp>
    </p:spTree>
  </p:cSld>
  <p:clrMapOvr>
    <a:masterClrMapping/>
  </p:clrMapOvr>
  <p:transition spd="slow" advTm="15368">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par>
                                <p:cTn id="24" presetID="14" presetClass="entr" presetSubtype="1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randombar(horizont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bwMode="auto">
          <a:xfrm>
            <a:off x="2534808" y="1924479"/>
            <a:ext cx="4324262" cy="9390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45720" rIns="45720" anchor="ctr">
            <a:spAutoFit/>
          </a:bodyPr>
          <a:lstStyle>
            <a:lvl1pPr>
              <a:defRPr>
                <a:solidFill>
                  <a:srgbClr val="000000"/>
                </a:solidFill>
                <a:latin typeface="等线" pitchFamily="2" charset="-122"/>
                <a:ea typeface="等线" pitchFamily="2" charset="-122"/>
                <a:sym typeface="等线" pitchFamily="2" charset="-122"/>
              </a:defRPr>
            </a:lvl1pPr>
            <a:lvl2pPr marL="742950" indent="-285750">
              <a:defRPr>
                <a:solidFill>
                  <a:srgbClr val="000000"/>
                </a:solidFill>
                <a:latin typeface="等线" pitchFamily="2" charset="-122"/>
                <a:ea typeface="等线" pitchFamily="2" charset="-122"/>
                <a:sym typeface="等线" pitchFamily="2" charset="-122"/>
              </a:defRPr>
            </a:lvl2pPr>
            <a:lvl3pPr marL="1143000" indent="-228600">
              <a:defRPr>
                <a:solidFill>
                  <a:srgbClr val="000000"/>
                </a:solidFill>
                <a:latin typeface="等线" pitchFamily="2" charset="-122"/>
                <a:ea typeface="等线" pitchFamily="2" charset="-122"/>
                <a:sym typeface="等线" pitchFamily="2" charset="-122"/>
              </a:defRPr>
            </a:lvl3pPr>
            <a:lvl4pPr marL="1600200" indent="-228600">
              <a:defRPr>
                <a:solidFill>
                  <a:srgbClr val="000000"/>
                </a:solidFill>
                <a:latin typeface="等线" pitchFamily="2" charset="-122"/>
                <a:ea typeface="等线" pitchFamily="2" charset="-122"/>
                <a:sym typeface="等线" pitchFamily="2" charset="-122"/>
              </a:defRPr>
            </a:lvl4pPr>
            <a:lvl5pPr marL="2057400" indent="-228600">
              <a:defRPr>
                <a:solidFill>
                  <a:srgbClr val="000000"/>
                </a:solidFill>
                <a:latin typeface="等线" pitchFamily="2" charset="-122"/>
                <a:ea typeface="等线" pitchFamily="2" charset="-122"/>
                <a:sym typeface="等线" pitchFamily="2" charset="-122"/>
              </a:defRPr>
            </a:lvl5pPr>
            <a:lvl6pPr marL="2514600" indent="-228600" eaLnBrk="0" fontAlgn="base" hangingPunct="0">
              <a:spcBef>
                <a:spcPct val="0"/>
              </a:spcBef>
              <a:spcAft>
                <a:spcPct val="0"/>
              </a:spcAft>
              <a:defRPr>
                <a:solidFill>
                  <a:srgbClr val="000000"/>
                </a:solidFill>
                <a:latin typeface="等线" pitchFamily="2" charset="-122"/>
                <a:ea typeface="等线" pitchFamily="2" charset="-122"/>
                <a:sym typeface="等线" pitchFamily="2" charset="-122"/>
              </a:defRPr>
            </a:lvl6pPr>
            <a:lvl7pPr marL="2971800" indent="-228600" eaLnBrk="0" fontAlgn="base" hangingPunct="0">
              <a:spcBef>
                <a:spcPct val="0"/>
              </a:spcBef>
              <a:spcAft>
                <a:spcPct val="0"/>
              </a:spcAft>
              <a:defRPr>
                <a:solidFill>
                  <a:srgbClr val="000000"/>
                </a:solidFill>
                <a:latin typeface="等线" pitchFamily="2" charset="-122"/>
                <a:ea typeface="等线" pitchFamily="2" charset="-122"/>
                <a:sym typeface="等线" pitchFamily="2" charset="-122"/>
              </a:defRPr>
            </a:lvl7pPr>
            <a:lvl8pPr marL="3429000" indent="-228600" eaLnBrk="0" fontAlgn="base" hangingPunct="0">
              <a:spcBef>
                <a:spcPct val="0"/>
              </a:spcBef>
              <a:spcAft>
                <a:spcPct val="0"/>
              </a:spcAft>
              <a:defRPr>
                <a:solidFill>
                  <a:srgbClr val="000000"/>
                </a:solidFill>
                <a:latin typeface="等线" pitchFamily="2" charset="-122"/>
                <a:ea typeface="等线" pitchFamily="2" charset="-122"/>
                <a:sym typeface="等线" pitchFamily="2" charset="-122"/>
              </a:defRPr>
            </a:lvl8pPr>
            <a:lvl9pPr marL="3886200" indent="-228600" eaLnBrk="0" fontAlgn="base" hangingPunct="0">
              <a:spcBef>
                <a:spcPct val="0"/>
              </a:spcBef>
              <a:spcAft>
                <a:spcPct val="0"/>
              </a:spcAft>
              <a:defRPr>
                <a:solidFill>
                  <a:srgbClr val="000000"/>
                </a:solidFill>
                <a:latin typeface="等线" pitchFamily="2" charset="-122"/>
                <a:ea typeface="等线" pitchFamily="2" charset="-122"/>
                <a:sym typeface="等线" pitchFamily="2" charset="-122"/>
              </a:defRPr>
            </a:lvl9pPr>
          </a:lstStyle>
          <a:p>
            <a:pPr algn="ctr" defTabSz="914310"/>
            <a:r>
              <a:rPr lang="zh-CN" altLang="en-US" sz="5500" kern="0" dirty="0" smtClean="0">
                <a:solidFill>
                  <a:sysClr val="windowText" lastClr="000000"/>
                </a:solidFill>
                <a:latin typeface="方正兰亭刊黑_GBK" pitchFamily="2" charset="-122"/>
                <a:ea typeface="方正兰亭刊黑_GBK" pitchFamily="2" charset="-122"/>
                <a:sym typeface="FZLanTingKanHei-R-GBK" charset="0"/>
              </a:rPr>
              <a:t>关于艾德克斯</a:t>
            </a:r>
            <a:endParaRPr lang="zh-CN" altLang="zh-CN" sz="5500" kern="0" dirty="0">
              <a:solidFill>
                <a:sysClr val="windowText" lastClr="000000"/>
              </a:solidFill>
              <a:latin typeface="方正兰亭刊黑_GBK" pitchFamily="2" charset="-122"/>
              <a:ea typeface="方正兰亭刊黑_GBK" pitchFamily="2" charset="-122"/>
              <a:sym typeface="FZLanTingKanHei-R-GBK" charset="0"/>
            </a:endParaRPr>
          </a:p>
        </p:txBody>
      </p:sp>
    </p:spTree>
    <p:extLst>
      <p:ext uri="{BB962C8B-B14F-4D97-AF65-F5344CB8AC3E}">
        <p14:creationId xmlns:p14="http://schemas.microsoft.com/office/powerpoint/2010/main" xmlns="" val="1800423218"/>
      </p:ext>
    </p:extLst>
  </p:cSld>
  <p:clrMapOvr>
    <a:masterClrMapping/>
  </p:clrMapOvr>
  <p:transition spd="slow" advTm="15368">
    <p:push dir="u"/>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316418" y="4733485"/>
            <a:ext cx="560786" cy="262187"/>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0"/>
            <a:ext cx="9144000" cy="3658729"/>
          </a:xfrm>
          <a:prstGeom prst="rect">
            <a:avLst/>
          </a:prstGeom>
        </p:spPr>
      </p:pic>
      <p:pic>
        <p:nvPicPr>
          <p:cNvPr id="5" name="内容占位符 4"/>
          <p:cNvPicPr>
            <a:picLocks noGrp="1" noChangeAspect="1"/>
          </p:cNvPicPr>
          <p:nvPr>
            <p:ph idx="1"/>
          </p:nvPr>
        </p:nvPicPr>
        <p:blipFill>
          <a:blip r:embed="rId6" cstate="print">
            <a:extLst>
              <a:ext uri="{28A0092B-C50C-407E-A947-70E740481C1C}">
                <a14:useLocalDpi xmlns:a14="http://schemas.microsoft.com/office/drawing/2010/main" xmlns="" val="0"/>
              </a:ext>
            </a:extLst>
          </a:blip>
          <a:stretch>
            <a:fillRect/>
          </a:stretch>
        </p:blipFill>
        <p:spPr>
          <a:xfrm>
            <a:off x="179518" y="186088"/>
            <a:ext cx="1450103" cy="255551"/>
          </a:xfrm>
        </p:spPr>
      </p:pic>
      <p:sp>
        <p:nvSpPr>
          <p:cNvPr id="8" name="矩形 7"/>
          <p:cNvSpPr/>
          <p:nvPr/>
        </p:nvSpPr>
        <p:spPr>
          <a:xfrm>
            <a:off x="0" y="3436911"/>
            <a:ext cx="9144000" cy="1728534"/>
          </a:xfrm>
          <a:prstGeom prst="rect">
            <a:avLst/>
          </a:prstGeom>
          <a:solidFill>
            <a:srgbClr val="5C8A1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914310"/>
            <a:endParaRPr lang="zh-CN" altLang="en-US">
              <a:solidFill>
                <a:prstClr val="white"/>
              </a:solidFill>
            </a:endParaRPr>
          </a:p>
        </p:txBody>
      </p:sp>
      <p:sp>
        <p:nvSpPr>
          <p:cNvPr id="7" name="矩形 6"/>
          <p:cNvSpPr/>
          <p:nvPr/>
        </p:nvSpPr>
        <p:spPr>
          <a:xfrm>
            <a:off x="612000" y="3962099"/>
            <a:ext cx="7920000" cy="646523"/>
          </a:xfrm>
          <a:prstGeom prst="rect">
            <a:avLst/>
          </a:prstGeom>
        </p:spPr>
        <p:txBody>
          <a:bodyPr wrap="square" lIns="91432" tIns="45716" rIns="91432" bIns="45716" anchor="ctr">
            <a:spAutoFit/>
          </a:bodyPr>
          <a:lstStyle/>
          <a:p>
            <a:pPr defTabSz="914310">
              <a:spcAft>
                <a:spcPts val="600"/>
              </a:spcAft>
            </a:pPr>
            <a:r>
              <a:rPr lang="zh-CN" altLang="en-US" b="1" dirty="0" smtClean="0">
                <a:solidFill>
                  <a:srgbClr val="FF0000"/>
                </a:solidFill>
                <a:latin typeface="Arial" pitchFamily="34" charset="0"/>
                <a:ea typeface="微软雅黑" pitchFamily="34" charset="-122"/>
                <a:cs typeface="Arial" pitchFamily="34" charset="0"/>
              </a:rPr>
              <a:t>艾德克斯 </a:t>
            </a:r>
            <a:r>
              <a:rPr lang="en-US" altLang="zh-CN" b="1" dirty="0" smtClean="0">
                <a:solidFill>
                  <a:srgbClr val="FF0000"/>
                </a:solidFill>
                <a:latin typeface="Arial" pitchFamily="34" charset="0"/>
                <a:ea typeface="微软雅黑" pitchFamily="34" charset="-122"/>
                <a:cs typeface="Arial" pitchFamily="34" charset="0"/>
              </a:rPr>
              <a:t>ITECH</a:t>
            </a:r>
            <a:r>
              <a:rPr lang="en-US" altLang="zh-CN" b="1" dirty="0" smtClean="0">
                <a:solidFill>
                  <a:prstClr val="white"/>
                </a:solidFill>
                <a:latin typeface="Arial" pitchFamily="34" charset="0"/>
                <a:ea typeface="微软雅黑" pitchFamily="34" charset="-122"/>
                <a:cs typeface="Arial" pitchFamily="34" charset="0"/>
              </a:rPr>
              <a:t>  </a:t>
            </a:r>
            <a:r>
              <a:rPr lang="zh-CN" altLang="en-US" sz="1600" dirty="0">
                <a:solidFill>
                  <a:prstClr val="white"/>
                </a:solidFill>
                <a:ea typeface="微软雅黑" pitchFamily="34" charset="-122"/>
              </a:rPr>
              <a:t>是专业生产测试测量仪器的厂家</a:t>
            </a:r>
            <a:r>
              <a:rPr lang="zh-CN" altLang="en-US" sz="2000" dirty="0">
                <a:solidFill>
                  <a:prstClr val="white"/>
                </a:solidFill>
                <a:ea typeface="微软雅黑" pitchFamily="34" charset="-122"/>
              </a:rPr>
              <a:t>。</a:t>
            </a:r>
            <a:r>
              <a:rPr lang="zh-CN" altLang="en-US" sz="1600" dirty="0">
                <a:solidFill>
                  <a:prstClr val="white"/>
                </a:solidFill>
                <a:ea typeface="微软雅黑" pitchFamily="34" charset="-122"/>
              </a:rPr>
              <a:t>始终致力于功率电子测试领域相关产品和解决方案的研究，拥有极其宽广的产品线，和覆盖全世界的专业服务。</a:t>
            </a:r>
            <a:endParaRPr lang="zh-CN" altLang="en-US" sz="1600" dirty="0">
              <a:solidFill>
                <a:prstClr val="white"/>
              </a:solidFill>
              <a:ea typeface="微软雅黑" pitchFamily="34" charset="-122"/>
              <a:cs typeface="Arial Unicode MS" pitchFamily="34" charset="-122"/>
            </a:endParaRPr>
          </a:p>
        </p:txBody>
      </p:sp>
    </p:spTree>
    <p:custDataLst>
      <p:tags r:id="rId1"/>
    </p:custDataLst>
    <p:extLst>
      <p:ext uri="{BB962C8B-B14F-4D97-AF65-F5344CB8AC3E}">
        <p14:creationId xmlns:p14="http://schemas.microsoft.com/office/powerpoint/2010/main" xmlns="" val="3663564574"/>
      </p:ext>
    </p:extLst>
  </p:cSld>
  <p:clrMapOvr>
    <a:masterClrMapping/>
  </p:clrMapOvr>
  <p:transition spd="slow" advTm="15368">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316418" y="4733485"/>
            <a:ext cx="560786" cy="262187"/>
          </a:xfrm>
          <a:prstGeom prst="rect">
            <a:avLst/>
          </a:prstGeom>
        </p:spPr>
      </p:pic>
      <p:pic>
        <p:nvPicPr>
          <p:cNvPr id="8" name="Picture 1" descr="E:\市场部-唐瑜\素材\首页BANNER源文件-01.jpg"/>
          <p:cNvPicPr>
            <a:picLocks noChangeAspect="1" noChangeArrowheads="1"/>
          </p:cNvPicPr>
          <p:nvPr/>
        </p:nvPicPr>
        <p:blipFill>
          <a:blip r:embed="rId5" cstate="print"/>
          <a:srcRect/>
          <a:stretch>
            <a:fillRect/>
          </a:stretch>
        </p:blipFill>
        <p:spPr bwMode="auto">
          <a:xfrm>
            <a:off x="0" y="-22465"/>
            <a:ext cx="9163020" cy="3675505"/>
          </a:xfrm>
          <a:prstGeom prst="rect">
            <a:avLst/>
          </a:prstGeom>
          <a:noFill/>
        </p:spPr>
      </p:pic>
      <p:sp>
        <p:nvSpPr>
          <p:cNvPr id="14" name="矩形 13"/>
          <p:cNvSpPr/>
          <p:nvPr/>
        </p:nvSpPr>
        <p:spPr>
          <a:xfrm>
            <a:off x="0" y="3452597"/>
            <a:ext cx="9163020" cy="1692494"/>
          </a:xfrm>
          <a:prstGeom prst="rect">
            <a:avLst/>
          </a:prstGeom>
          <a:solidFill>
            <a:srgbClr val="1E7E7C">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914310"/>
            <a:endParaRPr lang="zh-CN" altLang="en-US">
              <a:solidFill>
                <a:prstClr val="white"/>
              </a:solidFill>
            </a:endParaRPr>
          </a:p>
        </p:txBody>
      </p:sp>
      <p:pic>
        <p:nvPicPr>
          <p:cNvPr id="13" name="内容占位符 4"/>
          <p:cNvPicPr>
            <a:picLocks noGrp="1" noChangeAspect="1"/>
          </p:cNvPicPr>
          <p:nvPr>
            <p:ph idx="1"/>
          </p:nvPr>
        </p:nvPicPr>
        <p:blipFill>
          <a:blip r:embed="rId6" cstate="print">
            <a:extLst>
              <a:ext uri="{28A0092B-C50C-407E-A947-70E740481C1C}">
                <a14:useLocalDpi xmlns:a14="http://schemas.microsoft.com/office/drawing/2010/main" xmlns="" val="0"/>
              </a:ext>
            </a:extLst>
          </a:blip>
          <a:stretch>
            <a:fillRect/>
          </a:stretch>
        </p:blipFill>
        <p:spPr>
          <a:xfrm>
            <a:off x="179518" y="186088"/>
            <a:ext cx="1450103" cy="255551"/>
          </a:xfrm>
        </p:spPr>
      </p:pic>
      <p:sp>
        <p:nvSpPr>
          <p:cNvPr id="9" name="矩形 8"/>
          <p:cNvSpPr/>
          <p:nvPr/>
        </p:nvSpPr>
        <p:spPr>
          <a:xfrm>
            <a:off x="5868144" y="1636184"/>
            <a:ext cx="2088232" cy="1816435"/>
          </a:xfrm>
          <a:prstGeom prst="rect">
            <a:avLst/>
          </a:prstGeom>
          <a:noFill/>
        </p:spPr>
        <p:txBody>
          <a:bodyPr wrap="square" lIns="91432" tIns="45716" rIns="91432" bIns="45716">
            <a:spAutoFit/>
          </a:bodyPr>
          <a:lstStyle/>
          <a:p>
            <a:pPr defTabSz="914310"/>
            <a:r>
              <a:rPr lang="en-US" altLang="zh-CN" sz="2800" b="1" dirty="0">
                <a:ln w="10541" cmpd="sng">
                  <a:solidFill>
                    <a:prstClr val="white"/>
                  </a:solidFill>
                  <a:prstDash val="solid"/>
                </a:ln>
                <a:solidFill>
                  <a:srgbClr val="C00000"/>
                </a:solidFill>
                <a:latin typeface="Arial Unicode MS" pitchFamily="34" charset="-122"/>
                <a:ea typeface="Arial Unicode MS" pitchFamily="34" charset="-122"/>
                <a:cs typeface="Arial Unicode MS" pitchFamily="34" charset="-122"/>
              </a:rPr>
              <a:t>I</a:t>
            </a:r>
            <a:r>
              <a:rPr lang="en-US" altLang="zh-CN" sz="2800" b="1" dirty="0">
                <a:ln w="10541" cmpd="sng">
                  <a:solidFill>
                    <a:prstClr val="white"/>
                  </a:solidFill>
                  <a:prstDash val="solid"/>
                </a:ln>
                <a:solidFill>
                  <a:prstClr val="black"/>
                </a:solidFill>
                <a:latin typeface="Arial Unicode MS" pitchFamily="34" charset="-122"/>
                <a:ea typeface="Arial Unicode MS" pitchFamily="34" charset="-122"/>
                <a:cs typeface="Arial Unicode MS" pitchFamily="34" charset="-122"/>
              </a:rPr>
              <a:t>ntelligent </a:t>
            </a:r>
          </a:p>
          <a:p>
            <a:pPr defTabSz="914310"/>
            <a:r>
              <a:rPr lang="en-US" altLang="zh-CN" sz="2800" b="1" dirty="0">
                <a:ln w="10541" cmpd="sng">
                  <a:solidFill>
                    <a:prstClr val="white"/>
                  </a:solidFill>
                  <a:prstDash val="solid"/>
                </a:ln>
                <a:solidFill>
                  <a:srgbClr val="C00000"/>
                </a:solidFill>
                <a:latin typeface="Arial Unicode MS" pitchFamily="34" charset="-122"/>
                <a:ea typeface="Arial Unicode MS" pitchFamily="34" charset="-122"/>
                <a:cs typeface="Arial Unicode MS" pitchFamily="34" charset="-122"/>
              </a:rPr>
              <a:t>I</a:t>
            </a:r>
            <a:r>
              <a:rPr lang="en-US" altLang="zh-CN" sz="2800" b="1" dirty="0">
                <a:ln w="10541" cmpd="sng">
                  <a:solidFill>
                    <a:prstClr val="white"/>
                  </a:solidFill>
                  <a:prstDash val="solid"/>
                </a:ln>
                <a:solidFill>
                  <a:prstClr val="black"/>
                </a:solidFill>
                <a:latin typeface="Arial Unicode MS" pitchFamily="34" charset="-122"/>
                <a:ea typeface="Arial Unicode MS" pitchFamily="34" charset="-122"/>
                <a:cs typeface="Arial Unicode MS" pitchFamily="34" charset="-122"/>
              </a:rPr>
              <a:t>ntegrated </a:t>
            </a:r>
          </a:p>
          <a:p>
            <a:pPr defTabSz="914310"/>
            <a:r>
              <a:rPr lang="en-US" altLang="zh-CN" sz="2800" b="1" dirty="0">
                <a:ln w="10541" cmpd="sng">
                  <a:solidFill>
                    <a:prstClr val="white"/>
                  </a:solidFill>
                  <a:prstDash val="solid"/>
                </a:ln>
                <a:solidFill>
                  <a:srgbClr val="C00000"/>
                </a:solidFill>
                <a:latin typeface="Arial Unicode MS" pitchFamily="34" charset="-122"/>
                <a:ea typeface="Arial Unicode MS" pitchFamily="34" charset="-122"/>
                <a:cs typeface="Arial Unicode MS" pitchFamily="34" charset="-122"/>
              </a:rPr>
              <a:t>I</a:t>
            </a:r>
            <a:r>
              <a:rPr lang="en-US" altLang="zh-CN" sz="2800" b="1" dirty="0">
                <a:ln w="10541" cmpd="sng">
                  <a:solidFill>
                    <a:prstClr val="white"/>
                  </a:solidFill>
                  <a:prstDash val="solid"/>
                </a:ln>
                <a:solidFill>
                  <a:prstClr val="black"/>
                </a:solidFill>
                <a:latin typeface="Arial Unicode MS" pitchFamily="34" charset="-122"/>
                <a:ea typeface="Arial Unicode MS" pitchFamily="34" charset="-122"/>
                <a:cs typeface="Arial Unicode MS" pitchFamily="34" charset="-122"/>
              </a:rPr>
              <a:t>nstrument </a:t>
            </a:r>
          </a:p>
          <a:p>
            <a:pPr defTabSz="914310"/>
            <a:r>
              <a:rPr lang="en-US" altLang="zh-CN" sz="2800" b="1" dirty="0">
                <a:ln w="10541" cmpd="sng">
                  <a:solidFill>
                    <a:prstClr val="white"/>
                  </a:solidFill>
                  <a:prstDash val="solid"/>
                </a:ln>
                <a:solidFill>
                  <a:srgbClr val="C00000"/>
                </a:solidFill>
                <a:latin typeface="Arial Unicode MS" pitchFamily="34" charset="-122"/>
                <a:ea typeface="Arial Unicode MS" pitchFamily="34" charset="-122"/>
                <a:cs typeface="Arial Unicode MS" pitchFamily="34" charset="-122"/>
              </a:rPr>
              <a:t>Tech</a:t>
            </a:r>
            <a:r>
              <a:rPr lang="en-US" altLang="zh-CN" sz="2800" b="1" dirty="0">
                <a:ln w="10541" cmpd="sng">
                  <a:solidFill>
                    <a:prstClr val="white"/>
                  </a:solidFill>
                  <a:prstDash val="solid"/>
                </a:ln>
                <a:solidFill>
                  <a:prstClr val="black"/>
                </a:solidFill>
                <a:latin typeface="Arial Unicode MS" pitchFamily="34" charset="-122"/>
                <a:ea typeface="Arial Unicode MS" pitchFamily="34" charset="-122"/>
                <a:cs typeface="Arial Unicode MS" pitchFamily="34" charset="-122"/>
              </a:rPr>
              <a:t>nology</a:t>
            </a:r>
          </a:p>
        </p:txBody>
      </p:sp>
      <p:sp>
        <p:nvSpPr>
          <p:cNvPr id="15" name="矩形 14"/>
          <p:cNvSpPr/>
          <p:nvPr/>
        </p:nvSpPr>
        <p:spPr>
          <a:xfrm>
            <a:off x="612000" y="3800431"/>
            <a:ext cx="7920000" cy="969787"/>
          </a:xfrm>
          <a:prstGeom prst="rect">
            <a:avLst/>
          </a:prstGeom>
        </p:spPr>
        <p:txBody>
          <a:bodyPr wrap="square" lIns="91432" tIns="45716" rIns="91432" bIns="45716" anchor="ctr">
            <a:spAutoFit/>
          </a:bodyPr>
          <a:lstStyle/>
          <a:p>
            <a:pPr defTabSz="914310">
              <a:spcAft>
                <a:spcPts val="600"/>
              </a:spcAft>
              <a:defRPr/>
            </a:pPr>
            <a:r>
              <a:rPr lang="en-US" altLang="zh-CN" b="1" dirty="0">
                <a:solidFill>
                  <a:srgbClr val="FF0000"/>
                </a:solidFill>
                <a:latin typeface="Arial" pitchFamily="34" charset="0"/>
                <a:ea typeface="微软雅黑" pitchFamily="34" charset="-122"/>
                <a:cs typeface="Arial" pitchFamily="34" charset="0"/>
              </a:rPr>
              <a:t>ITECH</a:t>
            </a:r>
            <a:r>
              <a:rPr lang="en-US" altLang="zh-CN" dirty="0">
                <a:solidFill>
                  <a:prstClr val="white"/>
                </a:solidFill>
                <a:latin typeface="Arial" pitchFamily="34" charset="0"/>
                <a:ea typeface="微软雅黑" pitchFamily="34" charset="-122"/>
                <a:cs typeface="Arial" pitchFamily="34" charset="0"/>
              </a:rPr>
              <a:t> </a:t>
            </a:r>
            <a:r>
              <a:rPr lang="en-US" altLang="zh-CN" dirty="0" smtClean="0">
                <a:solidFill>
                  <a:prstClr val="white"/>
                </a:solidFill>
                <a:latin typeface="Arial" pitchFamily="34" charset="0"/>
                <a:ea typeface="微软雅黑" pitchFamily="34" charset="-122"/>
                <a:cs typeface="Arial" pitchFamily="34" charset="0"/>
              </a:rPr>
              <a:t> </a:t>
            </a:r>
            <a:r>
              <a:rPr lang="zh-CN" altLang="en-US" sz="1600" dirty="0">
                <a:solidFill>
                  <a:prstClr val="white"/>
                </a:solidFill>
                <a:latin typeface="Arial" pitchFamily="34" charset="0"/>
                <a:ea typeface="微软雅黑" pitchFamily="34" charset="-122"/>
                <a:cs typeface="Arial" pitchFamily="34" charset="0"/>
              </a:rPr>
              <a:t>代表了 </a:t>
            </a:r>
            <a:r>
              <a:rPr lang="zh-CN" altLang="en-US" sz="1600" b="1" dirty="0">
                <a:solidFill>
                  <a:srgbClr val="FF0000"/>
                </a:solidFill>
                <a:latin typeface="Arial" pitchFamily="34" charset="0"/>
                <a:ea typeface="微软雅黑" pitchFamily="34" charset="-122"/>
                <a:cs typeface="Arial" pitchFamily="34" charset="0"/>
              </a:rPr>
              <a:t>智能</a:t>
            </a:r>
            <a:r>
              <a:rPr lang="zh-CN" altLang="en-US" sz="1600" dirty="0">
                <a:solidFill>
                  <a:prstClr val="white"/>
                </a:solidFill>
                <a:latin typeface="Arial" pitchFamily="34" charset="0"/>
                <a:ea typeface="微软雅黑" pitchFamily="34" charset="-122"/>
                <a:cs typeface="Arial" pitchFamily="34" charset="0"/>
              </a:rPr>
              <a:t>、</a:t>
            </a:r>
            <a:r>
              <a:rPr lang="zh-CN" altLang="en-US" sz="1600" b="1" dirty="0">
                <a:solidFill>
                  <a:srgbClr val="FF0000"/>
                </a:solidFill>
                <a:latin typeface="Arial" pitchFamily="34" charset="0"/>
                <a:ea typeface="微软雅黑" pitchFamily="34" charset="-122"/>
                <a:cs typeface="Arial" pitchFamily="34" charset="0"/>
              </a:rPr>
              <a:t>集成</a:t>
            </a:r>
            <a:r>
              <a:rPr lang="zh-CN" altLang="en-US" sz="1600" dirty="0">
                <a:solidFill>
                  <a:prstClr val="white"/>
                </a:solidFill>
                <a:latin typeface="Arial" pitchFamily="34" charset="0"/>
                <a:ea typeface="微软雅黑" pitchFamily="34" charset="-122"/>
                <a:cs typeface="Arial" pitchFamily="34" charset="0"/>
              </a:rPr>
              <a:t>、</a:t>
            </a:r>
            <a:r>
              <a:rPr lang="zh-CN" altLang="en-US" sz="1600" b="1" dirty="0">
                <a:solidFill>
                  <a:srgbClr val="FF0000"/>
                </a:solidFill>
                <a:latin typeface="Arial" pitchFamily="34" charset="0"/>
                <a:ea typeface="微软雅黑" pitchFamily="34" charset="-122"/>
                <a:cs typeface="Arial" pitchFamily="34" charset="0"/>
              </a:rPr>
              <a:t>仪器</a:t>
            </a:r>
            <a:r>
              <a:rPr lang="zh-CN" altLang="en-US" sz="1600" dirty="0">
                <a:solidFill>
                  <a:prstClr val="white"/>
                </a:solidFill>
                <a:latin typeface="Arial" pitchFamily="34" charset="0"/>
                <a:ea typeface="微软雅黑" pitchFamily="34" charset="-122"/>
                <a:cs typeface="Arial" pitchFamily="34" charset="0"/>
              </a:rPr>
              <a:t>和</a:t>
            </a:r>
            <a:r>
              <a:rPr lang="zh-CN" altLang="en-US" sz="1600" b="1" dirty="0">
                <a:solidFill>
                  <a:srgbClr val="FF0000"/>
                </a:solidFill>
                <a:latin typeface="Arial" pitchFamily="34" charset="0"/>
                <a:ea typeface="微软雅黑" pitchFamily="34" charset="-122"/>
                <a:cs typeface="Arial" pitchFamily="34" charset="0"/>
              </a:rPr>
              <a:t>技术</a:t>
            </a:r>
            <a:r>
              <a:rPr lang="zh-CN" altLang="en-US" sz="1600" dirty="0">
                <a:solidFill>
                  <a:prstClr val="white"/>
                </a:solidFill>
                <a:latin typeface="Arial" pitchFamily="34" charset="0"/>
                <a:ea typeface="微软雅黑" pitchFamily="34" charset="-122"/>
                <a:cs typeface="Arial" pitchFamily="34" charset="0"/>
              </a:rPr>
              <a:t>。</a:t>
            </a:r>
            <a:endParaRPr lang="en-US" altLang="zh-CN" sz="1600" dirty="0">
              <a:solidFill>
                <a:prstClr val="white"/>
              </a:solidFill>
              <a:latin typeface="Arial" pitchFamily="34" charset="0"/>
              <a:ea typeface="微软雅黑" pitchFamily="34" charset="-122"/>
              <a:cs typeface="Arial" pitchFamily="34" charset="0"/>
            </a:endParaRPr>
          </a:p>
          <a:p>
            <a:pPr defTabSz="914310">
              <a:spcAft>
                <a:spcPts val="600"/>
              </a:spcAft>
              <a:defRPr/>
            </a:pPr>
            <a:r>
              <a:rPr lang="zh-CN" altLang="en-US" b="1" dirty="0">
                <a:solidFill>
                  <a:srgbClr val="FF0000"/>
                </a:solidFill>
                <a:latin typeface="Arial" pitchFamily="34" charset="0"/>
                <a:ea typeface="微软雅黑" pitchFamily="34" charset="-122"/>
                <a:cs typeface="Arial" pitchFamily="34" charset="0"/>
              </a:rPr>
              <a:t>艾德克斯 </a:t>
            </a:r>
            <a:r>
              <a:rPr lang="en-US" altLang="zh-CN" b="1" dirty="0">
                <a:solidFill>
                  <a:srgbClr val="FF0000"/>
                </a:solidFill>
                <a:latin typeface="Arial" pitchFamily="34" charset="0"/>
                <a:ea typeface="微软雅黑" pitchFamily="34" charset="-122"/>
                <a:cs typeface="Arial" pitchFamily="34" charset="0"/>
              </a:rPr>
              <a:t>ITECH </a:t>
            </a:r>
            <a:r>
              <a:rPr lang="zh-CN" altLang="en-US" sz="1600" dirty="0">
                <a:solidFill>
                  <a:prstClr val="white"/>
                </a:solidFill>
                <a:latin typeface="Arial" pitchFamily="34" charset="0"/>
                <a:ea typeface="微软雅黑" pitchFamily="34" charset="-122"/>
                <a:cs typeface="Arial" pitchFamily="34" charset="0"/>
              </a:rPr>
              <a:t>始终坚持以此作为产品和发展的标准，并且以先进的技术为全世界工程师带去了智能和集成的仪器。</a:t>
            </a:r>
          </a:p>
        </p:txBody>
      </p:sp>
    </p:spTree>
    <p:custDataLst>
      <p:tags r:id="rId1"/>
    </p:custDataLst>
    <p:extLst>
      <p:ext uri="{BB962C8B-B14F-4D97-AF65-F5344CB8AC3E}">
        <p14:creationId xmlns:p14="http://schemas.microsoft.com/office/powerpoint/2010/main" xmlns="" val="2694662498"/>
      </p:ext>
    </p:extLst>
  </p:cSld>
  <p:clrMapOvr>
    <a:masterClrMapping/>
  </p:clrMapOvr>
  <p:transition spd="slow" advTm="15368">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316418" y="4733485"/>
            <a:ext cx="560786" cy="262187"/>
          </a:xfrm>
          <a:prstGeom prst="rect">
            <a:avLst/>
          </a:prstGeom>
        </p:spPr>
      </p:pic>
      <p:pic>
        <p:nvPicPr>
          <p:cNvPr id="5" name="Picture 2"/>
          <p:cNvPicPr>
            <a:picLocks noChangeAspect="1" noChangeArrowheads="1"/>
          </p:cNvPicPr>
          <p:nvPr/>
        </p:nvPicPr>
        <p:blipFill rotWithShape="1">
          <a:blip r:embed="rId5" cstate="print"/>
          <a:srcRect t="-1" b="6478"/>
          <a:stretch/>
        </p:blipFill>
        <p:spPr bwMode="auto">
          <a:xfrm>
            <a:off x="0" y="36"/>
            <a:ext cx="9144000" cy="3649201"/>
          </a:xfrm>
          <a:prstGeom prst="rect">
            <a:avLst/>
          </a:prstGeom>
          <a:noFill/>
          <a:ln w="9525">
            <a:noFill/>
            <a:miter lim="800000"/>
            <a:headEnd/>
            <a:tailEnd/>
          </a:ln>
        </p:spPr>
      </p:pic>
      <p:grpSp>
        <p:nvGrpSpPr>
          <p:cNvPr id="6" name="组合 26"/>
          <p:cNvGrpSpPr>
            <a:grpSpLocks/>
          </p:cNvGrpSpPr>
          <p:nvPr/>
        </p:nvGrpSpPr>
        <p:grpSpPr bwMode="auto">
          <a:xfrm>
            <a:off x="463692" y="881299"/>
            <a:ext cx="1517523" cy="297662"/>
            <a:chOff x="712953" y="2010576"/>
            <a:chExt cx="1218385" cy="245522"/>
          </a:xfrm>
        </p:grpSpPr>
        <p:sp>
          <p:nvSpPr>
            <p:cNvPr id="15" name="Text Box 15"/>
            <p:cNvSpPr txBox="1">
              <a:spLocks noChangeArrowheads="1"/>
            </p:cNvSpPr>
            <p:nvPr/>
          </p:nvSpPr>
          <p:spPr bwMode="auto">
            <a:xfrm>
              <a:off x="712953" y="2027549"/>
              <a:ext cx="812485" cy="228549"/>
            </a:xfrm>
            <a:prstGeom prst="rect">
              <a:avLst/>
            </a:prstGeom>
            <a:noFill/>
            <a:ln w="9525">
              <a:noFill/>
              <a:miter lim="800000"/>
              <a:headEnd/>
              <a:tailEnd/>
            </a:ln>
          </p:spPr>
          <p:txBody>
            <a:bodyPr wrap="square"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defTabSz="914310">
                <a:buFont typeface="Arial" charset="0"/>
                <a:buNone/>
              </a:pPr>
              <a:r>
                <a:rPr lang="zh-CN" altLang="en-US" sz="12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Unicode MS" pitchFamily="34" charset="-122"/>
                  <a:ea typeface="Arial Unicode MS" pitchFamily="34" charset="-122"/>
                  <a:cs typeface="Arial Unicode MS" pitchFamily="34" charset="-122"/>
                </a:rPr>
                <a:t>ITECH </a:t>
              </a:r>
              <a:r>
                <a:rPr lang="en-US" altLang="zh-CN" sz="12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Unicode MS" pitchFamily="34" charset="-122"/>
                  <a:ea typeface="Arial Unicode MS" pitchFamily="34" charset="-122"/>
                  <a:cs typeface="Arial Unicode MS" pitchFamily="34" charset="-122"/>
                </a:rPr>
                <a:t>US</a:t>
              </a:r>
              <a:endParaRPr lang="zh-CN" altLang="en-US" sz="12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Unicode MS" pitchFamily="34" charset="-122"/>
                <a:ea typeface="Arial Unicode MS" pitchFamily="34" charset="-122"/>
                <a:cs typeface="Arial Unicode MS" pitchFamily="34" charset="-122"/>
              </a:endParaRPr>
            </a:p>
          </p:txBody>
        </p:sp>
        <p:pic>
          <p:nvPicPr>
            <p:cNvPr id="16" name="Picture 4"/>
            <p:cNvPicPr>
              <a:picLocks noChangeAspect="1" noChangeArrowheads="1"/>
            </p:cNvPicPr>
            <p:nvPr/>
          </p:nvPicPr>
          <p:blipFill>
            <a:blip r:embed="rId6" cstate="print"/>
            <a:srcRect/>
            <a:stretch>
              <a:fillRect/>
            </a:stretch>
          </p:blipFill>
          <p:spPr bwMode="auto">
            <a:xfrm>
              <a:off x="1571683" y="2010576"/>
              <a:ext cx="359655" cy="225853"/>
            </a:xfrm>
            <a:prstGeom prst="rect">
              <a:avLst/>
            </a:prstGeom>
            <a:noFill/>
            <a:ln w="9525">
              <a:noFill/>
              <a:miter lim="800000"/>
              <a:headEnd/>
              <a:tailEnd/>
            </a:ln>
          </p:spPr>
        </p:pic>
      </p:grpSp>
      <p:grpSp>
        <p:nvGrpSpPr>
          <p:cNvPr id="7" name="组合 27"/>
          <p:cNvGrpSpPr>
            <a:grpSpLocks/>
          </p:cNvGrpSpPr>
          <p:nvPr/>
        </p:nvGrpSpPr>
        <p:grpSpPr bwMode="auto">
          <a:xfrm>
            <a:off x="3137078" y="953466"/>
            <a:ext cx="1867015" cy="277085"/>
            <a:chOff x="5194437" y="2434025"/>
            <a:chExt cx="1227567" cy="242848"/>
          </a:xfrm>
        </p:grpSpPr>
        <p:pic>
          <p:nvPicPr>
            <p:cNvPr id="13" name="Picture 4"/>
            <p:cNvPicPr>
              <a:picLocks noChangeAspect="1" noChangeArrowheads="1"/>
            </p:cNvPicPr>
            <p:nvPr/>
          </p:nvPicPr>
          <p:blipFill>
            <a:blip r:embed="rId6" cstate="print"/>
            <a:srcRect/>
            <a:stretch>
              <a:fillRect/>
            </a:stretch>
          </p:blipFill>
          <p:spPr bwMode="auto">
            <a:xfrm>
              <a:off x="6084177" y="2466785"/>
              <a:ext cx="305803" cy="192034"/>
            </a:xfrm>
            <a:prstGeom prst="rect">
              <a:avLst/>
            </a:prstGeom>
            <a:noFill/>
            <a:ln w="9525">
              <a:noFill/>
              <a:miter lim="800000"/>
              <a:headEnd/>
              <a:tailEnd/>
            </a:ln>
          </p:spPr>
        </p:pic>
        <p:sp>
          <p:nvSpPr>
            <p:cNvPr id="14" name="Text Box 15"/>
            <p:cNvSpPr txBox="1">
              <a:spLocks noChangeArrowheads="1"/>
            </p:cNvSpPr>
            <p:nvPr/>
          </p:nvSpPr>
          <p:spPr bwMode="auto">
            <a:xfrm>
              <a:off x="5194437" y="2434025"/>
              <a:ext cx="1227567" cy="242848"/>
            </a:xfrm>
            <a:prstGeom prst="rect">
              <a:avLst/>
            </a:prstGeom>
            <a:noFill/>
            <a:ln w="9525">
              <a:noFill/>
              <a:miter lim="800000"/>
              <a:headEnd/>
              <a:tailEnd/>
            </a:ln>
          </p:spPr>
          <p:txBody>
            <a:bodyPr wrap="square"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defTabSz="914310">
                <a:buFont typeface="Arial" charset="0"/>
                <a:buNone/>
              </a:pPr>
              <a:r>
                <a:rPr lang="zh-CN" altLang="en-US" sz="12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Unicode MS" pitchFamily="34" charset="-122"/>
                  <a:ea typeface="Arial Unicode MS" pitchFamily="34" charset="-122"/>
                  <a:cs typeface="Arial Unicode MS" pitchFamily="34" charset="-122"/>
                </a:rPr>
                <a:t>ITECH </a:t>
              </a:r>
              <a:r>
                <a:rPr lang="en-US" altLang="zh-CN" sz="12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Unicode MS" pitchFamily="34" charset="-122"/>
                  <a:ea typeface="Arial Unicode MS" pitchFamily="34" charset="-122"/>
                  <a:cs typeface="Arial Unicode MS" pitchFamily="34" charset="-122"/>
                </a:rPr>
                <a:t>Europe</a:t>
              </a:r>
              <a:endParaRPr lang="zh-CN" altLang="en-US" sz="12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Unicode MS" pitchFamily="34" charset="-122"/>
                <a:ea typeface="Arial Unicode MS" pitchFamily="34" charset="-122"/>
                <a:cs typeface="Arial Unicode MS" pitchFamily="34" charset="-122"/>
              </a:endParaRPr>
            </a:p>
          </p:txBody>
        </p:sp>
      </p:grpSp>
      <p:grpSp>
        <p:nvGrpSpPr>
          <p:cNvPr id="8" name="组合 28"/>
          <p:cNvGrpSpPr>
            <a:grpSpLocks/>
          </p:cNvGrpSpPr>
          <p:nvPr/>
        </p:nvGrpSpPr>
        <p:grpSpPr bwMode="auto">
          <a:xfrm>
            <a:off x="5805766" y="1391609"/>
            <a:ext cx="1891898" cy="806748"/>
            <a:chOff x="6948460" y="2960853"/>
            <a:chExt cx="1243926" cy="705637"/>
          </a:xfrm>
        </p:grpSpPr>
        <p:pic>
          <p:nvPicPr>
            <p:cNvPr id="10" name="Picture 4"/>
            <p:cNvPicPr>
              <a:picLocks noChangeAspect="1" noChangeArrowheads="1"/>
            </p:cNvPicPr>
            <p:nvPr/>
          </p:nvPicPr>
          <p:blipFill>
            <a:blip r:embed="rId6" cstate="print"/>
            <a:srcRect/>
            <a:stretch>
              <a:fillRect/>
            </a:stretch>
          </p:blipFill>
          <p:spPr bwMode="auto">
            <a:xfrm>
              <a:off x="7667697" y="2993550"/>
              <a:ext cx="308664" cy="193831"/>
            </a:xfrm>
            <a:prstGeom prst="rect">
              <a:avLst/>
            </a:prstGeom>
            <a:noFill/>
            <a:ln w="9525">
              <a:noFill/>
              <a:miter lim="800000"/>
              <a:headEnd/>
              <a:tailEnd/>
            </a:ln>
          </p:spPr>
        </p:pic>
        <p:sp>
          <p:nvSpPr>
            <p:cNvPr id="11" name="Text Box 15"/>
            <p:cNvSpPr txBox="1">
              <a:spLocks noChangeArrowheads="1"/>
            </p:cNvSpPr>
            <p:nvPr/>
          </p:nvSpPr>
          <p:spPr bwMode="auto">
            <a:xfrm>
              <a:off x="6948460" y="2960853"/>
              <a:ext cx="1129959" cy="242357"/>
            </a:xfrm>
            <a:prstGeom prst="rect">
              <a:avLst/>
            </a:prstGeom>
            <a:noFill/>
            <a:ln w="9525">
              <a:noFill/>
              <a:miter lim="800000"/>
              <a:headEnd/>
              <a:tailEnd/>
            </a:ln>
          </p:spPr>
          <p:txBody>
            <a:bodyPr wrap="square"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defTabSz="914310">
                <a:buFont typeface="Arial" charset="0"/>
                <a:buNone/>
              </a:pPr>
              <a:r>
                <a:rPr lang="zh-CN" altLang="en-US" sz="12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ITECH </a:t>
              </a:r>
              <a:r>
                <a:rPr lang="en-US" altLang="zh-CN" sz="12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China</a:t>
              </a:r>
              <a:endParaRPr lang="zh-CN" altLang="en-US" sz="12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pic>
          <p:nvPicPr>
            <p:cNvPr id="12" name="Picture 4"/>
            <p:cNvPicPr>
              <a:picLocks noChangeAspect="1" noChangeArrowheads="1"/>
            </p:cNvPicPr>
            <p:nvPr/>
          </p:nvPicPr>
          <p:blipFill>
            <a:blip r:embed="rId6" cstate="print"/>
            <a:srcRect/>
            <a:stretch>
              <a:fillRect/>
            </a:stretch>
          </p:blipFill>
          <p:spPr bwMode="auto">
            <a:xfrm>
              <a:off x="7883722" y="3472659"/>
              <a:ext cx="308664" cy="193831"/>
            </a:xfrm>
            <a:prstGeom prst="rect">
              <a:avLst/>
            </a:prstGeom>
            <a:noFill/>
            <a:ln w="9525">
              <a:noFill/>
              <a:miter lim="800000"/>
              <a:headEnd/>
              <a:tailEnd/>
            </a:ln>
          </p:spPr>
        </p:pic>
      </p:grpSp>
      <p:sp>
        <p:nvSpPr>
          <p:cNvPr id="9" name="Text Box 15"/>
          <p:cNvSpPr txBox="1">
            <a:spLocks noChangeArrowheads="1"/>
          </p:cNvSpPr>
          <p:nvPr/>
        </p:nvSpPr>
        <p:spPr bwMode="auto">
          <a:xfrm>
            <a:off x="7137966" y="2268070"/>
            <a:ext cx="2006034" cy="277077"/>
          </a:xfrm>
          <a:prstGeom prst="rect">
            <a:avLst/>
          </a:prstGeom>
          <a:noFill/>
          <a:ln w="9525">
            <a:noFill/>
            <a:miter lim="800000"/>
            <a:headEnd/>
            <a:tailEnd/>
          </a:ln>
        </p:spPr>
        <p:txBody>
          <a:bodyPr wrap="square" lIns="91432" tIns="45716" rIns="91432" bIns="45716"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defTabSz="914310">
              <a:buFont typeface="Arial" charset="0"/>
              <a:buNone/>
            </a:pPr>
            <a:r>
              <a:rPr lang="zh-CN" altLang="en-US" sz="12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ITECH </a:t>
            </a:r>
            <a:r>
              <a:rPr lang="en-US" altLang="zh-CN" sz="12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rPr>
              <a:t>Taiwan</a:t>
            </a:r>
            <a:endParaRPr lang="zh-CN" altLang="en-US" sz="12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pic>
        <p:nvPicPr>
          <p:cNvPr id="22" name="内容占位符 4"/>
          <p:cNvPicPr>
            <a:picLocks noGrp="1" noChangeAspect="1"/>
          </p:cNvPicPr>
          <p:nvPr>
            <p:ph idx="1"/>
          </p:nvPr>
        </p:nvPicPr>
        <p:blipFill>
          <a:blip r:embed="rId7" cstate="print">
            <a:extLst>
              <a:ext uri="{28A0092B-C50C-407E-A947-70E740481C1C}">
                <a14:useLocalDpi xmlns:a14="http://schemas.microsoft.com/office/drawing/2010/main" xmlns="" val="0"/>
              </a:ext>
            </a:extLst>
          </a:blip>
          <a:stretch>
            <a:fillRect/>
          </a:stretch>
        </p:blipFill>
        <p:spPr>
          <a:xfrm>
            <a:off x="179518" y="186088"/>
            <a:ext cx="1450103" cy="255551"/>
          </a:xfrm>
        </p:spPr>
      </p:pic>
      <p:sp>
        <p:nvSpPr>
          <p:cNvPr id="24" name="矩形 23"/>
          <p:cNvSpPr/>
          <p:nvPr/>
        </p:nvSpPr>
        <p:spPr>
          <a:xfrm>
            <a:off x="0" y="3436941"/>
            <a:ext cx="9144000" cy="1708181"/>
          </a:xfrm>
          <a:prstGeom prst="rect">
            <a:avLst/>
          </a:prstGeom>
          <a:solidFill>
            <a:srgbClr val="58B5D6">
              <a:alpha val="6862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914310"/>
            <a:endParaRPr lang="zh-CN" altLang="en-US">
              <a:solidFill>
                <a:prstClr val="white"/>
              </a:solidFill>
            </a:endParaRPr>
          </a:p>
        </p:txBody>
      </p:sp>
      <p:sp>
        <p:nvSpPr>
          <p:cNvPr id="23" name="矩形 22"/>
          <p:cNvSpPr/>
          <p:nvPr/>
        </p:nvSpPr>
        <p:spPr>
          <a:xfrm>
            <a:off x="612000" y="3977467"/>
            <a:ext cx="7920000" cy="615735"/>
          </a:xfrm>
          <a:prstGeom prst="rect">
            <a:avLst/>
          </a:prstGeom>
        </p:spPr>
        <p:txBody>
          <a:bodyPr wrap="square" lIns="91432" tIns="45716" rIns="91432" bIns="45716" anchor="ctr">
            <a:spAutoFit/>
          </a:bodyPr>
          <a:lstStyle/>
          <a:p>
            <a:pPr defTabSz="914310">
              <a:spcAft>
                <a:spcPts val="600"/>
              </a:spcAft>
            </a:pPr>
            <a:r>
              <a:rPr lang="zh-CN" altLang="en-US" b="1" dirty="0">
                <a:solidFill>
                  <a:srgbClr val="FF0000"/>
                </a:solidFill>
                <a:latin typeface="Arial" pitchFamily="34" charset="0"/>
                <a:ea typeface="微软雅黑" pitchFamily="34" charset="-122"/>
                <a:cs typeface="Arial" pitchFamily="34" charset="0"/>
              </a:rPr>
              <a:t>艾德克斯 </a:t>
            </a:r>
            <a:r>
              <a:rPr lang="en-US" altLang="zh-CN" b="1" dirty="0" smtClean="0">
                <a:solidFill>
                  <a:srgbClr val="FF0000"/>
                </a:solidFill>
                <a:latin typeface="Arial" pitchFamily="34" charset="0"/>
                <a:ea typeface="微软雅黑" pitchFamily="34" charset="-122"/>
                <a:cs typeface="Arial" pitchFamily="34" charset="0"/>
              </a:rPr>
              <a:t>ITECH  </a:t>
            </a:r>
            <a:r>
              <a:rPr lang="zh-CN" altLang="en-US" sz="1600" dirty="0" smtClean="0">
                <a:solidFill>
                  <a:prstClr val="white"/>
                </a:solidFill>
                <a:latin typeface="Arial" pitchFamily="34" charset="0"/>
                <a:ea typeface="微软雅黑" pitchFamily="34" charset="-122"/>
                <a:cs typeface="Arial" pitchFamily="34" charset="0"/>
              </a:rPr>
              <a:t>在</a:t>
            </a:r>
            <a:r>
              <a:rPr lang="zh-CN" altLang="en-US" sz="1600" dirty="0">
                <a:solidFill>
                  <a:prstClr val="white"/>
                </a:solidFill>
                <a:latin typeface="Arial" pitchFamily="34" charset="0"/>
                <a:ea typeface="微软雅黑" pitchFamily="34" charset="-122"/>
                <a:cs typeface="Arial" pitchFamily="34" charset="0"/>
              </a:rPr>
              <a:t>台湾和中国均设有研发基地，并在中国拥有</a:t>
            </a:r>
            <a:r>
              <a:rPr lang="en-US" altLang="zh-CN" sz="1600" dirty="0">
                <a:solidFill>
                  <a:prstClr val="white"/>
                </a:solidFill>
                <a:latin typeface="Arial" pitchFamily="34" charset="0"/>
                <a:ea typeface="微软雅黑" pitchFamily="34" charset="-122"/>
                <a:cs typeface="Arial" pitchFamily="34" charset="0"/>
              </a:rPr>
              <a:t>30000</a:t>
            </a:r>
            <a:r>
              <a:rPr lang="zh-CN" altLang="en-US" sz="1600" dirty="0">
                <a:solidFill>
                  <a:prstClr val="white"/>
                </a:solidFill>
                <a:latin typeface="Arial" pitchFamily="34" charset="0"/>
                <a:ea typeface="微软雅黑" pitchFamily="34" charset="-122"/>
                <a:cs typeface="Arial" pitchFamily="34" charset="0"/>
              </a:rPr>
              <a:t>平米的大型制造</a:t>
            </a:r>
            <a:r>
              <a:rPr lang="zh-CN" altLang="en-US" sz="1600" dirty="0" smtClean="0">
                <a:solidFill>
                  <a:prstClr val="white"/>
                </a:solidFill>
                <a:latin typeface="Arial" pitchFamily="34" charset="0"/>
                <a:ea typeface="微软雅黑" pitchFamily="34" charset="-122"/>
                <a:cs typeface="Arial" pitchFamily="34" charset="0"/>
              </a:rPr>
              <a:t>工厂。</a:t>
            </a:r>
            <a:endParaRPr lang="en-US" altLang="zh-CN" sz="1600" dirty="0">
              <a:solidFill>
                <a:prstClr val="white"/>
              </a:solidFill>
              <a:latin typeface="Arial" pitchFamily="34" charset="0"/>
              <a:ea typeface="微软雅黑" pitchFamily="34" charset="-122"/>
              <a:cs typeface="Arial" pitchFamily="34" charset="0"/>
            </a:endParaRPr>
          </a:p>
        </p:txBody>
      </p:sp>
    </p:spTree>
    <p:custDataLst>
      <p:tags r:id="rId1"/>
    </p:custDataLst>
    <p:extLst>
      <p:ext uri="{BB962C8B-B14F-4D97-AF65-F5344CB8AC3E}">
        <p14:creationId xmlns:p14="http://schemas.microsoft.com/office/powerpoint/2010/main" xmlns="" val="537918328"/>
      </p:ext>
    </p:extLst>
  </p:cSld>
  <p:clrMapOvr>
    <a:masterClrMapping/>
  </p:clrMapOvr>
  <p:transition spd="slow" advTm="15368">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316418" y="4733485"/>
            <a:ext cx="560786" cy="262187"/>
          </a:xfrm>
          <a:prstGeom prst="rect">
            <a:avLst/>
          </a:prstGeom>
        </p:spPr>
      </p:pic>
      <p:pic>
        <p:nvPicPr>
          <p:cNvPr id="5" name="Picture 1" descr="E:\市场部-唐瑜\2015新网站\网站上传材料\网站-首页-banner\首页-技术支持.jpg"/>
          <p:cNvPicPr>
            <a:picLocks noChangeAspect="1" noChangeArrowheads="1"/>
          </p:cNvPicPr>
          <p:nvPr/>
        </p:nvPicPr>
        <p:blipFill rotWithShape="1">
          <a:blip r:embed="rId5" cstate="print"/>
          <a:srcRect l="388" b="4624"/>
          <a:stretch/>
        </p:blipFill>
        <p:spPr bwMode="auto">
          <a:xfrm>
            <a:off x="0" y="2"/>
            <a:ext cx="9144000" cy="3708180"/>
          </a:xfrm>
          <a:prstGeom prst="rect">
            <a:avLst/>
          </a:prstGeom>
          <a:noFill/>
        </p:spPr>
      </p:pic>
      <p:pic>
        <p:nvPicPr>
          <p:cNvPr id="8" name="内容占位符 4"/>
          <p:cNvPicPr>
            <a:picLocks noGrp="1" noChangeAspect="1"/>
          </p:cNvPicPr>
          <p:nvPr>
            <p:ph idx="1"/>
          </p:nvPr>
        </p:nvPicPr>
        <p:blipFill>
          <a:blip r:embed="rId6" cstate="print">
            <a:extLst>
              <a:ext uri="{28A0092B-C50C-407E-A947-70E740481C1C}">
                <a14:useLocalDpi xmlns:a14="http://schemas.microsoft.com/office/drawing/2010/main" xmlns="" val="0"/>
              </a:ext>
            </a:extLst>
          </a:blip>
          <a:stretch>
            <a:fillRect/>
          </a:stretch>
        </p:blipFill>
        <p:spPr>
          <a:xfrm>
            <a:off x="179518" y="186088"/>
            <a:ext cx="1450103" cy="255551"/>
          </a:xfrm>
        </p:spPr>
      </p:pic>
      <p:sp>
        <p:nvSpPr>
          <p:cNvPr id="10" name="Rectangle 17"/>
          <p:cNvSpPr/>
          <p:nvPr/>
        </p:nvSpPr>
        <p:spPr>
          <a:xfrm>
            <a:off x="0" y="3508937"/>
            <a:ext cx="9144000" cy="1636151"/>
          </a:xfrm>
          <a:prstGeom prst="rect">
            <a:avLst/>
          </a:prstGeom>
          <a:solidFill>
            <a:schemeClr val="bg1">
              <a:lumMod val="5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914310"/>
            <a:endParaRPr lang="en-US" dirty="0" smtClean="0">
              <a:solidFill>
                <a:prstClr val="white"/>
              </a:solidFill>
            </a:endParaRPr>
          </a:p>
        </p:txBody>
      </p:sp>
      <p:sp>
        <p:nvSpPr>
          <p:cNvPr id="7" name="矩形 6"/>
          <p:cNvSpPr/>
          <p:nvPr/>
        </p:nvSpPr>
        <p:spPr>
          <a:xfrm>
            <a:off x="612000" y="3992883"/>
            <a:ext cx="7920000" cy="584948"/>
          </a:xfrm>
          <a:prstGeom prst="rect">
            <a:avLst/>
          </a:prstGeom>
          <a:noFill/>
        </p:spPr>
        <p:txBody>
          <a:bodyPr wrap="square" lIns="91432" tIns="45716" rIns="91432" bIns="45716" anchor="ctr">
            <a:spAutoFit/>
          </a:bodyPr>
          <a:lstStyle/>
          <a:p>
            <a:pPr defTabSz="914310">
              <a:spcAft>
                <a:spcPts val="600"/>
              </a:spcAft>
            </a:pPr>
            <a:r>
              <a:rPr lang="zh-CN" altLang="en-US" sz="1600" b="1" dirty="0">
                <a:solidFill>
                  <a:srgbClr val="FF0000"/>
                </a:solidFill>
                <a:latin typeface="微软雅黑" pitchFamily="34" charset="-122"/>
                <a:ea typeface="微软雅黑" pitchFamily="34" charset="-122"/>
                <a:cs typeface="Arial Unicode MS" pitchFamily="34" charset="-122"/>
              </a:rPr>
              <a:t>艾德克斯</a:t>
            </a:r>
            <a:r>
              <a:rPr lang="en-US" altLang="zh-CN" sz="1600" b="1" dirty="0">
                <a:solidFill>
                  <a:srgbClr val="FF0000"/>
                </a:solidFill>
                <a:latin typeface="微软雅黑" pitchFamily="34" charset="-122"/>
                <a:ea typeface="微软雅黑" pitchFamily="34" charset="-122"/>
                <a:cs typeface="Arial Unicode MS" pitchFamily="34" charset="-122"/>
              </a:rPr>
              <a:t>ITECH </a:t>
            </a:r>
            <a:r>
              <a:rPr lang="zh-CN" altLang="en-US" sz="1600" dirty="0">
                <a:solidFill>
                  <a:prstClr val="white"/>
                </a:solidFill>
                <a:latin typeface="微软雅黑" pitchFamily="34" charset="-122"/>
                <a:ea typeface="微软雅黑" pitchFamily="34" charset="-122"/>
                <a:cs typeface="Arial Unicode MS" pitchFamily="34" charset="-122"/>
              </a:rPr>
              <a:t>的服务平台多种多样，为客户提供最便捷的服务。微信和微博是公司与客户以及电子行业工程师交流互动的平台。</a:t>
            </a:r>
          </a:p>
        </p:txBody>
      </p:sp>
      <p:sp>
        <p:nvSpPr>
          <p:cNvPr id="2" name="矩形 1"/>
          <p:cNvSpPr/>
          <p:nvPr/>
        </p:nvSpPr>
        <p:spPr>
          <a:xfrm>
            <a:off x="4543320" y="555714"/>
            <a:ext cx="2332930" cy="307863"/>
          </a:xfrm>
          <a:prstGeom prst="rect">
            <a:avLst/>
          </a:prstGeom>
        </p:spPr>
        <p:txBody>
          <a:bodyPr wrap="none" lIns="91432" tIns="45716" rIns="91432" bIns="45716">
            <a:spAutoFit/>
          </a:bodyPr>
          <a:lstStyle/>
          <a:p>
            <a:pPr defTabSz="914310"/>
            <a:r>
              <a:rPr lang="zh-CN" altLang="en-US" sz="1400" dirty="0">
                <a:solidFill>
                  <a:prstClr val="white"/>
                </a:solidFill>
                <a:latin typeface="微软雅黑" pitchFamily="34" charset="-122"/>
                <a:ea typeface="微软雅黑" pitchFamily="34" charset="-122"/>
                <a:cs typeface="Arial Unicode MS" pitchFamily="34" charset="-122"/>
              </a:rPr>
              <a:t>官网：</a:t>
            </a:r>
            <a:r>
              <a:rPr lang="en-US" altLang="zh-CN" sz="1400" dirty="0">
                <a:solidFill>
                  <a:prstClr val="white"/>
                </a:solidFill>
                <a:latin typeface="微软雅黑" pitchFamily="34" charset="-122"/>
                <a:ea typeface="微软雅黑" pitchFamily="34" charset="-122"/>
                <a:cs typeface="Arial Unicode MS" pitchFamily="34" charset="-122"/>
              </a:rPr>
              <a:t>www.itechate.com </a:t>
            </a:r>
            <a:endParaRPr lang="zh-CN" altLang="en-US" sz="1600" dirty="0">
              <a:solidFill>
                <a:prstClr val="white"/>
              </a:solidFill>
            </a:endParaRPr>
          </a:p>
        </p:txBody>
      </p:sp>
      <p:sp>
        <p:nvSpPr>
          <p:cNvPr id="3" name="矩形 2"/>
          <p:cNvSpPr/>
          <p:nvPr/>
        </p:nvSpPr>
        <p:spPr>
          <a:xfrm>
            <a:off x="3491925" y="3201090"/>
            <a:ext cx="1835743" cy="307863"/>
          </a:xfrm>
          <a:prstGeom prst="rect">
            <a:avLst/>
          </a:prstGeom>
        </p:spPr>
        <p:txBody>
          <a:bodyPr wrap="none" lIns="91432" tIns="45716" rIns="91432" bIns="45716">
            <a:spAutoFit/>
          </a:bodyPr>
          <a:lstStyle/>
          <a:p>
            <a:pPr defTabSz="914310"/>
            <a:r>
              <a:rPr lang="zh-CN" altLang="en-US" sz="1400" dirty="0">
                <a:solidFill>
                  <a:prstClr val="white"/>
                </a:solidFill>
                <a:latin typeface="Arial" pitchFamily="34" charset="0"/>
                <a:ea typeface="微软雅黑" pitchFamily="34" charset="-122"/>
                <a:cs typeface="Arial" pitchFamily="34" charset="0"/>
              </a:rPr>
              <a:t>热线：</a:t>
            </a:r>
            <a:r>
              <a:rPr lang="en-US" altLang="zh-CN" sz="1400" dirty="0">
                <a:solidFill>
                  <a:prstClr val="white"/>
                </a:solidFill>
                <a:latin typeface="Arial" pitchFamily="34" charset="0"/>
                <a:ea typeface="微软雅黑" pitchFamily="34" charset="-122"/>
                <a:cs typeface="Arial" pitchFamily="34" charset="0"/>
              </a:rPr>
              <a:t>4006-025-000</a:t>
            </a:r>
            <a:endParaRPr lang="zh-CN" altLang="en-US" sz="1400" dirty="0">
              <a:solidFill>
                <a:prstClr val="white"/>
              </a:solidFill>
              <a:latin typeface="Arial" pitchFamily="34" charset="0"/>
              <a:ea typeface="微软雅黑" pitchFamily="34" charset="-122"/>
              <a:cs typeface="Arial" pitchFamily="34" charset="0"/>
            </a:endParaRPr>
          </a:p>
        </p:txBody>
      </p:sp>
      <p:sp>
        <p:nvSpPr>
          <p:cNvPr id="4" name="矩形 3"/>
          <p:cNvSpPr/>
          <p:nvPr/>
        </p:nvSpPr>
        <p:spPr>
          <a:xfrm>
            <a:off x="3870739" y="2356479"/>
            <a:ext cx="1853376" cy="307863"/>
          </a:xfrm>
          <a:prstGeom prst="rect">
            <a:avLst/>
          </a:prstGeom>
        </p:spPr>
        <p:txBody>
          <a:bodyPr wrap="none" lIns="91432" tIns="45716" rIns="91432" bIns="45716">
            <a:spAutoFit/>
          </a:bodyPr>
          <a:lstStyle/>
          <a:p>
            <a:pPr defTabSz="914310"/>
            <a:r>
              <a:rPr lang="zh-CN" altLang="en-US" sz="1400" dirty="0">
                <a:solidFill>
                  <a:prstClr val="white"/>
                </a:solidFill>
                <a:latin typeface="微软雅黑" pitchFamily="34" charset="-122"/>
                <a:ea typeface="微软雅黑" pitchFamily="34" charset="-122"/>
                <a:cs typeface="Arial Unicode MS" pitchFamily="34" charset="-122"/>
              </a:rPr>
              <a:t>微信：艾德克斯电子</a:t>
            </a:r>
            <a:r>
              <a:rPr lang="en-US" altLang="zh-CN" sz="1400" dirty="0">
                <a:solidFill>
                  <a:prstClr val="white"/>
                </a:solidFill>
                <a:latin typeface="微软雅黑" pitchFamily="34" charset="-122"/>
                <a:ea typeface="微软雅黑" pitchFamily="34" charset="-122"/>
                <a:cs typeface="Arial Unicode MS" pitchFamily="34" charset="-122"/>
              </a:rPr>
              <a:t> </a:t>
            </a:r>
            <a:endParaRPr lang="zh-CN" altLang="en-US" sz="1600" dirty="0">
              <a:solidFill>
                <a:prstClr val="white"/>
              </a:solidFill>
            </a:endParaRPr>
          </a:p>
        </p:txBody>
      </p:sp>
      <p:sp>
        <p:nvSpPr>
          <p:cNvPr id="12" name="矩形 11"/>
          <p:cNvSpPr/>
          <p:nvPr/>
        </p:nvSpPr>
        <p:spPr>
          <a:xfrm>
            <a:off x="3491882" y="1481079"/>
            <a:ext cx="2704570" cy="307863"/>
          </a:xfrm>
          <a:prstGeom prst="rect">
            <a:avLst/>
          </a:prstGeom>
        </p:spPr>
        <p:txBody>
          <a:bodyPr wrap="none" lIns="91432" tIns="45716" rIns="91432" bIns="45716">
            <a:spAutoFit/>
          </a:bodyPr>
          <a:lstStyle/>
          <a:p>
            <a:pPr defTabSz="914310">
              <a:spcAft>
                <a:spcPts val="600"/>
              </a:spcAft>
            </a:pPr>
            <a:r>
              <a:rPr lang="zh-CN" altLang="en-US" sz="1400" dirty="0">
                <a:solidFill>
                  <a:prstClr val="white"/>
                </a:solidFill>
                <a:latin typeface="微软雅黑" pitchFamily="34" charset="-122"/>
                <a:ea typeface="微软雅黑" pitchFamily="34" charset="-122"/>
                <a:cs typeface="Arial Unicode MS" pitchFamily="34" charset="-122"/>
              </a:rPr>
              <a:t>微博：</a:t>
            </a:r>
            <a:r>
              <a:rPr lang="en-US" altLang="zh-CN" sz="1400" dirty="0">
                <a:solidFill>
                  <a:prstClr val="white"/>
                </a:solidFill>
                <a:latin typeface="微软雅黑" pitchFamily="34" charset="-122"/>
                <a:ea typeface="微软雅黑" pitchFamily="34" charset="-122"/>
                <a:cs typeface="Arial Unicode MS" pitchFamily="34" charset="-122"/>
              </a:rPr>
              <a:t>@</a:t>
            </a:r>
            <a:r>
              <a:rPr lang="zh-CN" altLang="en-US" sz="1400" dirty="0">
                <a:solidFill>
                  <a:prstClr val="white"/>
                </a:solidFill>
                <a:latin typeface="微软雅黑" pitchFamily="34" charset="-122"/>
                <a:ea typeface="微软雅黑" pitchFamily="34" charset="-122"/>
                <a:cs typeface="Arial Unicode MS" pitchFamily="34" charset="-122"/>
              </a:rPr>
              <a:t>艾德克斯电子官方微博</a:t>
            </a:r>
            <a:endParaRPr lang="en-US" altLang="zh-CN" sz="1400" dirty="0">
              <a:solidFill>
                <a:prstClr val="white"/>
              </a:solidFill>
              <a:latin typeface="微软雅黑" pitchFamily="34" charset="-122"/>
              <a:ea typeface="微软雅黑" pitchFamily="34" charset="-122"/>
              <a:cs typeface="Arial Unicode MS" pitchFamily="34" charset="-122"/>
            </a:endParaRPr>
          </a:p>
        </p:txBody>
      </p:sp>
    </p:spTree>
    <p:custDataLst>
      <p:tags r:id="rId1"/>
    </p:custDataLst>
    <p:extLst>
      <p:ext uri="{BB962C8B-B14F-4D97-AF65-F5344CB8AC3E}">
        <p14:creationId xmlns:p14="http://schemas.microsoft.com/office/powerpoint/2010/main" xmlns="" val="3976053937"/>
      </p:ext>
    </p:extLst>
  </p:cSld>
  <p:clrMapOvr>
    <a:masterClrMapping/>
  </p:clrMapOvr>
  <p:transition spd="slow" advTm="15368">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rotWithShape="1">
          <a:blip r:embed="rId4" cstate="print"/>
          <a:srcRect t="6025"/>
          <a:stretch/>
        </p:blipFill>
        <p:spPr bwMode="auto">
          <a:xfrm>
            <a:off x="-13253" y="35"/>
            <a:ext cx="9157257" cy="3705947"/>
          </a:xfrm>
          <a:prstGeom prst="rect">
            <a:avLst/>
          </a:prstGeom>
          <a:noFill/>
          <a:ln w="9525">
            <a:noFill/>
            <a:miter lim="800000"/>
            <a:headEnd/>
            <a:tailEnd/>
          </a:ln>
        </p:spPr>
      </p:pic>
      <p:sp>
        <p:nvSpPr>
          <p:cNvPr id="6" name="Rectangle 17"/>
          <p:cNvSpPr/>
          <p:nvPr/>
        </p:nvSpPr>
        <p:spPr>
          <a:xfrm>
            <a:off x="0" y="3508937"/>
            <a:ext cx="9144000" cy="1636151"/>
          </a:xfrm>
          <a:prstGeom prst="rect">
            <a:avLst/>
          </a:prstGeom>
          <a:solidFill>
            <a:schemeClr val="accent6">
              <a:lumMod val="50000"/>
              <a:alpha val="6666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914310"/>
            <a:endParaRPr lang="en-US" dirty="0" smtClean="0">
              <a:solidFill>
                <a:prstClr val="white"/>
              </a:solidFill>
            </a:endParaRPr>
          </a:p>
        </p:txBody>
      </p:sp>
      <p:pic>
        <p:nvPicPr>
          <p:cNvPr id="7" name="图片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316418" y="4733485"/>
            <a:ext cx="560786" cy="262187"/>
          </a:xfrm>
          <a:prstGeom prst="rect">
            <a:avLst/>
          </a:prstGeom>
        </p:spPr>
      </p:pic>
      <p:sp>
        <p:nvSpPr>
          <p:cNvPr id="4" name="矩形 3"/>
          <p:cNvSpPr/>
          <p:nvPr/>
        </p:nvSpPr>
        <p:spPr>
          <a:xfrm>
            <a:off x="612000" y="3992887"/>
            <a:ext cx="7920000" cy="584948"/>
          </a:xfrm>
          <a:prstGeom prst="rect">
            <a:avLst/>
          </a:prstGeom>
          <a:noFill/>
        </p:spPr>
        <p:txBody>
          <a:bodyPr wrap="square" lIns="91432" tIns="45716" rIns="91432" bIns="45716" anchor="ctr">
            <a:spAutoFit/>
          </a:bodyPr>
          <a:lstStyle/>
          <a:p>
            <a:pPr defTabSz="914310"/>
            <a:r>
              <a:rPr lang="zh-CN" altLang="en-US" sz="1600" b="1" dirty="0">
                <a:solidFill>
                  <a:srgbClr val="FF0000"/>
                </a:solidFill>
                <a:latin typeface="微软雅黑" pitchFamily="34" charset="-122"/>
                <a:ea typeface="微软雅黑" pitchFamily="34" charset="-122"/>
                <a:cs typeface="Arial Unicode MS" pitchFamily="34" charset="-122"/>
              </a:rPr>
              <a:t>艾德克斯</a:t>
            </a:r>
            <a:r>
              <a:rPr lang="en-US" altLang="zh-CN" sz="1600" b="1" dirty="0">
                <a:solidFill>
                  <a:srgbClr val="FF0000"/>
                </a:solidFill>
                <a:latin typeface="微软雅黑" pitchFamily="34" charset="-122"/>
                <a:ea typeface="微软雅黑" pitchFamily="34" charset="-122"/>
                <a:cs typeface="Arial Unicode MS" pitchFamily="34" charset="-122"/>
              </a:rPr>
              <a:t>ITECH </a:t>
            </a:r>
            <a:r>
              <a:rPr lang="zh-CN" altLang="en-US" sz="1600" dirty="0">
                <a:solidFill>
                  <a:prstClr val="white"/>
                </a:solidFill>
                <a:latin typeface="微软雅黑" pitchFamily="34" charset="-122"/>
                <a:ea typeface="微软雅黑" pitchFamily="34" charset="-122"/>
                <a:cs typeface="Arial Unicode MS" pitchFamily="34" charset="-122"/>
              </a:rPr>
              <a:t>凭借新的产品和强大的战略执行力将加大技术革新力度，创造并提升公司特有的社会价值，不断为用户提供精准，可靠、可持续的、高品质的测试解决方案。</a:t>
            </a:r>
          </a:p>
        </p:txBody>
      </p:sp>
    </p:spTree>
    <p:custDataLst>
      <p:tags r:id="rId1"/>
    </p:custDataLst>
    <p:extLst>
      <p:ext uri="{BB962C8B-B14F-4D97-AF65-F5344CB8AC3E}">
        <p14:creationId xmlns:p14="http://schemas.microsoft.com/office/powerpoint/2010/main" xmlns="" val="2531339347"/>
      </p:ext>
    </p:extLst>
  </p:cSld>
  <p:clrMapOvr>
    <a:masterClrMapping/>
  </p:clrMapOvr>
  <p:transition spd="slow" advTm="15368">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17"/>
          <p:cNvSpPr/>
          <p:nvPr/>
        </p:nvSpPr>
        <p:spPr>
          <a:xfrm>
            <a:off x="-7046" y="0"/>
            <a:ext cx="9151046" cy="5145088"/>
          </a:xfrm>
          <a:prstGeom prst="rect">
            <a:avLst/>
          </a:prstGeom>
          <a:pattFill prst="ltUpDiag">
            <a:fgClr>
              <a:schemeClr val="bg1">
                <a:lumMod val="85000"/>
              </a:schemeClr>
            </a:fgClr>
            <a:bgClr>
              <a:schemeClr val="bg1">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914310"/>
            <a:endParaRPr lang="en-US" dirty="0" smtClean="0">
              <a:solidFill>
                <a:prstClr val="white"/>
              </a:solidFill>
            </a:endParaRPr>
          </a:p>
        </p:txBody>
      </p:sp>
      <p:sp>
        <p:nvSpPr>
          <p:cNvPr id="8" name="矩形 7"/>
          <p:cNvSpPr/>
          <p:nvPr/>
        </p:nvSpPr>
        <p:spPr>
          <a:xfrm>
            <a:off x="107504" y="2716606"/>
            <a:ext cx="2160240" cy="79233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914310"/>
            <a:r>
              <a:rPr lang="zh-CN" altLang="en-US" sz="1600" b="1" spc="50" dirty="0">
                <a:ln w="11430"/>
                <a:solidFill>
                  <a:prstClr val="white"/>
                </a:solidFill>
                <a:ea typeface="微软雅黑" pitchFamily="34" charset="-122"/>
                <a:cs typeface="Arial Unicode MS" pitchFamily="34" charset="-122"/>
              </a:rPr>
              <a:t>电池测试解决方案</a:t>
            </a:r>
          </a:p>
        </p:txBody>
      </p:sp>
      <p:grpSp>
        <p:nvGrpSpPr>
          <p:cNvPr id="2" name="组合 1"/>
          <p:cNvGrpSpPr/>
          <p:nvPr/>
        </p:nvGrpSpPr>
        <p:grpSpPr>
          <a:xfrm>
            <a:off x="107506" y="557466"/>
            <a:ext cx="8928992" cy="4248015"/>
            <a:chOff x="107504" y="557294"/>
            <a:chExt cx="8928992" cy="4246704"/>
          </a:xfrm>
        </p:grpSpPr>
        <p:pic>
          <p:nvPicPr>
            <p:cNvPr id="7" name="Picture 5" descr="G:\新能源ppt插图.jpg"/>
            <p:cNvPicPr>
              <a:picLocks noChangeAspect="1" noChangeArrowheads="1"/>
            </p:cNvPicPr>
            <p:nvPr/>
          </p:nvPicPr>
          <p:blipFill rotWithShape="1">
            <a:blip r:embed="rId4" cstate="print"/>
            <a:srcRect l="1061" t="2247" r="1076" b="37672"/>
            <a:stretch/>
          </p:blipFill>
          <p:spPr bwMode="auto">
            <a:xfrm>
              <a:off x="107504" y="557294"/>
              <a:ext cx="8928992" cy="2082327"/>
            </a:xfrm>
            <a:prstGeom prst="rect">
              <a:avLst/>
            </a:prstGeom>
            <a:noFill/>
            <a:ln w="9525">
              <a:noFill/>
              <a:miter lim="800000"/>
              <a:headEnd/>
              <a:tailEnd/>
            </a:ln>
          </p:spPr>
        </p:pic>
        <p:pic>
          <p:nvPicPr>
            <p:cNvPr id="10" name="Picture 5" descr="G:\新能源ppt插图.jpg"/>
            <p:cNvPicPr>
              <a:picLocks noChangeAspect="1" noChangeArrowheads="1"/>
            </p:cNvPicPr>
            <p:nvPr/>
          </p:nvPicPr>
          <p:blipFill rotWithShape="1">
            <a:blip r:embed="rId4" cstate="print"/>
            <a:srcRect l="1215" t="62587" r="1076" b="1875"/>
            <a:stretch/>
          </p:blipFill>
          <p:spPr bwMode="auto">
            <a:xfrm>
              <a:off x="107504" y="3572177"/>
              <a:ext cx="8914903" cy="1231821"/>
            </a:xfrm>
            <a:prstGeom prst="rect">
              <a:avLst/>
            </a:prstGeom>
            <a:noFill/>
            <a:ln w="9525">
              <a:noFill/>
              <a:miter lim="800000"/>
              <a:headEnd/>
              <a:tailEnd/>
            </a:ln>
          </p:spPr>
        </p:pic>
      </p:grpSp>
      <p:pic>
        <p:nvPicPr>
          <p:cNvPr id="24" name="内容占位符 4"/>
          <p:cNvPicPr>
            <a:picLocks noGrp="1" noChangeAspect="1"/>
          </p:cNvPicPr>
          <p:nvPr>
            <p:ph idx="1"/>
          </p:nvPr>
        </p:nvPicPr>
        <p:blipFill>
          <a:blip r:embed="rId5" cstate="print">
            <a:extLst>
              <a:ext uri="{28A0092B-C50C-407E-A947-70E740481C1C}">
                <a14:useLocalDpi xmlns:a14="http://schemas.microsoft.com/office/drawing/2010/main" xmlns="" val="0"/>
              </a:ext>
            </a:extLst>
          </a:blip>
          <a:stretch>
            <a:fillRect/>
          </a:stretch>
        </p:blipFill>
        <p:spPr>
          <a:xfrm>
            <a:off x="179518" y="186088"/>
            <a:ext cx="1450103" cy="255551"/>
          </a:xfrm>
        </p:spPr>
      </p:pic>
      <p:sp>
        <p:nvSpPr>
          <p:cNvPr id="26" name="矩形 25"/>
          <p:cNvSpPr/>
          <p:nvPr/>
        </p:nvSpPr>
        <p:spPr>
          <a:xfrm>
            <a:off x="2363755" y="2710501"/>
            <a:ext cx="2160240" cy="79233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914310">
              <a:lnSpc>
                <a:spcPct val="150000"/>
              </a:lnSpc>
            </a:pPr>
            <a:r>
              <a:rPr lang="zh-CN" altLang="en-US" sz="1600" b="1" spc="50" dirty="0">
                <a:ln w="11430"/>
                <a:solidFill>
                  <a:prstClr val="white"/>
                </a:solidFill>
                <a:ea typeface="微软雅黑" pitchFamily="34" charset="-122"/>
                <a:cs typeface="Arial Unicode MS" pitchFamily="34" charset="-122"/>
              </a:rPr>
              <a:t>汽车电子测试方案</a:t>
            </a:r>
          </a:p>
        </p:txBody>
      </p:sp>
      <p:sp>
        <p:nvSpPr>
          <p:cNvPr id="27" name="矩形 26"/>
          <p:cNvSpPr/>
          <p:nvPr/>
        </p:nvSpPr>
        <p:spPr>
          <a:xfrm>
            <a:off x="4620006" y="2716606"/>
            <a:ext cx="2160240" cy="79233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914310">
              <a:lnSpc>
                <a:spcPct val="150000"/>
              </a:lnSpc>
            </a:pPr>
            <a:r>
              <a:rPr lang="zh-CN" altLang="en-US" sz="1600" b="1" spc="50" dirty="0">
                <a:ln w="11430"/>
                <a:solidFill>
                  <a:prstClr val="white"/>
                </a:solidFill>
                <a:ea typeface="微软雅黑" pitchFamily="34" charset="-122"/>
                <a:cs typeface="Arial Unicode MS" pitchFamily="34" charset="-122"/>
              </a:rPr>
              <a:t>电源测试解决方案</a:t>
            </a:r>
          </a:p>
        </p:txBody>
      </p:sp>
      <p:sp>
        <p:nvSpPr>
          <p:cNvPr id="28" name="矩形 27"/>
          <p:cNvSpPr/>
          <p:nvPr/>
        </p:nvSpPr>
        <p:spPr>
          <a:xfrm>
            <a:off x="6876256" y="2716606"/>
            <a:ext cx="2160240" cy="79233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914310">
              <a:lnSpc>
                <a:spcPct val="150000"/>
              </a:lnSpc>
            </a:pPr>
            <a:r>
              <a:rPr lang="zh-CN" altLang="en-US" sz="1600" b="1" spc="50" dirty="0">
                <a:ln w="11430"/>
                <a:solidFill>
                  <a:prstClr val="white"/>
                </a:solidFill>
                <a:ea typeface="微软雅黑" pitchFamily="34" charset="-122"/>
                <a:cs typeface="Arial Unicode MS" pitchFamily="34" charset="-122"/>
              </a:rPr>
              <a:t>新能源测试解决方案</a:t>
            </a:r>
          </a:p>
        </p:txBody>
      </p:sp>
    </p:spTree>
    <p:custDataLst>
      <p:tags r:id="rId1"/>
    </p:custDataLst>
    <p:extLst>
      <p:ext uri="{BB962C8B-B14F-4D97-AF65-F5344CB8AC3E}">
        <p14:creationId xmlns:p14="http://schemas.microsoft.com/office/powerpoint/2010/main" xmlns="" val="2062847899"/>
      </p:ext>
    </p:extLst>
  </p:cSld>
  <p:clrMapOvr>
    <a:masterClrMapping/>
  </p:clrMapOvr>
  <p:transition spd="slow" advTm="15368">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6" grpId="0" animBg="1"/>
      <p:bldP spid="27" grpId="0" animBg="1"/>
      <p:bldP spid="2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460515" y="4816251"/>
            <a:ext cx="561975" cy="2667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5"/>
          <p:cNvPicPr>
            <a:picLocks noChangeAspect="1" noChangeArrowheads="1"/>
          </p:cNvPicPr>
          <p:nvPr/>
        </p:nvPicPr>
        <p:blipFill rotWithShape="1">
          <a:blip r:embed="rId5" cstate="print">
            <a:lum/>
            <a:extLst>
              <a:ext uri="{BEBA8EAE-BF5A-486C-A8C5-ECC9F3942E4B}">
                <a14:imgProps xmlns:a14="http://schemas.microsoft.com/office/drawing/2010/main" xmlns="">
                  <a14:imgLayer r:embed="rId6">
                    <a14:imgEffect>
                      <a14:saturation sat="400000"/>
                    </a14:imgEffect>
                  </a14:imgLayer>
                </a14:imgProps>
              </a:ext>
            </a:extLst>
          </a:blip>
          <a:srcRect b="2715"/>
          <a:stretch/>
        </p:blipFill>
        <p:spPr bwMode="auto">
          <a:xfrm>
            <a:off x="0" y="0"/>
            <a:ext cx="9144000" cy="5145088"/>
          </a:xfrm>
          <a:prstGeom prst="rect">
            <a:avLst/>
          </a:prstGeom>
          <a:noFill/>
          <a:ln w="9525">
            <a:noFill/>
            <a:miter lim="800000"/>
            <a:headEnd/>
            <a:tailEnd/>
          </a:ln>
          <a:effectLst/>
        </p:spPr>
      </p:pic>
      <p:sp>
        <p:nvSpPr>
          <p:cNvPr id="48" name="Rectangle 3"/>
          <p:cNvSpPr>
            <a:spLocks noChangeArrowheads="1"/>
          </p:cNvSpPr>
          <p:nvPr/>
        </p:nvSpPr>
        <p:spPr bwMode="auto">
          <a:xfrm>
            <a:off x="5099815" y="357317"/>
            <a:ext cx="1865405" cy="797445"/>
          </a:xfrm>
          <a:prstGeom prst="rect">
            <a:avLst/>
          </a:prstGeom>
          <a:solidFill>
            <a:srgbClr val="C00000">
              <a:alpha val="81000"/>
            </a:srgbClr>
          </a:solidFill>
          <a:ln w="9525">
            <a:noFill/>
            <a:miter lim="800000"/>
            <a:headEnd/>
            <a:tailEnd/>
          </a:ln>
        </p:spPr>
        <p:txBody>
          <a:bodyPr wrap="none" lIns="91432" tIns="45716" rIns="91432" bIns="45716" anchor="ctr"/>
          <a:lstStyle/>
          <a:p>
            <a:pPr algn="ctr" defTabSz="914310"/>
            <a:r>
              <a:rPr lang="zh-CN" altLang="en-US" sz="1100" b="1" dirty="0">
                <a:solidFill>
                  <a:prstClr val="white"/>
                </a:solidFill>
                <a:latin typeface="微软雅黑" pitchFamily="34" charset="-122"/>
                <a:ea typeface="微软雅黑" pitchFamily="34" charset="-122"/>
                <a:cs typeface="Arial Unicode MS" pitchFamily="34" charset="-122"/>
              </a:rPr>
              <a:t>产品获得多项权威大奖</a:t>
            </a:r>
          </a:p>
        </p:txBody>
      </p:sp>
      <p:sp>
        <p:nvSpPr>
          <p:cNvPr id="49" name="Rectangle 5"/>
          <p:cNvSpPr>
            <a:spLocks noChangeArrowheads="1"/>
          </p:cNvSpPr>
          <p:nvPr/>
        </p:nvSpPr>
        <p:spPr bwMode="auto">
          <a:xfrm>
            <a:off x="2160862" y="357317"/>
            <a:ext cx="1838233" cy="797445"/>
          </a:xfrm>
          <a:prstGeom prst="rect">
            <a:avLst/>
          </a:prstGeom>
          <a:solidFill>
            <a:srgbClr val="C00000">
              <a:alpha val="81000"/>
            </a:srgbClr>
          </a:solidFill>
          <a:ln w="9525">
            <a:noFill/>
            <a:miter lim="800000"/>
            <a:headEnd/>
            <a:tailEnd/>
          </a:ln>
        </p:spPr>
        <p:txBody>
          <a:bodyPr wrap="none" lIns="91432" tIns="45716" rIns="91432" bIns="45716" anchor="ctr"/>
          <a:lstStyle/>
          <a:p>
            <a:pPr algn="ctr" defTabSz="914310"/>
            <a:r>
              <a:rPr lang="zh-CN" altLang="en-US" sz="1100" b="1" dirty="0">
                <a:solidFill>
                  <a:prstClr val="white"/>
                </a:solidFill>
                <a:latin typeface="微软雅黑" pitchFamily="34" charset="-122"/>
                <a:ea typeface="微软雅黑" pitchFamily="34" charset="-122"/>
                <a:cs typeface="Arial Unicode MS" pitchFamily="34" charset="-122"/>
              </a:rPr>
              <a:t>上百种型号， </a:t>
            </a:r>
            <a:endParaRPr lang="en-US" altLang="zh-CN" sz="1100" b="1" dirty="0">
              <a:solidFill>
                <a:prstClr val="white"/>
              </a:solidFill>
              <a:latin typeface="微软雅黑" pitchFamily="34" charset="-122"/>
              <a:ea typeface="微软雅黑" pitchFamily="34" charset="-122"/>
              <a:cs typeface="Arial Unicode MS" pitchFamily="34" charset="-122"/>
            </a:endParaRPr>
          </a:p>
          <a:p>
            <a:pPr algn="ctr" defTabSz="914310"/>
            <a:r>
              <a:rPr lang="zh-CN" altLang="en-US" sz="1100" b="1" dirty="0">
                <a:solidFill>
                  <a:prstClr val="white"/>
                </a:solidFill>
                <a:latin typeface="微软雅黑" pitchFamily="34" charset="-122"/>
                <a:ea typeface="微软雅黑" pitchFamily="34" charset="-122"/>
                <a:cs typeface="Arial Unicode MS" pitchFamily="34" charset="-122"/>
              </a:rPr>
              <a:t>产品线业界最宽</a:t>
            </a:r>
          </a:p>
        </p:txBody>
      </p:sp>
      <p:sp>
        <p:nvSpPr>
          <p:cNvPr id="50" name="Rectangle 6"/>
          <p:cNvSpPr>
            <a:spLocks noChangeArrowheads="1"/>
          </p:cNvSpPr>
          <p:nvPr/>
        </p:nvSpPr>
        <p:spPr bwMode="auto">
          <a:xfrm>
            <a:off x="2160848" y="1191218"/>
            <a:ext cx="897481" cy="863054"/>
          </a:xfrm>
          <a:prstGeom prst="rect">
            <a:avLst/>
          </a:prstGeom>
          <a:solidFill>
            <a:schemeClr val="bg1">
              <a:alpha val="92000"/>
            </a:schemeClr>
          </a:solidFill>
          <a:ln w="9525">
            <a:noFill/>
            <a:miter lim="800000"/>
            <a:headEnd/>
            <a:tailEnd/>
          </a:ln>
        </p:spPr>
        <p:txBody>
          <a:bodyPr wrap="none" lIns="91432" tIns="45716" rIns="91432" bIns="45716" anchor="ctr"/>
          <a:lstStyle/>
          <a:p>
            <a:pPr algn="ctr" defTabSz="914310"/>
            <a:endParaRPr lang="zh-CN" altLang="en-US" sz="1100">
              <a:solidFill>
                <a:prstClr val="black"/>
              </a:solidFill>
            </a:endParaRPr>
          </a:p>
        </p:txBody>
      </p:sp>
      <p:sp>
        <p:nvSpPr>
          <p:cNvPr id="51" name="Rectangle 7"/>
          <p:cNvSpPr>
            <a:spLocks noChangeArrowheads="1"/>
          </p:cNvSpPr>
          <p:nvPr/>
        </p:nvSpPr>
        <p:spPr bwMode="auto">
          <a:xfrm>
            <a:off x="1178721" y="1191218"/>
            <a:ext cx="897481" cy="863054"/>
          </a:xfrm>
          <a:prstGeom prst="rect">
            <a:avLst/>
          </a:prstGeom>
          <a:solidFill>
            <a:srgbClr val="C00000">
              <a:alpha val="81000"/>
            </a:srgbClr>
          </a:solidFill>
          <a:ln w="9525">
            <a:noFill/>
            <a:miter lim="800000"/>
            <a:headEnd/>
            <a:tailEnd/>
          </a:ln>
        </p:spPr>
        <p:txBody>
          <a:bodyPr wrap="none" lIns="91432" tIns="45716" rIns="91432" bIns="45716" anchor="ctr"/>
          <a:lstStyle/>
          <a:p>
            <a:pPr algn="ctr" defTabSz="914310"/>
            <a:r>
              <a:rPr lang="zh-CN" altLang="en-US" sz="1100" b="1" dirty="0">
                <a:solidFill>
                  <a:prstClr val="white"/>
                </a:solidFill>
                <a:latin typeface="微软雅黑" pitchFamily="34" charset="-122"/>
                <a:ea typeface="微软雅黑" pitchFamily="34" charset="-122"/>
                <a:cs typeface="Arial Unicode MS" pitchFamily="34" charset="-122"/>
              </a:rPr>
              <a:t>软硬件</a:t>
            </a:r>
            <a:endParaRPr lang="en-US" altLang="zh-CN" sz="1100" b="1" dirty="0">
              <a:solidFill>
                <a:prstClr val="white"/>
              </a:solidFill>
              <a:latin typeface="微软雅黑" pitchFamily="34" charset="-122"/>
              <a:ea typeface="微软雅黑" pitchFamily="34" charset="-122"/>
              <a:cs typeface="Arial Unicode MS" pitchFamily="34" charset="-122"/>
            </a:endParaRPr>
          </a:p>
          <a:p>
            <a:pPr algn="ctr" defTabSz="914310"/>
            <a:r>
              <a:rPr lang="zh-CN" altLang="en-US" sz="1100" b="1" dirty="0">
                <a:solidFill>
                  <a:prstClr val="white"/>
                </a:solidFill>
                <a:latin typeface="微软雅黑" pitchFamily="34" charset="-122"/>
                <a:ea typeface="微软雅黑" pitchFamily="34" charset="-122"/>
                <a:cs typeface="Arial Unicode MS" pitchFamily="34" charset="-122"/>
              </a:rPr>
              <a:t>全部自主研发</a:t>
            </a:r>
          </a:p>
        </p:txBody>
      </p:sp>
      <p:sp>
        <p:nvSpPr>
          <p:cNvPr id="52" name="Rectangle 8"/>
          <p:cNvSpPr>
            <a:spLocks noChangeArrowheads="1"/>
          </p:cNvSpPr>
          <p:nvPr/>
        </p:nvSpPr>
        <p:spPr bwMode="auto">
          <a:xfrm>
            <a:off x="4123260" y="1191218"/>
            <a:ext cx="897480" cy="863054"/>
          </a:xfrm>
          <a:prstGeom prst="rect">
            <a:avLst/>
          </a:prstGeom>
          <a:solidFill>
            <a:schemeClr val="bg1">
              <a:alpha val="92000"/>
            </a:schemeClr>
          </a:solidFill>
          <a:ln w="9525">
            <a:noFill/>
            <a:miter lim="800000"/>
            <a:headEnd/>
            <a:tailEnd/>
          </a:ln>
        </p:spPr>
        <p:txBody>
          <a:bodyPr wrap="none" lIns="91432" tIns="45716" rIns="91432" bIns="45716" anchor="ctr"/>
          <a:lstStyle/>
          <a:p>
            <a:pPr algn="ctr" defTabSz="914310"/>
            <a:endParaRPr lang="zh-CN" altLang="en-US" sz="1100">
              <a:solidFill>
                <a:prstClr val="black"/>
              </a:solidFill>
            </a:endParaRPr>
          </a:p>
        </p:txBody>
      </p:sp>
      <p:sp>
        <p:nvSpPr>
          <p:cNvPr id="53" name="Rectangle 9"/>
          <p:cNvSpPr>
            <a:spLocks noChangeArrowheads="1"/>
          </p:cNvSpPr>
          <p:nvPr/>
        </p:nvSpPr>
        <p:spPr bwMode="auto">
          <a:xfrm>
            <a:off x="3141111" y="1191218"/>
            <a:ext cx="897480" cy="863054"/>
          </a:xfrm>
          <a:prstGeom prst="rect">
            <a:avLst/>
          </a:prstGeom>
          <a:solidFill>
            <a:srgbClr val="C00000">
              <a:alpha val="81000"/>
            </a:srgbClr>
          </a:solidFill>
          <a:ln w="9525">
            <a:noFill/>
            <a:miter lim="800000"/>
            <a:headEnd/>
            <a:tailEnd/>
          </a:ln>
        </p:spPr>
        <p:txBody>
          <a:bodyPr wrap="none" lIns="91432" tIns="45716" rIns="91432" bIns="45716" anchor="ctr"/>
          <a:lstStyle/>
          <a:p>
            <a:pPr algn="ctr" defTabSz="914310"/>
            <a:r>
              <a:rPr lang="zh-CN" altLang="en-US" sz="1100" b="1" dirty="0">
                <a:solidFill>
                  <a:prstClr val="white"/>
                </a:solidFill>
                <a:ea typeface="微软雅黑" pitchFamily="34" charset="-122"/>
              </a:rPr>
              <a:t>电源技术</a:t>
            </a:r>
          </a:p>
          <a:p>
            <a:pPr algn="ctr" defTabSz="914310"/>
            <a:r>
              <a:rPr lang="zh-CN" altLang="en-US" sz="1100" b="1" dirty="0">
                <a:solidFill>
                  <a:prstClr val="white"/>
                </a:solidFill>
                <a:ea typeface="微软雅黑" pitchFamily="34" charset="-122"/>
              </a:rPr>
              <a:t>工程研究</a:t>
            </a:r>
          </a:p>
          <a:p>
            <a:pPr algn="ctr" defTabSz="914310"/>
            <a:r>
              <a:rPr lang="zh-CN" altLang="en-US" sz="1100" b="1" dirty="0">
                <a:solidFill>
                  <a:prstClr val="white"/>
                </a:solidFill>
                <a:ea typeface="微软雅黑" pitchFamily="34" charset="-122"/>
              </a:rPr>
              <a:t>中心</a:t>
            </a:r>
          </a:p>
        </p:txBody>
      </p:sp>
      <p:sp>
        <p:nvSpPr>
          <p:cNvPr id="54" name="Rectangle 10"/>
          <p:cNvSpPr>
            <a:spLocks noChangeArrowheads="1"/>
          </p:cNvSpPr>
          <p:nvPr/>
        </p:nvSpPr>
        <p:spPr bwMode="auto">
          <a:xfrm>
            <a:off x="6087557" y="1191218"/>
            <a:ext cx="897480" cy="863054"/>
          </a:xfrm>
          <a:prstGeom prst="rect">
            <a:avLst/>
          </a:prstGeom>
          <a:solidFill>
            <a:schemeClr val="bg1">
              <a:alpha val="92000"/>
            </a:schemeClr>
          </a:solidFill>
          <a:ln w="9525">
            <a:noFill/>
            <a:miter lim="800000"/>
            <a:headEnd/>
            <a:tailEnd/>
          </a:ln>
        </p:spPr>
        <p:txBody>
          <a:bodyPr wrap="none" lIns="91432" tIns="45716" rIns="91432" bIns="45716" anchor="ctr"/>
          <a:lstStyle/>
          <a:p>
            <a:pPr algn="ctr" defTabSz="914310"/>
            <a:endParaRPr lang="zh-CN" altLang="en-US" sz="1100">
              <a:solidFill>
                <a:prstClr val="black"/>
              </a:solidFill>
            </a:endParaRPr>
          </a:p>
        </p:txBody>
      </p:sp>
      <p:sp>
        <p:nvSpPr>
          <p:cNvPr id="55" name="Rectangle 11"/>
          <p:cNvSpPr>
            <a:spLocks noChangeArrowheads="1"/>
          </p:cNvSpPr>
          <p:nvPr/>
        </p:nvSpPr>
        <p:spPr bwMode="auto">
          <a:xfrm>
            <a:off x="5105409" y="1191218"/>
            <a:ext cx="897480" cy="863054"/>
          </a:xfrm>
          <a:prstGeom prst="rect">
            <a:avLst/>
          </a:prstGeom>
          <a:solidFill>
            <a:srgbClr val="C00000">
              <a:alpha val="81000"/>
            </a:srgbClr>
          </a:solidFill>
          <a:ln w="9525">
            <a:noFill/>
            <a:miter lim="800000"/>
            <a:headEnd/>
            <a:tailEnd/>
          </a:ln>
        </p:spPr>
        <p:txBody>
          <a:bodyPr wrap="none" lIns="91432" tIns="45716" rIns="91432" bIns="45716" anchor="ctr"/>
          <a:lstStyle/>
          <a:p>
            <a:pPr algn="ctr" defTabSz="914310"/>
            <a:r>
              <a:rPr lang="zh-CN" altLang="en-US" sz="1100" b="1" dirty="0">
                <a:solidFill>
                  <a:prstClr val="white"/>
                </a:solidFill>
                <a:ea typeface="微软雅黑" pitchFamily="34" charset="-122"/>
              </a:rPr>
              <a:t>江苏省</a:t>
            </a:r>
          </a:p>
          <a:p>
            <a:pPr algn="ctr" defTabSz="914310"/>
            <a:r>
              <a:rPr lang="zh-CN" altLang="en-US" sz="1100" b="1" dirty="0">
                <a:solidFill>
                  <a:prstClr val="white"/>
                </a:solidFill>
                <a:ea typeface="微软雅黑" pitchFamily="34" charset="-122"/>
              </a:rPr>
              <a:t>高新技术</a:t>
            </a:r>
          </a:p>
          <a:p>
            <a:pPr algn="ctr" defTabSz="914310"/>
            <a:r>
              <a:rPr lang="zh-CN" altLang="en-US" sz="1100" b="1" dirty="0">
                <a:solidFill>
                  <a:prstClr val="white"/>
                </a:solidFill>
                <a:ea typeface="微软雅黑" pitchFamily="34" charset="-122"/>
              </a:rPr>
              <a:t>产业</a:t>
            </a:r>
          </a:p>
        </p:txBody>
      </p:sp>
      <p:sp>
        <p:nvSpPr>
          <p:cNvPr id="56" name="Rectangle 12"/>
          <p:cNvSpPr>
            <a:spLocks noChangeArrowheads="1"/>
          </p:cNvSpPr>
          <p:nvPr/>
        </p:nvSpPr>
        <p:spPr bwMode="auto">
          <a:xfrm>
            <a:off x="7067851" y="1191218"/>
            <a:ext cx="897481" cy="863054"/>
          </a:xfrm>
          <a:prstGeom prst="rect">
            <a:avLst/>
          </a:prstGeom>
          <a:solidFill>
            <a:srgbClr val="C00000">
              <a:alpha val="81000"/>
            </a:srgbClr>
          </a:solidFill>
          <a:ln w="9525">
            <a:noFill/>
            <a:miter lim="800000"/>
            <a:headEnd/>
            <a:tailEnd/>
          </a:ln>
        </p:spPr>
        <p:txBody>
          <a:bodyPr wrap="none" lIns="91432" tIns="45716" rIns="91432" bIns="45716" anchor="ctr"/>
          <a:lstStyle/>
          <a:p>
            <a:pPr algn="ctr" defTabSz="914310"/>
            <a:r>
              <a:rPr lang="zh-CN" altLang="en-US" sz="1100" b="1" dirty="0">
                <a:solidFill>
                  <a:prstClr val="white"/>
                </a:solidFill>
                <a:latin typeface="微软雅黑" pitchFamily="34" charset="-122"/>
                <a:ea typeface="微软雅黑" pitchFamily="34" charset="-122"/>
                <a:cs typeface="Arial Unicode MS" pitchFamily="34" charset="-122"/>
              </a:rPr>
              <a:t>拥有</a:t>
            </a:r>
            <a:r>
              <a:rPr lang="en-US" altLang="zh-CN" sz="1100" b="1" dirty="0">
                <a:solidFill>
                  <a:prstClr val="white"/>
                </a:solidFill>
                <a:latin typeface="微软雅黑" pitchFamily="34" charset="-122"/>
                <a:ea typeface="微软雅黑" pitchFamily="34" charset="-122"/>
                <a:cs typeface="Arial Unicode MS" pitchFamily="34" charset="-122"/>
              </a:rPr>
              <a:t>100</a:t>
            </a:r>
            <a:r>
              <a:rPr lang="zh-CN" altLang="en-US" sz="1100" b="1" dirty="0">
                <a:solidFill>
                  <a:prstClr val="white"/>
                </a:solidFill>
                <a:latin typeface="微软雅黑" pitchFamily="34" charset="-122"/>
                <a:ea typeface="微软雅黑" pitchFamily="34" charset="-122"/>
                <a:cs typeface="Arial Unicode MS" pitchFamily="34" charset="-122"/>
              </a:rPr>
              <a:t>余项</a:t>
            </a:r>
            <a:endParaRPr lang="en-US" altLang="zh-CN" sz="1100" b="1" dirty="0">
              <a:solidFill>
                <a:prstClr val="white"/>
              </a:solidFill>
              <a:latin typeface="微软雅黑" pitchFamily="34" charset="-122"/>
              <a:ea typeface="微软雅黑" pitchFamily="34" charset="-122"/>
              <a:cs typeface="Arial Unicode MS" pitchFamily="34" charset="-122"/>
            </a:endParaRPr>
          </a:p>
          <a:p>
            <a:pPr algn="ctr" defTabSz="914310"/>
            <a:r>
              <a:rPr lang="zh-CN" altLang="en-US" sz="1100" b="1" dirty="0">
                <a:solidFill>
                  <a:prstClr val="white"/>
                </a:solidFill>
                <a:latin typeface="微软雅黑" pitchFamily="34" charset="-122"/>
                <a:ea typeface="微软雅黑" pitchFamily="34" charset="-122"/>
                <a:cs typeface="Arial Unicode MS" pitchFamily="34" charset="-122"/>
              </a:rPr>
              <a:t>专利</a:t>
            </a:r>
          </a:p>
        </p:txBody>
      </p:sp>
      <p:sp>
        <p:nvSpPr>
          <p:cNvPr id="57" name="Rectangle 13"/>
          <p:cNvSpPr>
            <a:spLocks noChangeArrowheads="1"/>
          </p:cNvSpPr>
          <p:nvPr/>
        </p:nvSpPr>
        <p:spPr bwMode="auto">
          <a:xfrm>
            <a:off x="2160848" y="2125665"/>
            <a:ext cx="897481" cy="863054"/>
          </a:xfrm>
          <a:prstGeom prst="rect">
            <a:avLst/>
          </a:prstGeom>
          <a:solidFill>
            <a:srgbClr val="C00000">
              <a:alpha val="81000"/>
            </a:srgbClr>
          </a:solidFill>
          <a:ln w="9525">
            <a:noFill/>
            <a:miter lim="800000"/>
            <a:headEnd/>
            <a:tailEnd/>
          </a:ln>
        </p:spPr>
        <p:txBody>
          <a:bodyPr wrap="none" lIns="91432" tIns="45716" rIns="91432" bIns="45716" anchor="ctr"/>
          <a:lstStyle/>
          <a:p>
            <a:pPr algn="ctr" defTabSz="914310"/>
            <a:r>
              <a:rPr lang="zh-CN" altLang="en-US" sz="1100" b="1" dirty="0">
                <a:solidFill>
                  <a:prstClr val="white"/>
                </a:solidFill>
                <a:latin typeface="微软雅黑" pitchFamily="34" charset="-122"/>
                <a:ea typeface="微软雅黑" pitchFamily="34" charset="-122"/>
                <a:cs typeface="Arial Unicode MS" pitchFamily="34" charset="-122"/>
              </a:rPr>
              <a:t>超快的</a:t>
            </a:r>
            <a:endParaRPr lang="en-US" altLang="zh-CN" sz="1100" b="1" dirty="0">
              <a:solidFill>
                <a:prstClr val="white"/>
              </a:solidFill>
              <a:latin typeface="微软雅黑" pitchFamily="34" charset="-122"/>
              <a:ea typeface="微软雅黑" pitchFamily="34" charset="-122"/>
              <a:cs typeface="Arial Unicode MS" pitchFamily="34" charset="-122"/>
            </a:endParaRPr>
          </a:p>
          <a:p>
            <a:pPr algn="ctr" defTabSz="914310"/>
            <a:r>
              <a:rPr lang="zh-CN" altLang="en-US" sz="1100" b="1" dirty="0">
                <a:solidFill>
                  <a:prstClr val="white"/>
                </a:solidFill>
                <a:latin typeface="微软雅黑" pitchFamily="34" charset="-122"/>
                <a:ea typeface="微软雅黑" pitchFamily="34" charset="-122"/>
                <a:cs typeface="Arial Unicode MS" pitchFamily="34" charset="-122"/>
              </a:rPr>
              <a:t>交货期</a:t>
            </a:r>
          </a:p>
        </p:txBody>
      </p:sp>
      <p:sp>
        <p:nvSpPr>
          <p:cNvPr id="58" name="Rectangle 14"/>
          <p:cNvSpPr>
            <a:spLocks noChangeArrowheads="1"/>
          </p:cNvSpPr>
          <p:nvPr/>
        </p:nvSpPr>
        <p:spPr bwMode="auto">
          <a:xfrm>
            <a:off x="1178721" y="2125665"/>
            <a:ext cx="897481" cy="863054"/>
          </a:xfrm>
          <a:prstGeom prst="rect">
            <a:avLst/>
          </a:prstGeom>
          <a:solidFill>
            <a:schemeClr val="bg1">
              <a:alpha val="92000"/>
            </a:schemeClr>
          </a:solidFill>
          <a:ln w="9525">
            <a:noFill/>
            <a:miter lim="800000"/>
            <a:headEnd/>
            <a:tailEnd/>
          </a:ln>
        </p:spPr>
        <p:txBody>
          <a:bodyPr wrap="none" lIns="91432" tIns="45716" rIns="91432" bIns="45716" anchor="ctr"/>
          <a:lstStyle/>
          <a:p>
            <a:pPr algn="ctr" defTabSz="914310"/>
            <a:endParaRPr lang="zh-CN" altLang="en-US" sz="1100" b="1" dirty="0">
              <a:solidFill>
                <a:srgbClr val="C00000"/>
              </a:solidFill>
              <a:ea typeface="微软雅黑" pitchFamily="34" charset="-122"/>
            </a:endParaRPr>
          </a:p>
        </p:txBody>
      </p:sp>
      <p:sp>
        <p:nvSpPr>
          <p:cNvPr id="59" name="Rectangle 15"/>
          <p:cNvSpPr>
            <a:spLocks noChangeArrowheads="1"/>
          </p:cNvSpPr>
          <p:nvPr/>
        </p:nvSpPr>
        <p:spPr bwMode="auto">
          <a:xfrm>
            <a:off x="4123260" y="2125665"/>
            <a:ext cx="897480" cy="863054"/>
          </a:xfrm>
          <a:prstGeom prst="rect">
            <a:avLst/>
          </a:prstGeom>
          <a:solidFill>
            <a:srgbClr val="C00000">
              <a:alpha val="81000"/>
            </a:srgbClr>
          </a:solidFill>
          <a:ln w="9525">
            <a:noFill/>
            <a:miter lim="800000"/>
            <a:headEnd/>
            <a:tailEnd/>
          </a:ln>
        </p:spPr>
        <p:txBody>
          <a:bodyPr wrap="none" lIns="91432" tIns="45716" rIns="91432" bIns="45716" anchor="ctr"/>
          <a:lstStyle/>
          <a:p>
            <a:pPr algn="ctr" defTabSz="914310"/>
            <a:r>
              <a:rPr lang="en-US" altLang="zh-CN" sz="1100" b="1" dirty="0">
                <a:solidFill>
                  <a:prstClr val="white"/>
                </a:solidFill>
                <a:ea typeface="微软雅黑" pitchFamily="34" charset="-122"/>
              </a:rPr>
              <a:t>CSA</a:t>
            </a:r>
          </a:p>
          <a:p>
            <a:pPr algn="ctr" defTabSz="914310"/>
            <a:r>
              <a:rPr lang="zh-CN" altLang="en-US" sz="1100" b="1" dirty="0">
                <a:solidFill>
                  <a:prstClr val="white"/>
                </a:solidFill>
                <a:ea typeface="微软雅黑" pitchFamily="34" charset="-122"/>
              </a:rPr>
              <a:t>认证工厂</a:t>
            </a:r>
          </a:p>
        </p:txBody>
      </p:sp>
      <p:sp>
        <p:nvSpPr>
          <p:cNvPr id="60" name="Rectangle 16"/>
          <p:cNvSpPr>
            <a:spLocks noChangeArrowheads="1"/>
          </p:cNvSpPr>
          <p:nvPr/>
        </p:nvSpPr>
        <p:spPr bwMode="auto">
          <a:xfrm>
            <a:off x="3141111" y="2125665"/>
            <a:ext cx="897480" cy="863054"/>
          </a:xfrm>
          <a:prstGeom prst="rect">
            <a:avLst/>
          </a:prstGeom>
          <a:solidFill>
            <a:schemeClr val="bg1">
              <a:alpha val="92000"/>
            </a:schemeClr>
          </a:solidFill>
          <a:ln w="9525">
            <a:noFill/>
            <a:miter lim="800000"/>
            <a:headEnd/>
            <a:tailEnd/>
          </a:ln>
        </p:spPr>
        <p:txBody>
          <a:bodyPr wrap="none" lIns="91432" tIns="45716" rIns="91432" bIns="45716" anchor="ctr"/>
          <a:lstStyle/>
          <a:p>
            <a:pPr algn="ctr" defTabSz="914310"/>
            <a:endParaRPr lang="zh-CN" altLang="en-US" sz="1100">
              <a:solidFill>
                <a:prstClr val="black"/>
              </a:solidFill>
            </a:endParaRPr>
          </a:p>
        </p:txBody>
      </p:sp>
      <p:sp>
        <p:nvSpPr>
          <p:cNvPr id="61" name="Rectangle 17"/>
          <p:cNvSpPr>
            <a:spLocks noChangeArrowheads="1"/>
          </p:cNvSpPr>
          <p:nvPr/>
        </p:nvSpPr>
        <p:spPr bwMode="auto">
          <a:xfrm>
            <a:off x="6087557" y="2125665"/>
            <a:ext cx="897480" cy="863054"/>
          </a:xfrm>
          <a:prstGeom prst="rect">
            <a:avLst/>
          </a:prstGeom>
          <a:solidFill>
            <a:srgbClr val="C00000">
              <a:alpha val="81000"/>
            </a:srgbClr>
          </a:solidFill>
          <a:ln w="9525">
            <a:noFill/>
            <a:miter lim="800000"/>
            <a:headEnd/>
            <a:tailEnd/>
          </a:ln>
        </p:spPr>
        <p:txBody>
          <a:bodyPr wrap="none" lIns="91432" tIns="45716" rIns="91432" bIns="45716" anchor="ctr"/>
          <a:lstStyle/>
          <a:p>
            <a:pPr algn="ctr" defTabSz="914310"/>
            <a:r>
              <a:rPr lang="zh-CN" altLang="en-US" sz="1100" b="1" dirty="0">
                <a:solidFill>
                  <a:prstClr val="white"/>
                </a:solidFill>
                <a:latin typeface="微软雅黑" pitchFamily="34" charset="-122"/>
                <a:ea typeface="微软雅黑" pitchFamily="34" charset="-122"/>
                <a:cs typeface="Arial Unicode MS" pitchFamily="34" charset="-122"/>
              </a:rPr>
              <a:t>交货延迟率</a:t>
            </a:r>
            <a:endParaRPr lang="en-US" altLang="zh-CN" sz="1100" b="1" dirty="0">
              <a:solidFill>
                <a:prstClr val="white"/>
              </a:solidFill>
              <a:latin typeface="微软雅黑" pitchFamily="34" charset="-122"/>
              <a:ea typeface="微软雅黑" pitchFamily="34" charset="-122"/>
              <a:cs typeface="Arial Unicode MS" pitchFamily="34" charset="-122"/>
            </a:endParaRPr>
          </a:p>
          <a:p>
            <a:pPr algn="ctr" defTabSz="914310"/>
            <a:r>
              <a:rPr lang="zh-CN" altLang="en-US" sz="1100" b="1" dirty="0">
                <a:solidFill>
                  <a:prstClr val="white"/>
                </a:solidFill>
                <a:latin typeface="微软雅黑" pitchFamily="34" charset="-122"/>
                <a:ea typeface="微软雅黑" pitchFamily="34" charset="-122"/>
                <a:cs typeface="Arial Unicode MS" pitchFamily="34" charset="-122"/>
              </a:rPr>
              <a:t>＜</a:t>
            </a:r>
            <a:r>
              <a:rPr lang="en-US" altLang="zh-CN" sz="1100" b="1" dirty="0">
                <a:solidFill>
                  <a:prstClr val="white"/>
                </a:solidFill>
                <a:latin typeface="微软雅黑" pitchFamily="34" charset="-122"/>
                <a:ea typeface="微软雅黑" pitchFamily="34" charset="-122"/>
                <a:cs typeface="Arial Unicode MS" pitchFamily="34" charset="-122"/>
              </a:rPr>
              <a:t>0.3%</a:t>
            </a:r>
          </a:p>
        </p:txBody>
      </p:sp>
      <p:sp>
        <p:nvSpPr>
          <p:cNvPr id="62" name="Rectangle 18"/>
          <p:cNvSpPr>
            <a:spLocks noChangeArrowheads="1"/>
          </p:cNvSpPr>
          <p:nvPr/>
        </p:nvSpPr>
        <p:spPr bwMode="auto">
          <a:xfrm>
            <a:off x="5105409" y="2125665"/>
            <a:ext cx="897480" cy="863054"/>
          </a:xfrm>
          <a:prstGeom prst="rect">
            <a:avLst/>
          </a:prstGeom>
          <a:solidFill>
            <a:schemeClr val="bg1">
              <a:alpha val="92000"/>
            </a:schemeClr>
          </a:solidFill>
          <a:ln w="9525">
            <a:noFill/>
            <a:miter lim="800000"/>
            <a:headEnd/>
            <a:tailEnd/>
          </a:ln>
        </p:spPr>
        <p:txBody>
          <a:bodyPr wrap="none" lIns="91432" tIns="45716" rIns="91432" bIns="45716" anchor="ctr"/>
          <a:lstStyle/>
          <a:p>
            <a:pPr algn="ctr" defTabSz="914310"/>
            <a:endParaRPr lang="zh-CN" altLang="en-US" sz="1100">
              <a:solidFill>
                <a:prstClr val="black"/>
              </a:solidFill>
            </a:endParaRPr>
          </a:p>
        </p:txBody>
      </p:sp>
      <p:sp>
        <p:nvSpPr>
          <p:cNvPr id="63" name="Rectangle 19"/>
          <p:cNvSpPr>
            <a:spLocks noChangeArrowheads="1"/>
          </p:cNvSpPr>
          <p:nvPr/>
        </p:nvSpPr>
        <p:spPr bwMode="auto">
          <a:xfrm>
            <a:off x="7064656" y="2125665"/>
            <a:ext cx="897481" cy="863054"/>
          </a:xfrm>
          <a:prstGeom prst="rect">
            <a:avLst/>
          </a:prstGeom>
          <a:solidFill>
            <a:schemeClr val="bg1">
              <a:alpha val="92000"/>
            </a:schemeClr>
          </a:solidFill>
          <a:ln w="9525">
            <a:noFill/>
            <a:miter lim="800000"/>
            <a:headEnd/>
            <a:tailEnd/>
          </a:ln>
        </p:spPr>
        <p:txBody>
          <a:bodyPr wrap="none" lIns="91432" tIns="45716" rIns="91432" bIns="45716" anchor="ctr"/>
          <a:lstStyle/>
          <a:p>
            <a:pPr algn="ctr" defTabSz="914310"/>
            <a:endParaRPr lang="zh-CN" altLang="en-US" sz="1100">
              <a:solidFill>
                <a:prstClr val="black"/>
              </a:solidFill>
            </a:endParaRPr>
          </a:p>
        </p:txBody>
      </p:sp>
      <p:sp>
        <p:nvSpPr>
          <p:cNvPr id="64" name="Rectangle 20"/>
          <p:cNvSpPr>
            <a:spLocks noChangeArrowheads="1"/>
          </p:cNvSpPr>
          <p:nvPr/>
        </p:nvSpPr>
        <p:spPr bwMode="auto">
          <a:xfrm>
            <a:off x="2160848" y="3025208"/>
            <a:ext cx="897481" cy="863054"/>
          </a:xfrm>
          <a:prstGeom prst="rect">
            <a:avLst/>
          </a:prstGeom>
          <a:solidFill>
            <a:schemeClr val="bg1">
              <a:alpha val="92000"/>
            </a:schemeClr>
          </a:solidFill>
          <a:ln w="9525">
            <a:noFill/>
            <a:miter lim="800000"/>
            <a:headEnd/>
            <a:tailEnd/>
          </a:ln>
        </p:spPr>
        <p:txBody>
          <a:bodyPr wrap="none" lIns="91432" tIns="45716" rIns="91432" bIns="45716" anchor="ctr"/>
          <a:lstStyle/>
          <a:p>
            <a:pPr algn="ctr" defTabSz="914310"/>
            <a:endParaRPr lang="zh-CN" altLang="en-US" sz="1100" b="1" dirty="0">
              <a:solidFill>
                <a:prstClr val="black"/>
              </a:solidFill>
              <a:ea typeface="微软雅黑" pitchFamily="34" charset="-122"/>
            </a:endParaRPr>
          </a:p>
        </p:txBody>
      </p:sp>
      <p:sp>
        <p:nvSpPr>
          <p:cNvPr id="65" name="Rectangle 21"/>
          <p:cNvSpPr>
            <a:spLocks noChangeArrowheads="1"/>
          </p:cNvSpPr>
          <p:nvPr/>
        </p:nvSpPr>
        <p:spPr bwMode="auto">
          <a:xfrm>
            <a:off x="4123260" y="3025208"/>
            <a:ext cx="897480" cy="863054"/>
          </a:xfrm>
          <a:prstGeom prst="rect">
            <a:avLst/>
          </a:prstGeom>
          <a:solidFill>
            <a:schemeClr val="bg1">
              <a:alpha val="92000"/>
            </a:schemeClr>
          </a:solidFill>
          <a:ln w="9525">
            <a:noFill/>
            <a:miter lim="800000"/>
            <a:headEnd/>
            <a:tailEnd/>
          </a:ln>
        </p:spPr>
        <p:txBody>
          <a:bodyPr wrap="none" lIns="91432" tIns="45716" rIns="91432" bIns="45716" anchor="ctr"/>
          <a:lstStyle/>
          <a:p>
            <a:pPr algn="ctr" defTabSz="914310"/>
            <a:endParaRPr lang="zh-CN" altLang="en-US" sz="1100">
              <a:solidFill>
                <a:prstClr val="black"/>
              </a:solidFill>
            </a:endParaRPr>
          </a:p>
        </p:txBody>
      </p:sp>
      <p:sp>
        <p:nvSpPr>
          <p:cNvPr id="66" name="Rectangle 22"/>
          <p:cNvSpPr>
            <a:spLocks noChangeArrowheads="1"/>
          </p:cNvSpPr>
          <p:nvPr/>
        </p:nvSpPr>
        <p:spPr bwMode="auto">
          <a:xfrm>
            <a:off x="3141111" y="3025208"/>
            <a:ext cx="897480" cy="863054"/>
          </a:xfrm>
          <a:prstGeom prst="rect">
            <a:avLst/>
          </a:prstGeom>
          <a:solidFill>
            <a:srgbClr val="C00000">
              <a:alpha val="81000"/>
            </a:srgbClr>
          </a:solidFill>
          <a:ln w="9525">
            <a:noFill/>
            <a:miter lim="800000"/>
            <a:headEnd/>
            <a:tailEnd/>
          </a:ln>
        </p:spPr>
        <p:txBody>
          <a:bodyPr wrap="none" lIns="91432" tIns="45716" rIns="91432" bIns="45716" anchor="ctr"/>
          <a:lstStyle/>
          <a:p>
            <a:pPr algn="ctr" defTabSz="914310"/>
            <a:r>
              <a:rPr lang="zh-CN" altLang="en-US" sz="1100" b="1" dirty="0">
                <a:solidFill>
                  <a:prstClr val="white"/>
                </a:solidFill>
                <a:latin typeface="微软雅黑" pitchFamily="34" charset="-122"/>
                <a:ea typeface="微软雅黑" pitchFamily="34" charset="-122"/>
                <a:cs typeface="Arial Unicode MS" pitchFamily="34" charset="-122"/>
              </a:rPr>
              <a:t>专业的</a:t>
            </a:r>
            <a:endParaRPr lang="en-US" altLang="zh-CN" sz="1100" b="1" dirty="0">
              <a:solidFill>
                <a:prstClr val="white"/>
              </a:solidFill>
              <a:latin typeface="微软雅黑" pitchFamily="34" charset="-122"/>
              <a:ea typeface="微软雅黑" pitchFamily="34" charset="-122"/>
              <a:cs typeface="Arial Unicode MS" pitchFamily="34" charset="-122"/>
            </a:endParaRPr>
          </a:p>
          <a:p>
            <a:pPr algn="ctr" defTabSz="914310"/>
            <a:r>
              <a:rPr lang="zh-CN" altLang="en-US" sz="1100" b="1" dirty="0">
                <a:solidFill>
                  <a:prstClr val="white"/>
                </a:solidFill>
                <a:latin typeface="微软雅黑" pitchFamily="34" charset="-122"/>
                <a:ea typeface="微软雅黑" pitchFamily="34" charset="-122"/>
                <a:cs typeface="Arial Unicode MS" pitchFamily="34" charset="-122"/>
              </a:rPr>
              <a:t>客户服务团队</a:t>
            </a:r>
          </a:p>
        </p:txBody>
      </p:sp>
      <p:sp>
        <p:nvSpPr>
          <p:cNvPr id="67" name="Rectangle 23"/>
          <p:cNvSpPr>
            <a:spLocks noChangeArrowheads="1"/>
          </p:cNvSpPr>
          <p:nvPr/>
        </p:nvSpPr>
        <p:spPr bwMode="auto">
          <a:xfrm>
            <a:off x="6087557" y="3025208"/>
            <a:ext cx="897480" cy="863054"/>
          </a:xfrm>
          <a:prstGeom prst="rect">
            <a:avLst/>
          </a:prstGeom>
          <a:solidFill>
            <a:schemeClr val="bg1">
              <a:alpha val="92000"/>
            </a:schemeClr>
          </a:solidFill>
          <a:ln w="9525">
            <a:noFill/>
            <a:miter lim="800000"/>
            <a:headEnd/>
            <a:tailEnd/>
          </a:ln>
        </p:spPr>
        <p:txBody>
          <a:bodyPr wrap="none" lIns="91432" tIns="45716" rIns="91432" bIns="45716" anchor="ctr"/>
          <a:lstStyle/>
          <a:p>
            <a:pPr algn="ctr" defTabSz="914310"/>
            <a:endParaRPr lang="zh-CN" altLang="en-US" sz="1100" b="1" dirty="0">
              <a:solidFill>
                <a:srgbClr val="C00000"/>
              </a:solidFill>
              <a:ea typeface="微软雅黑" pitchFamily="34" charset="-122"/>
            </a:endParaRPr>
          </a:p>
        </p:txBody>
      </p:sp>
      <p:sp>
        <p:nvSpPr>
          <p:cNvPr id="68" name="Rectangle 24"/>
          <p:cNvSpPr>
            <a:spLocks noChangeArrowheads="1"/>
          </p:cNvSpPr>
          <p:nvPr/>
        </p:nvSpPr>
        <p:spPr bwMode="auto">
          <a:xfrm>
            <a:off x="5105409" y="3025208"/>
            <a:ext cx="897480" cy="863054"/>
          </a:xfrm>
          <a:prstGeom prst="rect">
            <a:avLst/>
          </a:prstGeom>
          <a:solidFill>
            <a:srgbClr val="C00000">
              <a:alpha val="81000"/>
            </a:srgbClr>
          </a:solidFill>
          <a:ln w="9525">
            <a:noFill/>
            <a:miter lim="800000"/>
            <a:headEnd/>
            <a:tailEnd/>
          </a:ln>
        </p:spPr>
        <p:txBody>
          <a:bodyPr wrap="none" lIns="91432" tIns="45716" rIns="91432" bIns="45716" anchor="ctr"/>
          <a:lstStyle/>
          <a:p>
            <a:pPr algn="ctr" defTabSz="914310"/>
            <a:r>
              <a:rPr lang="en-US" altLang="zh-CN" sz="1100" b="1" dirty="0">
                <a:solidFill>
                  <a:prstClr val="white"/>
                </a:solidFill>
                <a:ea typeface="微软雅黑" pitchFamily="34" charset="-122"/>
                <a:cs typeface="Arial Unicode MS" pitchFamily="34" charset="-122"/>
              </a:rPr>
              <a:t>ISO9001:2000</a:t>
            </a:r>
            <a:endParaRPr lang="zh-CN" altLang="en-US" sz="1100" b="1" dirty="0">
              <a:solidFill>
                <a:prstClr val="white"/>
              </a:solidFill>
              <a:ea typeface="微软雅黑" pitchFamily="34" charset="-122"/>
              <a:cs typeface="Arial Unicode MS" pitchFamily="34" charset="-122"/>
            </a:endParaRPr>
          </a:p>
        </p:txBody>
      </p:sp>
      <p:sp>
        <p:nvSpPr>
          <p:cNvPr id="69" name="Rectangle 25"/>
          <p:cNvSpPr>
            <a:spLocks noChangeArrowheads="1"/>
          </p:cNvSpPr>
          <p:nvPr/>
        </p:nvSpPr>
        <p:spPr bwMode="auto">
          <a:xfrm>
            <a:off x="4123260" y="3924752"/>
            <a:ext cx="897480" cy="863054"/>
          </a:xfrm>
          <a:prstGeom prst="rect">
            <a:avLst/>
          </a:prstGeom>
          <a:solidFill>
            <a:srgbClr val="C00000">
              <a:alpha val="81000"/>
            </a:srgbClr>
          </a:solidFill>
          <a:ln w="9525">
            <a:noFill/>
            <a:miter lim="800000"/>
            <a:headEnd/>
            <a:tailEnd/>
          </a:ln>
        </p:spPr>
        <p:txBody>
          <a:bodyPr wrap="none" lIns="91432" tIns="45716" rIns="91432" bIns="45716" anchor="ctr"/>
          <a:lstStyle/>
          <a:p>
            <a:pPr algn="ctr" defTabSz="914310"/>
            <a:r>
              <a:rPr lang="zh-CN" altLang="en-US" sz="1100" b="1" dirty="0">
                <a:solidFill>
                  <a:prstClr val="white"/>
                </a:solidFill>
                <a:latin typeface="微软雅黑" pitchFamily="34" charset="-122"/>
                <a:ea typeface="微软雅黑" pitchFamily="34" charset="-122"/>
                <a:cs typeface="Arial Unicode MS" pitchFamily="34" charset="-122"/>
              </a:rPr>
              <a:t>技术背景</a:t>
            </a:r>
            <a:r>
              <a:rPr lang="en-US" altLang="zh-CN" sz="1100" b="1" dirty="0">
                <a:solidFill>
                  <a:prstClr val="white"/>
                </a:solidFill>
                <a:latin typeface="微软雅黑" pitchFamily="34" charset="-122"/>
                <a:ea typeface="微软雅黑" pitchFamily="34" charset="-122"/>
                <a:cs typeface="Arial Unicode MS" pitchFamily="34" charset="-122"/>
              </a:rPr>
              <a:t>&amp;</a:t>
            </a:r>
          </a:p>
          <a:p>
            <a:pPr algn="ctr" defTabSz="914310"/>
            <a:r>
              <a:rPr lang="zh-CN" altLang="en-US" sz="1100" b="1" dirty="0">
                <a:solidFill>
                  <a:prstClr val="white"/>
                </a:solidFill>
                <a:latin typeface="微软雅黑" pitchFamily="34" charset="-122"/>
                <a:ea typeface="微软雅黑" pitchFamily="34" charset="-122"/>
                <a:cs typeface="Arial Unicode MS" pitchFamily="34" charset="-122"/>
              </a:rPr>
              <a:t>研发实力</a:t>
            </a:r>
          </a:p>
        </p:txBody>
      </p:sp>
      <p:sp>
        <p:nvSpPr>
          <p:cNvPr id="70" name="Rectangle 26"/>
          <p:cNvSpPr>
            <a:spLocks noChangeArrowheads="1"/>
          </p:cNvSpPr>
          <p:nvPr/>
        </p:nvSpPr>
        <p:spPr bwMode="auto">
          <a:xfrm>
            <a:off x="3141111" y="3924752"/>
            <a:ext cx="897480" cy="863054"/>
          </a:xfrm>
          <a:prstGeom prst="rect">
            <a:avLst/>
          </a:prstGeom>
          <a:solidFill>
            <a:schemeClr val="bg1">
              <a:alpha val="92000"/>
            </a:schemeClr>
          </a:solidFill>
          <a:ln w="9525">
            <a:noFill/>
            <a:miter lim="800000"/>
            <a:headEnd/>
            <a:tailEnd/>
          </a:ln>
        </p:spPr>
        <p:txBody>
          <a:bodyPr wrap="none" lIns="91432" tIns="45716" rIns="91432" bIns="45716" anchor="ctr"/>
          <a:lstStyle/>
          <a:p>
            <a:pPr algn="ctr" defTabSz="914310"/>
            <a:endParaRPr lang="zh-CN" altLang="en-US" sz="1100">
              <a:solidFill>
                <a:prstClr val="black"/>
              </a:solidFill>
            </a:endParaRPr>
          </a:p>
        </p:txBody>
      </p:sp>
      <p:sp>
        <p:nvSpPr>
          <p:cNvPr id="71" name="Rectangle 27"/>
          <p:cNvSpPr>
            <a:spLocks noChangeArrowheads="1"/>
          </p:cNvSpPr>
          <p:nvPr/>
        </p:nvSpPr>
        <p:spPr bwMode="auto">
          <a:xfrm>
            <a:off x="5105409" y="3924752"/>
            <a:ext cx="897480" cy="863054"/>
          </a:xfrm>
          <a:prstGeom prst="rect">
            <a:avLst/>
          </a:prstGeom>
          <a:solidFill>
            <a:schemeClr val="bg1">
              <a:alpha val="92000"/>
            </a:schemeClr>
          </a:solidFill>
          <a:ln w="9525">
            <a:noFill/>
            <a:miter lim="800000"/>
            <a:headEnd/>
            <a:tailEnd/>
          </a:ln>
        </p:spPr>
        <p:txBody>
          <a:bodyPr wrap="none" lIns="91432" tIns="45716" rIns="91432" bIns="45716" anchor="ctr"/>
          <a:lstStyle/>
          <a:p>
            <a:pPr algn="ctr" defTabSz="914310"/>
            <a:endParaRPr lang="zh-CN" altLang="en-US" sz="1100">
              <a:solidFill>
                <a:prstClr val="black"/>
              </a:solidFill>
            </a:endParaRPr>
          </a:p>
        </p:txBody>
      </p:sp>
      <p:pic>
        <p:nvPicPr>
          <p:cNvPr id="28" name="内容占位符 4"/>
          <p:cNvPicPr>
            <a:picLocks noGrp="1" noChangeAspect="1"/>
          </p:cNvPicPr>
          <p:nvPr>
            <p:ph idx="1"/>
          </p:nvPr>
        </p:nvPicPr>
        <p:blipFill>
          <a:blip r:embed="rId7" cstate="print">
            <a:extLst>
              <a:ext uri="{28A0092B-C50C-407E-A947-70E740481C1C}">
                <a14:useLocalDpi xmlns:a14="http://schemas.microsoft.com/office/drawing/2010/main" xmlns="" val="0"/>
              </a:ext>
            </a:extLst>
          </a:blip>
          <a:stretch>
            <a:fillRect/>
          </a:stretch>
        </p:blipFill>
        <p:spPr>
          <a:xfrm>
            <a:off x="179518" y="186088"/>
            <a:ext cx="1450103" cy="255551"/>
          </a:xfrm>
        </p:spPr>
      </p:pic>
    </p:spTree>
    <p:custDataLst>
      <p:tags r:id="rId1"/>
    </p:custDataLst>
    <p:extLst>
      <p:ext uri="{BB962C8B-B14F-4D97-AF65-F5344CB8AC3E}">
        <p14:creationId xmlns:p14="http://schemas.microsoft.com/office/powerpoint/2010/main" xmlns="" val="3406856780"/>
      </p:ext>
    </p:extLst>
  </p:cSld>
  <p:clrMapOvr>
    <a:masterClrMapping/>
  </p:clrMapOvr>
  <p:transition spd="slow" advTm="15368">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500"/>
                                        <p:tgtEl>
                                          <p:spTgt spid="5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fade">
                                      <p:cBhvr>
                                        <p:cTn id="23" dur="500"/>
                                        <p:tgtEl>
                                          <p:spTgt spid="53"/>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500"/>
                                        <p:tgtEl>
                                          <p:spTgt spid="52"/>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fade">
                                      <p:cBhvr>
                                        <p:cTn id="35" dur="500"/>
                                        <p:tgtEl>
                                          <p:spTgt spid="54"/>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56"/>
                                        </p:tgtEl>
                                        <p:attrNameLst>
                                          <p:attrName>style.visibility</p:attrName>
                                        </p:attrNameLst>
                                      </p:cBhvr>
                                      <p:to>
                                        <p:strVal val="visible"/>
                                      </p:to>
                                    </p:set>
                                    <p:animEffect transition="in" filter="fade">
                                      <p:cBhvr>
                                        <p:cTn id="39" dur="500"/>
                                        <p:tgtEl>
                                          <p:spTgt spid="56"/>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fade">
                                      <p:cBhvr>
                                        <p:cTn id="43" dur="500"/>
                                        <p:tgtEl>
                                          <p:spTgt spid="58"/>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fade">
                                      <p:cBhvr>
                                        <p:cTn id="47" dur="500"/>
                                        <p:tgtEl>
                                          <p:spTgt spid="57"/>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60"/>
                                        </p:tgtEl>
                                        <p:attrNameLst>
                                          <p:attrName>style.visibility</p:attrName>
                                        </p:attrNameLst>
                                      </p:cBhvr>
                                      <p:to>
                                        <p:strVal val="visible"/>
                                      </p:to>
                                    </p:set>
                                    <p:animEffect transition="in" filter="fade">
                                      <p:cBhvr>
                                        <p:cTn id="51" dur="500"/>
                                        <p:tgtEl>
                                          <p:spTgt spid="60"/>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fade">
                                      <p:cBhvr>
                                        <p:cTn id="55" dur="500"/>
                                        <p:tgtEl>
                                          <p:spTgt spid="59"/>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fade">
                                      <p:cBhvr>
                                        <p:cTn id="59" dur="500"/>
                                        <p:tgtEl>
                                          <p:spTgt spid="62"/>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61"/>
                                        </p:tgtEl>
                                        <p:attrNameLst>
                                          <p:attrName>style.visibility</p:attrName>
                                        </p:attrNameLst>
                                      </p:cBhvr>
                                      <p:to>
                                        <p:strVal val="visible"/>
                                      </p:to>
                                    </p:set>
                                    <p:animEffect transition="in" filter="fade">
                                      <p:cBhvr>
                                        <p:cTn id="63" dur="500"/>
                                        <p:tgtEl>
                                          <p:spTgt spid="61"/>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63"/>
                                        </p:tgtEl>
                                        <p:attrNameLst>
                                          <p:attrName>style.visibility</p:attrName>
                                        </p:attrNameLst>
                                      </p:cBhvr>
                                      <p:to>
                                        <p:strVal val="visible"/>
                                      </p:to>
                                    </p:set>
                                    <p:animEffect transition="in" filter="fade">
                                      <p:cBhvr>
                                        <p:cTn id="67" dur="500"/>
                                        <p:tgtEl>
                                          <p:spTgt spid="63"/>
                                        </p:tgtEl>
                                      </p:cBhvr>
                                    </p:animEffect>
                                  </p:childTnLst>
                                </p:cTn>
                              </p:par>
                            </p:childTnLst>
                          </p:cTn>
                        </p:par>
                        <p:par>
                          <p:cTn id="68" fill="hold">
                            <p:stCondLst>
                              <p:cond delay="8000"/>
                            </p:stCondLst>
                            <p:childTnLst>
                              <p:par>
                                <p:cTn id="69" presetID="10" presetClass="entr" presetSubtype="0" fill="hold" grpId="0" nodeType="afterEffect">
                                  <p:stCondLst>
                                    <p:cond delay="0"/>
                                  </p:stCondLst>
                                  <p:childTnLst>
                                    <p:set>
                                      <p:cBhvr>
                                        <p:cTn id="70" dur="1" fill="hold">
                                          <p:stCondLst>
                                            <p:cond delay="0"/>
                                          </p:stCondLst>
                                        </p:cTn>
                                        <p:tgtEl>
                                          <p:spTgt spid="64"/>
                                        </p:tgtEl>
                                        <p:attrNameLst>
                                          <p:attrName>style.visibility</p:attrName>
                                        </p:attrNameLst>
                                      </p:cBhvr>
                                      <p:to>
                                        <p:strVal val="visible"/>
                                      </p:to>
                                    </p:set>
                                    <p:animEffect transition="in" filter="fade">
                                      <p:cBhvr>
                                        <p:cTn id="71" dur="500"/>
                                        <p:tgtEl>
                                          <p:spTgt spid="64"/>
                                        </p:tgtEl>
                                      </p:cBhvr>
                                    </p:animEffect>
                                  </p:childTnLst>
                                </p:cTn>
                              </p:par>
                            </p:childTnLst>
                          </p:cTn>
                        </p:par>
                        <p:par>
                          <p:cTn id="72" fill="hold">
                            <p:stCondLst>
                              <p:cond delay="8500"/>
                            </p:stCondLst>
                            <p:childTnLst>
                              <p:par>
                                <p:cTn id="73" presetID="10" presetClass="entr" presetSubtype="0" fill="hold" grpId="0" nodeType="afterEffect">
                                  <p:stCondLst>
                                    <p:cond delay="0"/>
                                  </p:stCondLst>
                                  <p:childTnLst>
                                    <p:set>
                                      <p:cBhvr>
                                        <p:cTn id="74" dur="1" fill="hold">
                                          <p:stCondLst>
                                            <p:cond delay="0"/>
                                          </p:stCondLst>
                                        </p:cTn>
                                        <p:tgtEl>
                                          <p:spTgt spid="66"/>
                                        </p:tgtEl>
                                        <p:attrNameLst>
                                          <p:attrName>style.visibility</p:attrName>
                                        </p:attrNameLst>
                                      </p:cBhvr>
                                      <p:to>
                                        <p:strVal val="visible"/>
                                      </p:to>
                                    </p:set>
                                    <p:animEffect transition="in" filter="fade">
                                      <p:cBhvr>
                                        <p:cTn id="75" dur="500"/>
                                        <p:tgtEl>
                                          <p:spTgt spid="66"/>
                                        </p:tgtEl>
                                      </p:cBhvr>
                                    </p:animEffect>
                                  </p:childTnLst>
                                </p:cTn>
                              </p:par>
                            </p:childTnLst>
                          </p:cTn>
                        </p:par>
                        <p:par>
                          <p:cTn id="76" fill="hold">
                            <p:stCondLst>
                              <p:cond delay="9000"/>
                            </p:stCondLst>
                            <p:childTnLst>
                              <p:par>
                                <p:cTn id="77" presetID="10" presetClass="entr" presetSubtype="0" fill="hold" grpId="0" nodeType="afterEffect">
                                  <p:stCondLst>
                                    <p:cond delay="0"/>
                                  </p:stCondLst>
                                  <p:childTnLst>
                                    <p:set>
                                      <p:cBhvr>
                                        <p:cTn id="78" dur="1" fill="hold">
                                          <p:stCondLst>
                                            <p:cond delay="0"/>
                                          </p:stCondLst>
                                        </p:cTn>
                                        <p:tgtEl>
                                          <p:spTgt spid="65"/>
                                        </p:tgtEl>
                                        <p:attrNameLst>
                                          <p:attrName>style.visibility</p:attrName>
                                        </p:attrNameLst>
                                      </p:cBhvr>
                                      <p:to>
                                        <p:strVal val="visible"/>
                                      </p:to>
                                    </p:set>
                                    <p:animEffect transition="in" filter="fade">
                                      <p:cBhvr>
                                        <p:cTn id="79" dur="500"/>
                                        <p:tgtEl>
                                          <p:spTgt spid="65"/>
                                        </p:tgtEl>
                                      </p:cBhvr>
                                    </p:animEffect>
                                  </p:childTnLst>
                                </p:cTn>
                              </p:par>
                            </p:childTnLst>
                          </p:cTn>
                        </p:par>
                        <p:par>
                          <p:cTn id="80" fill="hold">
                            <p:stCondLst>
                              <p:cond delay="9500"/>
                            </p:stCondLst>
                            <p:childTnLst>
                              <p:par>
                                <p:cTn id="81" presetID="10" presetClass="entr" presetSubtype="0" fill="hold" grpId="0" nodeType="afterEffect">
                                  <p:stCondLst>
                                    <p:cond delay="0"/>
                                  </p:stCondLst>
                                  <p:childTnLst>
                                    <p:set>
                                      <p:cBhvr>
                                        <p:cTn id="82" dur="1" fill="hold">
                                          <p:stCondLst>
                                            <p:cond delay="0"/>
                                          </p:stCondLst>
                                        </p:cTn>
                                        <p:tgtEl>
                                          <p:spTgt spid="68"/>
                                        </p:tgtEl>
                                        <p:attrNameLst>
                                          <p:attrName>style.visibility</p:attrName>
                                        </p:attrNameLst>
                                      </p:cBhvr>
                                      <p:to>
                                        <p:strVal val="visible"/>
                                      </p:to>
                                    </p:set>
                                    <p:animEffect transition="in" filter="fade">
                                      <p:cBhvr>
                                        <p:cTn id="83" dur="500"/>
                                        <p:tgtEl>
                                          <p:spTgt spid="68"/>
                                        </p:tgtEl>
                                      </p:cBhvr>
                                    </p:animEffect>
                                  </p:childTnLst>
                                </p:cTn>
                              </p:par>
                            </p:childTnLst>
                          </p:cTn>
                        </p:par>
                        <p:par>
                          <p:cTn id="84" fill="hold">
                            <p:stCondLst>
                              <p:cond delay="10000"/>
                            </p:stCondLst>
                            <p:childTnLst>
                              <p:par>
                                <p:cTn id="85" presetID="10" presetClass="entr" presetSubtype="0" fill="hold" grpId="0" nodeType="afterEffect">
                                  <p:stCondLst>
                                    <p:cond delay="0"/>
                                  </p:stCondLst>
                                  <p:childTnLst>
                                    <p:set>
                                      <p:cBhvr>
                                        <p:cTn id="86" dur="1" fill="hold">
                                          <p:stCondLst>
                                            <p:cond delay="0"/>
                                          </p:stCondLst>
                                        </p:cTn>
                                        <p:tgtEl>
                                          <p:spTgt spid="67"/>
                                        </p:tgtEl>
                                        <p:attrNameLst>
                                          <p:attrName>style.visibility</p:attrName>
                                        </p:attrNameLst>
                                      </p:cBhvr>
                                      <p:to>
                                        <p:strVal val="visible"/>
                                      </p:to>
                                    </p:set>
                                    <p:animEffect transition="in" filter="fade">
                                      <p:cBhvr>
                                        <p:cTn id="87" dur="500"/>
                                        <p:tgtEl>
                                          <p:spTgt spid="67"/>
                                        </p:tgtEl>
                                      </p:cBhvr>
                                    </p:animEffect>
                                  </p:childTnLst>
                                </p:cTn>
                              </p:par>
                            </p:childTnLst>
                          </p:cTn>
                        </p:par>
                        <p:par>
                          <p:cTn id="88" fill="hold">
                            <p:stCondLst>
                              <p:cond delay="10500"/>
                            </p:stCondLst>
                            <p:childTnLst>
                              <p:par>
                                <p:cTn id="89" presetID="10" presetClass="entr" presetSubtype="0" fill="hold" grpId="0" nodeType="afterEffect">
                                  <p:stCondLst>
                                    <p:cond delay="0"/>
                                  </p:stCondLst>
                                  <p:childTnLst>
                                    <p:set>
                                      <p:cBhvr>
                                        <p:cTn id="90" dur="1" fill="hold">
                                          <p:stCondLst>
                                            <p:cond delay="0"/>
                                          </p:stCondLst>
                                        </p:cTn>
                                        <p:tgtEl>
                                          <p:spTgt spid="70"/>
                                        </p:tgtEl>
                                        <p:attrNameLst>
                                          <p:attrName>style.visibility</p:attrName>
                                        </p:attrNameLst>
                                      </p:cBhvr>
                                      <p:to>
                                        <p:strVal val="visible"/>
                                      </p:to>
                                    </p:set>
                                    <p:animEffect transition="in" filter="fade">
                                      <p:cBhvr>
                                        <p:cTn id="91" dur="500"/>
                                        <p:tgtEl>
                                          <p:spTgt spid="70"/>
                                        </p:tgtEl>
                                      </p:cBhvr>
                                    </p:animEffect>
                                  </p:childTnLst>
                                </p:cTn>
                              </p:par>
                            </p:childTnLst>
                          </p:cTn>
                        </p:par>
                        <p:par>
                          <p:cTn id="92" fill="hold">
                            <p:stCondLst>
                              <p:cond delay="11000"/>
                            </p:stCondLst>
                            <p:childTnLst>
                              <p:par>
                                <p:cTn id="93" presetID="10" presetClass="entr" presetSubtype="0" fill="hold" grpId="0" nodeType="afterEffect">
                                  <p:stCondLst>
                                    <p:cond delay="0"/>
                                  </p:stCondLst>
                                  <p:childTnLst>
                                    <p:set>
                                      <p:cBhvr>
                                        <p:cTn id="94" dur="1" fill="hold">
                                          <p:stCondLst>
                                            <p:cond delay="0"/>
                                          </p:stCondLst>
                                        </p:cTn>
                                        <p:tgtEl>
                                          <p:spTgt spid="69"/>
                                        </p:tgtEl>
                                        <p:attrNameLst>
                                          <p:attrName>style.visibility</p:attrName>
                                        </p:attrNameLst>
                                      </p:cBhvr>
                                      <p:to>
                                        <p:strVal val="visible"/>
                                      </p:to>
                                    </p:set>
                                    <p:animEffect transition="in" filter="fade">
                                      <p:cBhvr>
                                        <p:cTn id="95" dur="500"/>
                                        <p:tgtEl>
                                          <p:spTgt spid="69"/>
                                        </p:tgtEl>
                                      </p:cBhvr>
                                    </p:animEffect>
                                  </p:childTnLst>
                                </p:cTn>
                              </p:par>
                            </p:childTnLst>
                          </p:cTn>
                        </p:par>
                        <p:par>
                          <p:cTn id="96" fill="hold">
                            <p:stCondLst>
                              <p:cond delay="11500"/>
                            </p:stCondLst>
                            <p:childTnLst>
                              <p:par>
                                <p:cTn id="97" presetID="10" presetClass="entr" presetSubtype="0" fill="hold" grpId="0" nodeType="afterEffect">
                                  <p:stCondLst>
                                    <p:cond delay="0"/>
                                  </p:stCondLst>
                                  <p:childTnLst>
                                    <p:set>
                                      <p:cBhvr>
                                        <p:cTn id="98" dur="1" fill="hold">
                                          <p:stCondLst>
                                            <p:cond delay="0"/>
                                          </p:stCondLst>
                                        </p:cTn>
                                        <p:tgtEl>
                                          <p:spTgt spid="71"/>
                                        </p:tgtEl>
                                        <p:attrNameLst>
                                          <p:attrName>style.visibility</p:attrName>
                                        </p:attrNameLst>
                                      </p:cBhvr>
                                      <p:to>
                                        <p:strVal val="visible"/>
                                      </p:to>
                                    </p:set>
                                    <p:animEffect transition="in" filter="fade">
                                      <p:cBhvr>
                                        <p:cTn id="99"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6"/>
          <p:cNvSpPr txBox="1">
            <a:spLocks noChangeArrowheads="1"/>
          </p:cNvSpPr>
          <p:nvPr/>
        </p:nvSpPr>
        <p:spPr bwMode="auto">
          <a:xfrm>
            <a:off x="370005" y="1797775"/>
            <a:ext cx="3049867" cy="1384995"/>
          </a:xfrm>
          <a:prstGeom prst="rect">
            <a:avLst/>
          </a:prstGeom>
          <a:noFill/>
          <a:ln w="9525">
            <a:noFill/>
            <a:miter lim="800000"/>
            <a:headEnd/>
            <a:tailEnd/>
          </a:ln>
        </p:spPr>
        <p:txBody>
          <a:bodyPr wrap="square" anchor="ctr">
            <a:spAutoFit/>
          </a:bodyPr>
          <a:lstStyle/>
          <a:p>
            <a:pPr>
              <a:lnSpc>
                <a:spcPct val="120000"/>
              </a:lnSpc>
            </a:pPr>
            <a:r>
              <a:rPr lang="zh-CN" altLang="en-US" sz="1400" dirty="0" smtClean="0">
                <a:latin typeface="方正兰亭刊黑_GBK" pitchFamily="2" charset="-122"/>
                <a:ea typeface="方正兰亭刊黑_GBK" pitchFamily="2" charset="-122"/>
              </a:rPr>
              <a:t>车载充电机对所有电动汽车（包括插电式混合动力车和增程式电动车）都是必不可少的装备，即使是换电为主的电动汽车，通常也需配备一个车载充电机。 </a:t>
            </a:r>
            <a:endParaRPr lang="zh-CN" altLang="en-US" sz="1400" dirty="0">
              <a:latin typeface="方正兰亭刊黑_GBK" pitchFamily="2" charset="-122"/>
              <a:ea typeface="方正兰亭刊黑_GBK" pitchFamily="2" charset="-122"/>
            </a:endParaRPr>
          </a:p>
        </p:txBody>
      </p:sp>
      <p:pic>
        <p:nvPicPr>
          <p:cNvPr id="13" name="图片 12" descr="C:\Users\Administrator\AppData\Roaming\Tencent\Users\2880678575\QQEIM\WinTemp\RichOle\6%A9OQC1J`AH@D11SA$4{JN.jpg"/>
          <p:cNvPicPr>
            <a:picLocks noChangeAspect="1"/>
          </p:cNvPicPr>
          <p:nvPr/>
        </p:nvPicPr>
        <p:blipFill>
          <a:blip r:embed="rId3" cstate="print"/>
          <a:srcRect/>
          <a:stretch>
            <a:fillRect/>
          </a:stretch>
        </p:blipFill>
        <p:spPr bwMode="auto">
          <a:xfrm>
            <a:off x="3707904" y="1492424"/>
            <a:ext cx="5000114" cy="2602594"/>
          </a:xfrm>
          <a:prstGeom prst="rect">
            <a:avLst/>
          </a:prstGeom>
          <a:noFill/>
          <a:ln w="9525">
            <a:noFill/>
            <a:miter lim="800000"/>
            <a:headEnd/>
            <a:tailEnd/>
          </a:ln>
        </p:spPr>
      </p:pic>
      <p:sp>
        <p:nvSpPr>
          <p:cNvPr id="16" name="TextBox 15"/>
          <p:cNvSpPr txBox="1"/>
          <p:nvPr/>
        </p:nvSpPr>
        <p:spPr>
          <a:xfrm>
            <a:off x="288000" y="1080000"/>
            <a:ext cx="2045200" cy="307777"/>
          </a:xfrm>
          <a:prstGeom prst="rect">
            <a:avLst/>
          </a:prstGeom>
          <a:noFill/>
        </p:spPr>
        <p:txBody>
          <a:bodyPr wrap="square" rtlCol="0">
            <a:spAutoFit/>
          </a:bodyPr>
          <a:lstStyle/>
          <a:p>
            <a:r>
              <a:rPr lang="zh-CN" altLang="en-US" sz="1400" dirty="0" smtClean="0">
                <a:latin typeface="方正兰亭刊黑_GBK" pitchFamily="2" charset="-122"/>
                <a:ea typeface="方正兰亭刊黑_GBK" pitchFamily="2" charset="-122"/>
              </a:rPr>
              <a:t>测试框图</a:t>
            </a:r>
            <a:endParaRPr lang="zh-CN" altLang="en-US" sz="1400" dirty="0">
              <a:latin typeface="方正兰亭刊黑_GBK" pitchFamily="2" charset="-122"/>
              <a:ea typeface="方正兰亭刊黑_GBK" pitchFamily="2" charset="-122"/>
            </a:endParaRPr>
          </a:p>
        </p:txBody>
      </p:sp>
      <p:sp>
        <p:nvSpPr>
          <p:cNvPr id="15" name="矩形 14"/>
          <p:cNvSpPr/>
          <p:nvPr/>
        </p:nvSpPr>
        <p:spPr>
          <a:xfrm>
            <a:off x="77078" y="42191"/>
            <a:ext cx="3042805" cy="369324"/>
          </a:xfrm>
          <a:prstGeom prst="rect">
            <a:avLst/>
          </a:prstGeom>
        </p:spPr>
        <p:txBody>
          <a:bodyPr wrap="none" lIns="91432" tIns="45716" rIns="91432" bIns="45716">
            <a:spAutoFit/>
          </a:bodyPr>
          <a:lstStyle/>
          <a:p>
            <a:pPr defTabSz="914310"/>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充电桩</a:t>
            </a:r>
            <a:r>
              <a:rPr lang="en-US" altLang="zh-CN"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a:t>
            </a:r>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车载充电机测试</a:t>
            </a:r>
            <a:r>
              <a:rPr lang="zh-CN" altLang="en-US"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方案</a:t>
            </a:r>
            <a:endPar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endParaRPr>
          </a:p>
        </p:txBody>
      </p:sp>
      <p:sp>
        <p:nvSpPr>
          <p:cNvPr id="20" name="Text Box 5"/>
          <p:cNvSpPr txBox="1">
            <a:spLocks noChangeArrowheads="1"/>
          </p:cNvSpPr>
          <p:nvPr/>
        </p:nvSpPr>
        <p:spPr bwMode="auto">
          <a:xfrm>
            <a:off x="288000" y="469540"/>
            <a:ext cx="4139680" cy="535696"/>
          </a:xfrm>
          <a:prstGeom prst="rect">
            <a:avLst/>
          </a:prstGeom>
          <a:noFill/>
          <a:ln w="9525">
            <a:noFill/>
            <a:miter lim="800000"/>
            <a:headEnd/>
            <a:tailEnd/>
          </a:ln>
        </p:spPr>
        <p:txBody>
          <a:bodyPr wrap="square" anchor="ctr">
            <a:spAutoFit/>
          </a:bodyPr>
          <a:lstStyle/>
          <a:p>
            <a:pPr>
              <a:lnSpc>
                <a:spcPct val="160000"/>
              </a:lnSpc>
            </a:pPr>
            <a:r>
              <a:rPr lang="zh-CN" altLang="en-US" b="1" dirty="0" smtClean="0">
                <a:solidFill>
                  <a:srgbClr val="C00000"/>
                </a:solidFill>
                <a:latin typeface="方正兰亭刊黑_GBK" pitchFamily="2" charset="-122"/>
                <a:ea typeface="方正兰亭刊黑_GBK" pitchFamily="2" charset="-122"/>
              </a:rPr>
              <a:t>车载充电机测试</a:t>
            </a:r>
            <a:endParaRPr lang="en-US" altLang="zh-CN" b="1" dirty="0" smtClean="0">
              <a:solidFill>
                <a:srgbClr val="C00000"/>
              </a:solidFill>
              <a:latin typeface="方正兰亭刊黑_GBK" pitchFamily="2" charset="-122"/>
              <a:ea typeface="方正兰亭刊黑_GBK" pitchFamily="2" charset="-122"/>
            </a:endParaRPr>
          </a:p>
        </p:txBody>
      </p:sp>
    </p:spTree>
  </p:cSld>
  <p:clrMapOvr>
    <a:masterClrMapping/>
  </p:clrMapOvr>
  <p:transition spd="slow" advTm="15368">
    <p:push dir="u"/>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4"/>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79518" y="186088"/>
            <a:ext cx="1450103" cy="255551"/>
          </a:xfrm>
        </p:spPr>
      </p:pic>
      <p:pic>
        <p:nvPicPr>
          <p:cNvPr id="5" name="Picture 3"/>
          <p:cNvPicPr>
            <a:picLocks noChangeAspect="1" noChangeArrowheads="1"/>
          </p:cNvPicPr>
          <p:nvPr/>
        </p:nvPicPr>
        <p:blipFill rotWithShape="1">
          <a:blip r:embed="rId3" cstate="print"/>
          <a:srcRect l="3881" b="5472"/>
          <a:stretch/>
        </p:blipFill>
        <p:spPr bwMode="auto">
          <a:xfrm>
            <a:off x="0" y="0"/>
            <a:ext cx="9144000" cy="3725028"/>
          </a:xfrm>
          <a:prstGeom prst="rect">
            <a:avLst/>
          </a:prstGeom>
          <a:noFill/>
          <a:ln w="9525">
            <a:noFill/>
            <a:miter lim="800000"/>
            <a:headEnd/>
            <a:tailEnd/>
          </a:ln>
          <a:effectLst/>
        </p:spPr>
      </p:pic>
      <p:pic>
        <p:nvPicPr>
          <p:cNvPr id="6" name="Picture 2" descr="E:\市场部-唐瑜\产品图片资料\产品组合\产品组合.png"/>
          <p:cNvPicPr>
            <a:picLocks noChangeAspect="1" noChangeArrowheads="1"/>
          </p:cNvPicPr>
          <p:nvPr/>
        </p:nvPicPr>
        <p:blipFill>
          <a:blip r:embed="rId4" cstate="print"/>
          <a:srcRect/>
          <a:stretch>
            <a:fillRect/>
          </a:stretch>
        </p:blipFill>
        <p:spPr bwMode="auto">
          <a:xfrm>
            <a:off x="323529" y="568991"/>
            <a:ext cx="4896544" cy="2942125"/>
          </a:xfrm>
          <a:prstGeom prst="rect">
            <a:avLst/>
          </a:prstGeom>
          <a:noFill/>
        </p:spPr>
      </p:pic>
      <p:sp>
        <p:nvSpPr>
          <p:cNvPr id="7" name="Rectangle 17"/>
          <p:cNvSpPr/>
          <p:nvPr/>
        </p:nvSpPr>
        <p:spPr>
          <a:xfrm>
            <a:off x="0" y="3508937"/>
            <a:ext cx="9144000" cy="1636151"/>
          </a:xfrm>
          <a:prstGeom prst="rect">
            <a:avLst/>
          </a:prstGeom>
          <a:solidFill>
            <a:schemeClr val="tx2">
              <a:lumMod val="75000"/>
              <a:alpha val="6666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algn="ctr" defTabSz="914310"/>
            <a:endParaRPr lang="en-US" dirty="0" smtClean="0">
              <a:solidFill>
                <a:prstClr val="white"/>
              </a:solidFill>
            </a:endParaRPr>
          </a:p>
        </p:txBody>
      </p:sp>
      <p:pic>
        <p:nvPicPr>
          <p:cNvPr id="8" name="图片 7"/>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xmlns="" val="0"/>
              </a:ext>
            </a:extLst>
          </a:blip>
          <a:stretch>
            <a:fillRect/>
          </a:stretch>
        </p:blipFill>
        <p:spPr>
          <a:xfrm>
            <a:off x="8316418" y="4733485"/>
            <a:ext cx="560786" cy="262187"/>
          </a:xfrm>
          <a:prstGeom prst="rect">
            <a:avLst/>
          </a:prstGeom>
        </p:spPr>
      </p:pic>
      <p:sp>
        <p:nvSpPr>
          <p:cNvPr id="9" name="矩形 8"/>
          <p:cNvSpPr/>
          <p:nvPr/>
        </p:nvSpPr>
        <p:spPr>
          <a:xfrm>
            <a:off x="612000" y="3977492"/>
            <a:ext cx="7920000" cy="615735"/>
          </a:xfrm>
          <a:prstGeom prst="rect">
            <a:avLst/>
          </a:prstGeom>
        </p:spPr>
        <p:txBody>
          <a:bodyPr wrap="square" lIns="91432" tIns="45716" rIns="91432" bIns="45716" anchor="ctr">
            <a:spAutoFit/>
          </a:bodyPr>
          <a:lstStyle/>
          <a:p>
            <a:pPr defTabSz="914310">
              <a:spcAft>
                <a:spcPts val="600"/>
              </a:spcAft>
              <a:defRPr/>
            </a:pPr>
            <a:r>
              <a:rPr lang="zh-CN" altLang="en-US" b="1" dirty="0">
                <a:solidFill>
                  <a:srgbClr val="FF0000"/>
                </a:solidFill>
                <a:latin typeface="Arial" pitchFamily="34" charset="0"/>
                <a:ea typeface="微软雅黑" pitchFamily="34" charset="-122"/>
                <a:cs typeface="Arial" pitchFamily="34" charset="0"/>
              </a:rPr>
              <a:t>艾德克斯 </a:t>
            </a:r>
            <a:r>
              <a:rPr lang="en-US" altLang="zh-CN" b="1" dirty="0">
                <a:solidFill>
                  <a:srgbClr val="FF0000"/>
                </a:solidFill>
                <a:latin typeface="Arial" pitchFamily="34" charset="0"/>
                <a:ea typeface="微软雅黑" pitchFamily="34" charset="-122"/>
                <a:cs typeface="Arial" pitchFamily="34" charset="0"/>
              </a:rPr>
              <a:t>ITECH</a:t>
            </a:r>
            <a:r>
              <a:rPr lang="en-US" altLang="zh-CN" dirty="0" smtClean="0">
                <a:solidFill>
                  <a:prstClr val="white"/>
                </a:solidFill>
                <a:ea typeface="Arial Unicode MS" pitchFamily="34" charset="-122"/>
                <a:cs typeface="Arial Unicode MS" pitchFamily="34" charset="-122"/>
              </a:rPr>
              <a:t>  </a:t>
            </a:r>
            <a:r>
              <a:rPr lang="zh-CN" altLang="en-US" sz="1600" dirty="0">
                <a:solidFill>
                  <a:prstClr val="white"/>
                </a:solidFill>
                <a:latin typeface="微软雅黑" pitchFamily="34" charset="-122"/>
                <a:ea typeface="微软雅黑" pitchFamily="34" charset="-122"/>
                <a:cs typeface="Arial Unicode MS" pitchFamily="34" charset="-122"/>
              </a:rPr>
              <a:t>专注于产品研发，每年推出源源不断的新品，每两个月推出新品的速度，保证每年至少</a:t>
            </a:r>
            <a:r>
              <a:rPr lang="en-US" altLang="zh-CN" sz="1600" dirty="0">
                <a:solidFill>
                  <a:prstClr val="white"/>
                </a:solidFill>
                <a:latin typeface="微软雅黑" pitchFamily="34" charset="-122"/>
                <a:ea typeface="微软雅黑" pitchFamily="34" charset="-122"/>
                <a:cs typeface="Arial Unicode MS" pitchFamily="34" charset="-122"/>
              </a:rPr>
              <a:t>6</a:t>
            </a:r>
            <a:r>
              <a:rPr lang="zh-CN" altLang="en-US" sz="1600" dirty="0">
                <a:solidFill>
                  <a:prstClr val="white"/>
                </a:solidFill>
                <a:latin typeface="微软雅黑" pitchFamily="34" charset="-122"/>
                <a:ea typeface="微软雅黑" pitchFamily="34" charset="-122"/>
                <a:cs typeface="Arial Unicode MS" pitchFamily="34" charset="-122"/>
              </a:rPr>
              <a:t>个新产品的问世，让公司的市场份额不断攀升。</a:t>
            </a:r>
          </a:p>
        </p:txBody>
      </p:sp>
      <p:sp>
        <p:nvSpPr>
          <p:cNvPr id="10" name="矩形 9"/>
          <p:cNvSpPr/>
          <p:nvPr/>
        </p:nvSpPr>
        <p:spPr>
          <a:xfrm>
            <a:off x="6804263" y="1862519"/>
            <a:ext cx="2052149" cy="1339233"/>
          </a:xfrm>
          <a:prstGeom prst="rect">
            <a:avLst/>
          </a:prstGeom>
          <a:noFill/>
        </p:spPr>
        <p:txBody>
          <a:bodyPr wrap="none" lIns="91432" tIns="45716" rIns="91432" bIns="45716">
            <a:spAutoFit/>
          </a:bodyPr>
          <a:lstStyle/>
          <a:p>
            <a:pPr defTabSz="914310">
              <a:lnSpc>
                <a:spcPct val="150000"/>
              </a:lnSpc>
            </a:pPr>
            <a:r>
              <a:rPr lang="zh-CN" altLang="en-US" b="1" dirty="0" smtClean="0">
                <a:solidFill>
                  <a:prstClr val="white"/>
                </a:solidFill>
                <a:latin typeface="微软雅黑" pitchFamily="34" charset="-122"/>
                <a:ea typeface="微软雅黑" pitchFamily="34" charset="-122"/>
                <a:cs typeface="Arial Unicode MS" pitchFamily="34" charset="-122"/>
              </a:rPr>
              <a:t>研发实力</a:t>
            </a:r>
            <a:endParaRPr lang="en-US" altLang="zh-CN" b="1" dirty="0" smtClean="0">
              <a:solidFill>
                <a:prstClr val="white"/>
              </a:solidFill>
              <a:latin typeface="微软雅黑" pitchFamily="34" charset="-122"/>
              <a:ea typeface="微软雅黑" pitchFamily="34" charset="-122"/>
              <a:cs typeface="Arial Unicode MS" pitchFamily="34" charset="-122"/>
            </a:endParaRPr>
          </a:p>
          <a:p>
            <a:pPr defTabSz="914310">
              <a:lnSpc>
                <a:spcPct val="150000"/>
              </a:lnSpc>
            </a:pPr>
            <a:r>
              <a:rPr lang="zh-CN" altLang="en-US" b="1" dirty="0" smtClean="0">
                <a:solidFill>
                  <a:prstClr val="white"/>
                </a:solidFill>
                <a:latin typeface="微软雅黑" pitchFamily="34" charset="-122"/>
                <a:ea typeface="微软雅黑" pitchFamily="34" charset="-122"/>
                <a:cs typeface="Arial Unicode MS" pitchFamily="34" charset="-122"/>
              </a:rPr>
              <a:t>市场份额</a:t>
            </a:r>
            <a:endParaRPr lang="en-US" altLang="zh-CN" b="1" dirty="0" smtClean="0">
              <a:solidFill>
                <a:prstClr val="white"/>
              </a:solidFill>
              <a:latin typeface="微软雅黑" pitchFamily="34" charset="-122"/>
              <a:ea typeface="微软雅黑" pitchFamily="34" charset="-122"/>
              <a:cs typeface="Arial Unicode MS" pitchFamily="34" charset="-122"/>
            </a:endParaRPr>
          </a:p>
          <a:p>
            <a:pPr defTabSz="914310">
              <a:lnSpc>
                <a:spcPct val="150000"/>
              </a:lnSpc>
            </a:pPr>
            <a:r>
              <a:rPr lang="en-US" altLang="zh-CN" b="1" dirty="0" smtClean="0">
                <a:solidFill>
                  <a:prstClr val="white"/>
                </a:solidFill>
                <a:latin typeface="微软雅黑" pitchFamily="34" charset="-122"/>
                <a:ea typeface="微软雅黑" pitchFamily="34" charset="-122"/>
                <a:cs typeface="Arial Unicode MS" pitchFamily="34" charset="-122"/>
              </a:rPr>
              <a:t>6</a:t>
            </a:r>
            <a:r>
              <a:rPr lang="zh-CN" altLang="en-US" b="1" dirty="0" smtClean="0">
                <a:solidFill>
                  <a:prstClr val="white"/>
                </a:solidFill>
                <a:latin typeface="微软雅黑" pitchFamily="34" charset="-122"/>
                <a:ea typeface="微软雅黑" pitchFamily="34" charset="-122"/>
                <a:cs typeface="Arial Unicode MS" pitchFamily="34" charset="-122"/>
              </a:rPr>
              <a:t>个新系列产品</a:t>
            </a:r>
            <a:r>
              <a:rPr lang="en-US" altLang="zh-CN" b="1" dirty="0" smtClean="0">
                <a:solidFill>
                  <a:prstClr val="white"/>
                </a:solidFill>
                <a:latin typeface="微软雅黑" pitchFamily="34" charset="-122"/>
                <a:ea typeface="微软雅黑" pitchFamily="34" charset="-122"/>
                <a:cs typeface="Arial Unicode MS" pitchFamily="34" charset="-122"/>
              </a:rPr>
              <a:t>/</a:t>
            </a:r>
            <a:r>
              <a:rPr lang="zh-CN" altLang="en-US" b="1" dirty="0" smtClean="0">
                <a:solidFill>
                  <a:prstClr val="white"/>
                </a:solidFill>
                <a:latin typeface="微软雅黑" pitchFamily="34" charset="-122"/>
                <a:ea typeface="微软雅黑" pitchFamily="34" charset="-122"/>
                <a:cs typeface="Arial Unicode MS" pitchFamily="34" charset="-122"/>
              </a:rPr>
              <a:t>年</a:t>
            </a:r>
            <a:endParaRPr lang="en-US" altLang="zh-CN" b="1" dirty="0" smtClean="0">
              <a:solidFill>
                <a:prstClr val="white"/>
              </a:solidFill>
              <a:latin typeface="微软雅黑" pitchFamily="34" charset="-122"/>
              <a:ea typeface="微软雅黑" pitchFamily="34" charset="-122"/>
              <a:cs typeface="Arial Unicode MS" pitchFamily="34" charset="-122"/>
            </a:endParaRPr>
          </a:p>
        </p:txBody>
      </p:sp>
      <p:pic>
        <p:nvPicPr>
          <p:cNvPr id="11" name="内容占位符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80000" y="180086"/>
            <a:ext cx="1450103" cy="255551"/>
          </a:xfrm>
          <a:prstGeom prst="rect">
            <a:avLst/>
          </a:prstGeom>
        </p:spPr>
      </p:pic>
    </p:spTree>
    <p:extLst>
      <p:ext uri="{BB962C8B-B14F-4D97-AF65-F5344CB8AC3E}">
        <p14:creationId xmlns:p14="http://schemas.microsoft.com/office/powerpoint/2010/main" xmlns="" val="3621495669"/>
      </p:ext>
    </p:extLst>
  </p:cSld>
  <p:clrMapOvr>
    <a:masterClrMapping/>
  </p:clrMapOvr>
  <p:transition spd="slow" advTm="15368">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xmlns="" val="0"/>
              </a:ext>
            </a:extLst>
          </a:blip>
          <a:srcRect r="29516" b="1000"/>
          <a:stretch/>
        </p:blipFill>
        <p:spPr>
          <a:xfrm>
            <a:off x="0" y="0"/>
            <a:ext cx="9144000" cy="5145088"/>
          </a:xfrm>
          <a:prstGeom prst="rect">
            <a:avLst/>
          </a:prstGeom>
        </p:spPr>
      </p:pic>
      <p:sp>
        <p:nvSpPr>
          <p:cNvPr id="21" name="圆角矩形 20"/>
          <p:cNvSpPr/>
          <p:nvPr/>
        </p:nvSpPr>
        <p:spPr>
          <a:xfrm>
            <a:off x="5473882" y="3220827"/>
            <a:ext cx="3441251" cy="374562"/>
          </a:xfrm>
          <a:prstGeom prst="roundRect">
            <a:avLst/>
          </a:prstGeom>
          <a:solidFill>
            <a:srgbClr val="FF7D7D">
              <a:alpha val="45000"/>
            </a:srgbClr>
          </a:solidFill>
          <a:effectLst>
            <a:outerShdw blurRad="50800" dist="38100" dir="5400000" algn="t" rotWithShape="0">
              <a:prstClr val="black">
                <a:alpha val="40000"/>
              </a:prstClr>
            </a:outerShdw>
          </a:effectLst>
        </p:spPr>
        <p:txBody>
          <a:bodyPr wrap="none" lIns="91432" tIns="45716" rIns="91432" bIns="45716">
            <a:spAutoFit/>
          </a:bodyPr>
          <a:lstStyle/>
          <a:p>
            <a:pPr algn="r" defTabSz="914310">
              <a:buClr>
                <a:prstClr val="white"/>
              </a:buClr>
            </a:pPr>
            <a:r>
              <a:rPr lang="en-US" altLang="zh-CN" sz="1600" dirty="0" smtClean="0">
                <a:solidFill>
                  <a:prstClr val="black"/>
                </a:solidFill>
                <a:latin typeface="微软雅黑" pitchFamily="34" charset="-122"/>
                <a:ea typeface="微软雅黑" pitchFamily="34" charset="-122"/>
                <a:cs typeface="Calibri" pitchFamily="34" charset="0"/>
              </a:rPr>
              <a:t>IT8900</a:t>
            </a:r>
            <a:r>
              <a:rPr lang="zh-CN" altLang="en-US" sz="1600" dirty="0" smtClean="0">
                <a:solidFill>
                  <a:prstClr val="black"/>
                </a:solidFill>
                <a:latin typeface="微软雅黑" pitchFamily="34" charset="-122"/>
                <a:ea typeface="微软雅黑" pitchFamily="34" charset="-122"/>
                <a:cs typeface="Calibri" pitchFamily="34" charset="0"/>
              </a:rPr>
              <a:t>高性能大功率直流电子负载</a:t>
            </a:r>
            <a:r>
              <a:rPr lang="zh-CN" altLang="en-US" sz="1600" dirty="0" smtClean="0">
                <a:solidFill>
                  <a:prstClr val="white"/>
                </a:solidFill>
                <a:latin typeface="微软雅黑" pitchFamily="34" charset="-122"/>
                <a:ea typeface="微软雅黑" pitchFamily="34" charset="-122"/>
                <a:cs typeface="Calibri" pitchFamily="34" charset="0"/>
              </a:rPr>
              <a:t>￭</a:t>
            </a:r>
            <a:endParaRPr lang="zh-CN" altLang="en-US" sz="1600" dirty="0">
              <a:solidFill>
                <a:prstClr val="black"/>
              </a:solidFill>
              <a:latin typeface="微软雅黑" pitchFamily="34" charset="-122"/>
              <a:ea typeface="微软雅黑" pitchFamily="34" charset="-122"/>
            </a:endParaRPr>
          </a:p>
        </p:txBody>
      </p:sp>
      <p:pic>
        <p:nvPicPr>
          <p:cNvPr id="22" name="内容占位符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70426" y="180086"/>
            <a:ext cx="1450103" cy="255551"/>
          </a:xfrm>
          <a:prstGeom prst="rect">
            <a:avLst/>
          </a:prstGeom>
        </p:spPr>
      </p:pic>
      <p:sp>
        <p:nvSpPr>
          <p:cNvPr id="9" name="圆角矩形 8"/>
          <p:cNvSpPr/>
          <p:nvPr/>
        </p:nvSpPr>
        <p:spPr>
          <a:xfrm>
            <a:off x="6419523" y="2500527"/>
            <a:ext cx="2495617" cy="381228"/>
          </a:xfrm>
          <a:prstGeom prst="roundRect">
            <a:avLst>
              <a:gd name="adj" fmla="val 19838"/>
            </a:avLst>
          </a:prstGeom>
          <a:solidFill>
            <a:srgbClr val="FF7D7D">
              <a:alpha val="35000"/>
            </a:srgbClr>
          </a:solidFill>
          <a:effectLst>
            <a:outerShdw blurRad="50800" dist="38100" dir="5400000" algn="t" rotWithShape="0">
              <a:prstClr val="black">
                <a:alpha val="40000"/>
              </a:prstClr>
            </a:outerShdw>
          </a:effectLst>
        </p:spPr>
        <p:txBody>
          <a:bodyPr wrap="square" lIns="91432" tIns="45716" rIns="91432" bIns="45716">
            <a:spAutoFit/>
          </a:bodyPr>
          <a:lstStyle/>
          <a:p>
            <a:pPr algn="r" defTabSz="914310">
              <a:buClr>
                <a:prstClr val="white"/>
              </a:buClr>
            </a:pPr>
            <a:r>
              <a:rPr lang="en-US" altLang="zh-CN" sz="1600" dirty="0" smtClean="0">
                <a:solidFill>
                  <a:prstClr val="black"/>
                </a:solidFill>
                <a:latin typeface="微软雅黑" pitchFamily="34" charset="-122"/>
                <a:ea typeface="微软雅黑" pitchFamily="34" charset="-122"/>
                <a:cs typeface="Calibri" pitchFamily="34" charset="0"/>
              </a:rPr>
              <a:t>IT7600</a:t>
            </a:r>
            <a:r>
              <a:rPr lang="zh-CN" altLang="en-US" sz="1600" dirty="0" smtClean="0">
                <a:solidFill>
                  <a:prstClr val="black"/>
                </a:solidFill>
                <a:latin typeface="微软雅黑" pitchFamily="34" charset="-122"/>
                <a:ea typeface="微软雅黑" pitchFamily="34" charset="-122"/>
                <a:cs typeface="Calibri" pitchFamily="34" charset="0"/>
              </a:rPr>
              <a:t>高性能</a:t>
            </a:r>
            <a:r>
              <a:rPr lang="zh-CN" altLang="en-US" sz="1600" dirty="0">
                <a:solidFill>
                  <a:prstClr val="black"/>
                </a:solidFill>
                <a:latin typeface="微软雅黑" pitchFamily="34" charset="-122"/>
                <a:ea typeface="微软雅黑" pitchFamily="34" charset="-122"/>
                <a:cs typeface="Calibri" pitchFamily="34" charset="0"/>
              </a:rPr>
              <a:t>交流电源 </a:t>
            </a:r>
            <a:r>
              <a:rPr lang="zh-CN" altLang="en-US" sz="1600" dirty="0">
                <a:solidFill>
                  <a:prstClr val="white"/>
                </a:solidFill>
                <a:latin typeface="微软雅黑" pitchFamily="34" charset="-122"/>
                <a:ea typeface="微软雅黑" pitchFamily="34" charset="-122"/>
                <a:cs typeface="Calibri" pitchFamily="34" charset="0"/>
              </a:rPr>
              <a:t>￭</a:t>
            </a:r>
            <a:endParaRPr lang="zh-CN" altLang="en-US" sz="1600" dirty="0">
              <a:solidFill>
                <a:prstClr val="black"/>
              </a:solidFill>
              <a:latin typeface="微软雅黑" pitchFamily="34" charset="-122"/>
              <a:ea typeface="微软雅黑" pitchFamily="34" charset="-122"/>
              <a:cs typeface="Calibri" pitchFamily="34" charset="0"/>
            </a:endParaRPr>
          </a:p>
        </p:txBody>
      </p:sp>
      <p:sp>
        <p:nvSpPr>
          <p:cNvPr id="14" name="圆角矩形 13"/>
          <p:cNvSpPr/>
          <p:nvPr/>
        </p:nvSpPr>
        <p:spPr>
          <a:xfrm>
            <a:off x="4231842" y="3941127"/>
            <a:ext cx="4683280" cy="374678"/>
          </a:xfrm>
          <a:prstGeom prst="roundRect">
            <a:avLst/>
          </a:prstGeom>
          <a:solidFill>
            <a:srgbClr val="FF7D7D">
              <a:alpha val="55000"/>
            </a:srgbClr>
          </a:solidFill>
          <a:effectLst>
            <a:outerShdw blurRad="50800" dist="38100" dir="5400000" algn="t" rotWithShape="0">
              <a:prstClr val="black">
                <a:alpha val="40000"/>
              </a:prstClr>
            </a:outerShdw>
          </a:effectLst>
        </p:spPr>
        <p:txBody>
          <a:bodyPr wrap="square" lIns="91432" tIns="45716" rIns="91432" bIns="45716">
            <a:spAutoFit/>
          </a:bodyPr>
          <a:lstStyle/>
          <a:p>
            <a:pPr algn="r" defTabSz="914310">
              <a:buClr>
                <a:prstClr val="white"/>
              </a:buClr>
            </a:pPr>
            <a:r>
              <a:rPr lang="en-US" altLang="zh-CN" sz="1600" dirty="0">
                <a:solidFill>
                  <a:prstClr val="black"/>
                </a:solidFill>
                <a:latin typeface="微软雅黑" pitchFamily="34" charset="-122"/>
                <a:ea typeface="微软雅黑" pitchFamily="34" charset="-122"/>
                <a:cs typeface="Calibri" pitchFamily="34" charset="0"/>
              </a:rPr>
              <a:t>IT6000</a:t>
            </a:r>
            <a:r>
              <a:rPr lang="zh-CN" altLang="en-US" sz="1600" dirty="0">
                <a:solidFill>
                  <a:prstClr val="black"/>
                </a:solidFill>
                <a:latin typeface="微软雅黑" pitchFamily="34" charset="-122"/>
                <a:ea typeface="微软雅黑" pitchFamily="34" charset="-122"/>
                <a:cs typeface="Calibri" pitchFamily="34" charset="0"/>
              </a:rPr>
              <a:t>可编程大功率直流电（</a:t>
            </a:r>
            <a:r>
              <a:rPr lang="en-US" altLang="zh-CN" sz="1600" dirty="0">
                <a:solidFill>
                  <a:prstClr val="black"/>
                </a:solidFill>
                <a:latin typeface="微软雅黑" pitchFamily="34" charset="-122"/>
                <a:ea typeface="微软雅黑" pitchFamily="34" charset="-122"/>
                <a:cs typeface="Calibri" pitchFamily="34" charset="0"/>
              </a:rPr>
              <a:t>15KW~45KW</a:t>
            </a:r>
            <a:r>
              <a:rPr lang="zh-CN" altLang="en-US" sz="1600" dirty="0">
                <a:solidFill>
                  <a:prstClr val="black"/>
                </a:solidFill>
                <a:latin typeface="微软雅黑" pitchFamily="34" charset="-122"/>
                <a:ea typeface="微软雅黑" pitchFamily="34" charset="-122"/>
                <a:cs typeface="Calibri" pitchFamily="34" charset="0"/>
              </a:rPr>
              <a:t>）</a:t>
            </a:r>
            <a:r>
              <a:rPr lang="zh-CN" altLang="en-US" sz="1600" dirty="0">
                <a:solidFill>
                  <a:prstClr val="white"/>
                </a:solidFill>
                <a:latin typeface="微软雅黑" pitchFamily="34" charset="-122"/>
                <a:ea typeface="微软雅黑" pitchFamily="34" charset="-122"/>
                <a:cs typeface="Calibri" pitchFamily="34" charset="0"/>
              </a:rPr>
              <a:t> ￭</a:t>
            </a:r>
            <a:endParaRPr lang="zh-CN" altLang="en-US" sz="1600" dirty="0">
              <a:solidFill>
                <a:prstClr val="black"/>
              </a:solidFill>
              <a:latin typeface="微软雅黑" pitchFamily="34" charset="-122"/>
              <a:ea typeface="微软雅黑" pitchFamily="34" charset="-122"/>
              <a:cs typeface="Calibri" pitchFamily="34" charset="0"/>
            </a:endParaRPr>
          </a:p>
        </p:txBody>
      </p:sp>
      <p:sp>
        <p:nvSpPr>
          <p:cNvPr id="15" name="圆角矩形 14"/>
          <p:cNvSpPr/>
          <p:nvPr/>
        </p:nvSpPr>
        <p:spPr>
          <a:xfrm>
            <a:off x="6245897" y="1780220"/>
            <a:ext cx="2669224" cy="374678"/>
          </a:xfrm>
          <a:prstGeom prst="roundRect">
            <a:avLst/>
          </a:prstGeom>
          <a:solidFill>
            <a:srgbClr val="FF7D7D">
              <a:alpha val="25000"/>
            </a:srgbClr>
          </a:solidFill>
          <a:effectLst>
            <a:outerShdw blurRad="50800" dist="38100" dir="5400000" algn="t" rotWithShape="0">
              <a:prstClr val="black">
                <a:alpha val="40000"/>
              </a:prstClr>
            </a:outerShdw>
          </a:effectLst>
        </p:spPr>
        <p:txBody>
          <a:bodyPr wrap="none" lIns="91432" tIns="45716" rIns="91432" bIns="45716">
            <a:spAutoFit/>
          </a:bodyPr>
          <a:lstStyle/>
          <a:p>
            <a:pPr algn="r" defTabSz="914310">
              <a:buClr>
                <a:prstClr val="white"/>
              </a:buClr>
            </a:pPr>
            <a:r>
              <a:rPr lang="en-US" altLang="zh-CN" sz="1600" dirty="0">
                <a:solidFill>
                  <a:prstClr val="black"/>
                </a:solidFill>
                <a:latin typeface="微软雅黑" pitchFamily="34" charset="-122"/>
                <a:ea typeface="微软雅黑" pitchFamily="34" charset="-122"/>
                <a:cs typeface="Calibri" pitchFamily="34" charset="0"/>
              </a:rPr>
              <a:t>IT5101/E</a:t>
            </a:r>
            <a:r>
              <a:rPr lang="zh-CN" altLang="en-US" sz="1600" dirty="0">
                <a:solidFill>
                  <a:prstClr val="black"/>
                </a:solidFill>
                <a:latin typeface="微软雅黑" pitchFamily="34" charset="-122"/>
                <a:ea typeface="微软雅黑" pitchFamily="34" charset="-122"/>
                <a:cs typeface="Calibri" pitchFamily="34" charset="0"/>
              </a:rPr>
              <a:t>电池内阻测试仪 </a:t>
            </a:r>
            <a:r>
              <a:rPr lang="zh-CN" altLang="en-US" sz="1600" dirty="0">
                <a:solidFill>
                  <a:prstClr val="white"/>
                </a:solidFill>
                <a:latin typeface="微软雅黑" pitchFamily="34" charset="-122"/>
                <a:ea typeface="微软雅黑" pitchFamily="34" charset="-122"/>
                <a:cs typeface="Calibri" pitchFamily="34" charset="0"/>
              </a:rPr>
              <a:t>￭</a:t>
            </a:r>
            <a:endParaRPr lang="zh-CN" altLang="en-US" sz="1600" dirty="0">
              <a:solidFill>
                <a:prstClr val="black"/>
              </a:solidFill>
              <a:latin typeface="微软雅黑" pitchFamily="34" charset="-122"/>
              <a:ea typeface="微软雅黑" pitchFamily="34" charset="-122"/>
              <a:cs typeface="Calibri" pitchFamily="34" charset="0"/>
            </a:endParaRPr>
          </a:p>
        </p:txBody>
      </p:sp>
      <p:sp>
        <p:nvSpPr>
          <p:cNvPr id="16" name="圆角矩形 15"/>
          <p:cNvSpPr/>
          <p:nvPr/>
        </p:nvSpPr>
        <p:spPr>
          <a:xfrm>
            <a:off x="5399439" y="1059922"/>
            <a:ext cx="3515702" cy="408740"/>
          </a:xfrm>
          <a:prstGeom prst="roundRect">
            <a:avLst/>
          </a:prstGeom>
          <a:solidFill>
            <a:srgbClr val="FF7D7D">
              <a:alpha val="15000"/>
            </a:srgbClr>
          </a:solidFill>
          <a:effectLst>
            <a:outerShdw blurRad="50800" dist="38100" dir="5400000" algn="t" rotWithShape="0">
              <a:prstClr val="black">
                <a:alpha val="40000"/>
              </a:prstClr>
            </a:outerShdw>
          </a:effectLst>
        </p:spPr>
        <p:txBody>
          <a:bodyPr wrap="none" lIns="91432" tIns="45716" rIns="91432" bIns="45716">
            <a:spAutoFit/>
          </a:bodyPr>
          <a:lstStyle/>
          <a:p>
            <a:pPr algn="r" defTabSz="914310">
              <a:buClr>
                <a:prstClr val="white"/>
              </a:buClr>
            </a:pPr>
            <a:r>
              <a:rPr lang="en-US" altLang="zh-CN" sz="1600" dirty="0">
                <a:solidFill>
                  <a:prstClr val="black"/>
                </a:solidFill>
                <a:latin typeface="微软雅黑" pitchFamily="34" charset="-122"/>
                <a:ea typeface="微软雅黑" pitchFamily="34" charset="-122"/>
                <a:cs typeface="Calibri" pitchFamily="34" charset="0"/>
              </a:rPr>
              <a:t>IT6500</a:t>
            </a:r>
            <a:r>
              <a:rPr lang="zh-CN" altLang="en-US" sz="1600" dirty="0">
                <a:solidFill>
                  <a:prstClr val="black"/>
                </a:solidFill>
                <a:latin typeface="微软雅黑" pitchFamily="34" charset="-122"/>
                <a:ea typeface="微软雅黑" pitchFamily="34" charset="-122"/>
                <a:cs typeface="Calibri" pitchFamily="34" charset="0"/>
              </a:rPr>
              <a:t>宽范围大功率直流电源系列 </a:t>
            </a:r>
            <a:r>
              <a:rPr lang="zh-CN" altLang="en-US" dirty="0" smtClean="0">
                <a:solidFill>
                  <a:prstClr val="white"/>
                </a:solidFill>
                <a:latin typeface="微软雅黑" pitchFamily="34" charset="-122"/>
                <a:ea typeface="微软雅黑" pitchFamily="34" charset="-122"/>
                <a:cs typeface="Calibri" pitchFamily="34" charset="0"/>
              </a:rPr>
              <a:t>￭</a:t>
            </a:r>
            <a:endParaRPr lang="zh-CN" altLang="en-US" sz="1600" dirty="0">
              <a:solidFill>
                <a:prstClr val="white"/>
              </a:solidFill>
              <a:latin typeface="微软雅黑" pitchFamily="34" charset="-122"/>
              <a:ea typeface="微软雅黑" pitchFamily="34" charset="-122"/>
              <a:cs typeface="Calibri" pitchFamily="34" charset="0"/>
            </a:endParaRPr>
          </a:p>
        </p:txBody>
      </p:sp>
    </p:spTree>
    <p:extLst>
      <p:ext uri="{BB962C8B-B14F-4D97-AF65-F5344CB8AC3E}">
        <p14:creationId xmlns:p14="http://schemas.microsoft.com/office/powerpoint/2010/main" xmlns="" val="4275699743"/>
      </p:ext>
    </p:extLst>
  </p:cSld>
  <p:clrMapOvr>
    <a:masterClrMapping/>
  </p:clrMapOvr>
  <p:transition spd="slow" advTm="15368">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childTnLst>
                          </p:cTn>
                        </p:par>
                        <p:par>
                          <p:cTn id="8" fill="hold">
                            <p:stCondLst>
                              <p:cond delay="500"/>
                            </p:stCondLst>
                            <p:childTnLst>
                              <p:par>
                                <p:cTn id="9" presetID="22" presetClass="entr" presetSubtype="2" fill="hold" grpId="0" nodeType="afterEffect">
                                  <p:stCondLst>
                                    <p:cond delay="500"/>
                                  </p:stCondLst>
                                  <p:childTnLst>
                                    <p:set>
                                      <p:cBhvr>
                                        <p:cTn id="10" dur="1" fill="hold">
                                          <p:stCondLst>
                                            <p:cond delay="0"/>
                                          </p:stCondLst>
                                        </p:cTn>
                                        <p:tgtEl>
                                          <p:spTgt spid="15"/>
                                        </p:tgtEl>
                                        <p:attrNameLst>
                                          <p:attrName>style.visibility</p:attrName>
                                        </p:attrNameLst>
                                      </p:cBhvr>
                                      <p:to>
                                        <p:strVal val="visible"/>
                                      </p:to>
                                    </p:set>
                                    <p:animEffect transition="in" filter="wipe(right)">
                                      <p:cBhvr>
                                        <p:cTn id="11" dur="500"/>
                                        <p:tgtEl>
                                          <p:spTgt spid="15"/>
                                        </p:tgtEl>
                                      </p:cBhvr>
                                    </p:animEffect>
                                  </p:childTnLst>
                                </p:cTn>
                              </p:par>
                            </p:childTnLst>
                          </p:cTn>
                        </p:par>
                        <p:par>
                          <p:cTn id="12" fill="hold">
                            <p:stCondLst>
                              <p:cond delay="1500"/>
                            </p:stCondLst>
                            <p:childTnLst>
                              <p:par>
                                <p:cTn id="13" presetID="22" presetClass="entr" presetSubtype="2" fill="hold" grpId="0" nodeType="afterEffect">
                                  <p:stCondLst>
                                    <p:cond delay="500"/>
                                  </p:stCondLst>
                                  <p:childTnLst>
                                    <p:set>
                                      <p:cBhvr>
                                        <p:cTn id="14" dur="1" fill="hold">
                                          <p:stCondLst>
                                            <p:cond delay="0"/>
                                          </p:stCondLst>
                                        </p:cTn>
                                        <p:tgtEl>
                                          <p:spTgt spid="9"/>
                                        </p:tgtEl>
                                        <p:attrNameLst>
                                          <p:attrName>style.visibility</p:attrName>
                                        </p:attrNameLst>
                                      </p:cBhvr>
                                      <p:to>
                                        <p:strVal val="visible"/>
                                      </p:to>
                                    </p:set>
                                    <p:animEffect transition="in" filter="wipe(right)">
                                      <p:cBhvr>
                                        <p:cTn id="15" dur="500"/>
                                        <p:tgtEl>
                                          <p:spTgt spid="9"/>
                                        </p:tgtEl>
                                      </p:cBhvr>
                                    </p:animEffect>
                                  </p:childTnLst>
                                </p:cTn>
                              </p:par>
                            </p:childTnLst>
                          </p:cTn>
                        </p:par>
                        <p:par>
                          <p:cTn id="16" fill="hold">
                            <p:stCondLst>
                              <p:cond delay="2500"/>
                            </p:stCondLst>
                            <p:childTnLst>
                              <p:par>
                                <p:cTn id="17" presetID="22" presetClass="entr" presetSubtype="2" fill="hold" grpId="0" nodeType="afterEffect">
                                  <p:stCondLst>
                                    <p:cond delay="500"/>
                                  </p:stCondLst>
                                  <p:childTnLst>
                                    <p:set>
                                      <p:cBhvr>
                                        <p:cTn id="18" dur="1" fill="hold">
                                          <p:stCondLst>
                                            <p:cond delay="0"/>
                                          </p:stCondLst>
                                        </p:cTn>
                                        <p:tgtEl>
                                          <p:spTgt spid="21"/>
                                        </p:tgtEl>
                                        <p:attrNameLst>
                                          <p:attrName>style.visibility</p:attrName>
                                        </p:attrNameLst>
                                      </p:cBhvr>
                                      <p:to>
                                        <p:strVal val="visible"/>
                                      </p:to>
                                    </p:set>
                                    <p:animEffect transition="in" filter="wipe(right)">
                                      <p:cBhvr>
                                        <p:cTn id="19" dur="500"/>
                                        <p:tgtEl>
                                          <p:spTgt spid="21"/>
                                        </p:tgtEl>
                                      </p:cBhvr>
                                    </p:animEffect>
                                  </p:childTnLst>
                                </p:cTn>
                              </p:par>
                            </p:childTnLst>
                          </p:cTn>
                        </p:par>
                        <p:par>
                          <p:cTn id="20" fill="hold">
                            <p:stCondLst>
                              <p:cond delay="3500"/>
                            </p:stCondLst>
                            <p:childTnLst>
                              <p:par>
                                <p:cTn id="21" presetID="22" presetClass="entr" presetSubtype="2" fill="hold" grpId="0" nodeType="afterEffect">
                                  <p:stCondLst>
                                    <p:cond delay="500"/>
                                  </p:stCondLst>
                                  <p:childTnLst>
                                    <p:set>
                                      <p:cBhvr>
                                        <p:cTn id="22" dur="1" fill="hold">
                                          <p:stCondLst>
                                            <p:cond delay="0"/>
                                          </p:stCondLst>
                                        </p:cTn>
                                        <p:tgtEl>
                                          <p:spTgt spid="14"/>
                                        </p:tgtEl>
                                        <p:attrNameLst>
                                          <p:attrName>style.visibility</p:attrName>
                                        </p:attrNameLst>
                                      </p:cBhvr>
                                      <p:to>
                                        <p:strVal val="visible"/>
                                      </p:to>
                                    </p:set>
                                    <p:animEffect transition="in" filter="wipe(right)">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9" grpId="0" animBg="1"/>
      <p:bldP spid="14" grpId="0" animBg="1"/>
      <p:bldP spid="15" grpId="0" animBg="1"/>
      <p:bldP spid="1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Documents and Settings\Administrator\桌面\QQ截图20140416130148_副本.png"/>
          <p:cNvPicPr>
            <a:picLocks noChangeAspect="1" noChangeArrowheads="1"/>
          </p:cNvPicPr>
          <p:nvPr/>
        </p:nvPicPr>
        <p:blipFill rotWithShape="1">
          <a:blip r:embed="rId3" cstate="print"/>
          <a:srcRect t="25033" b="-1"/>
          <a:stretch/>
        </p:blipFill>
        <p:spPr bwMode="auto">
          <a:xfrm>
            <a:off x="6" y="0"/>
            <a:ext cx="9147889" cy="5145088"/>
          </a:xfrm>
          <a:prstGeom prst="rect">
            <a:avLst/>
          </a:prstGeom>
          <a:noFill/>
        </p:spPr>
      </p:pic>
      <p:pic>
        <p:nvPicPr>
          <p:cNvPr id="12" name="内容占位符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80000" y="180086"/>
            <a:ext cx="1450103" cy="255551"/>
          </a:xfrm>
          <a:prstGeom prst="rect">
            <a:avLst/>
          </a:prstGeom>
        </p:spPr>
      </p:pic>
      <p:sp>
        <p:nvSpPr>
          <p:cNvPr id="24" name="TextBox 11"/>
          <p:cNvSpPr txBox="1">
            <a:spLocks noChangeArrowheads="1"/>
          </p:cNvSpPr>
          <p:nvPr/>
        </p:nvSpPr>
        <p:spPr bwMode="auto">
          <a:xfrm>
            <a:off x="7394563" y="2220257"/>
            <a:ext cx="1785950" cy="831246"/>
          </a:xfrm>
          <a:prstGeom prst="rect">
            <a:avLst/>
          </a:prstGeom>
          <a:noFill/>
          <a:ln w="9525">
            <a:noFill/>
            <a:miter lim="800000"/>
            <a:headEnd/>
            <a:tailEnd/>
          </a:ln>
        </p:spPr>
        <p:txBody>
          <a:bodyPr wrap="square" lIns="91432" tIns="45716" rIns="91432" bIns="45716">
            <a:spAutoFit/>
          </a:bodyPr>
          <a:lstStyle/>
          <a:p>
            <a:pPr defTabSz="914310"/>
            <a:r>
              <a:rPr lang="zh-CN" altLang="en-US" sz="1200" dirty="0">
                <a:solidFill>
                  <a:prstClr val="white"/>
                </a:solidFill>
                <a:latin typeface="微软雅黑" pitchFamily="34" charset="-122"/>
                <a:ea typeface="微软雅黑" pitchFamily="34" charset="-122"/>
              </a:rPr>
              <a:t>电源测试解决方案</a:t>
            </a:r>
            <a:endParaRPr lang="en-US" altLang="zh-CN" sz="1200" dirty="0">
              <a:solidFill>
                <a:prstClr val="white"/>
              </a:solidFill>
              <a:latin typeface="微软雅黑" pitchFamily="34" charset="-122"/>
              <a:ea typeface="微软雅黑" pitchFamily="34" charset="-122"/>
            </a:endParaRPr>
          </a:p>
          <a:p>
            <a:pPr defTabSz="914310"/>
            <a:r>
              <a:rPr lang="zh-CN" altLang="en-US" sz="1200" dirty="0">
                <a:solidFill>
                  <a:prstClr val="white"/>
                </a:solidFill>
                <a:latin typeface="微软雅黑" pitchFamily="34" charset="-122"/>
                <a:ea typeface="微软雅黑" pitchFamily="34" charset="-122"/>
              </a:rPr>
              <a:t>电池测试解决方案</a:t>
            </a:r>
            <a:endParaRPr lang="en-US" altLang="zh-CN" sz="1200" dirty="0">
              <a:solidFill>
                <a:prstClr val="white"/>
              </a:solidFill>
              <a:latin typeface="微软雅黑" pitchFamily="34" charset="-122"/>
              <a:ea typeface="微软雅黑" pitchFamily="34" charset="-122"/>
            </a:endParaRPr>
          </a:p>
          <a:p>
            <a:pPr defTabSz="914310"/>
            <a:r>
              <a:rPr lang="zh-CN" altLang="en-US" sz="1200" dirty="0">
                <a:solidFill>
                  <a:prstClr val="white"/>
                </a:solidFill>
                <a:latin typeface="微软雅黑" pitchFamily="34" charset="-122"/>
                <a:ea typeface="微软雅黑" pitchFamily="34" charset="-122"/>
              </a:rPr>
              <a:t>汽车电子测试解决方案</a:t>
            </a:r>
            <a:endParaRPr lang="en-US" altLang="zh-CN" sz="1200" dirty="0">
              <a:solidFill>
                <a:prstClr val="white"/>
              </a:solidFill>
              <a:latin typeface="微软雅黑" pitchFamily="34" charset="-122"/>
              <a:ea typeface="微软雅黑" pitchFamily="34" charset="-122"/>
            </a:endParaRPr>
          </a:p>
          <a:p>
            <a:pPr defTabSz="914310"/>
            <a:r>
              <a:rPr lang="zh-CN" altLang="en-US" sz="1200" dirty="0">
                <a:solidFill>
                  <a:prstClr val="white"/>
                </a:solidFill>
                <a:latin typeface="微软雅黑" pitchFamily="34" charset="-122"/>
                <a:ea typeface="微软雅黑" pitchFamily="34" charset="-122"/>
              </a:rPr>
              <a:t>新能源测试解决方案</a:t>
            </a:r>
          </a:p>
        </p:txBody>
      </p:sp>
      <p:sp>
        <p:nvSpPr>
          <p:cNvPr id="13" name="Text Box 15"/>
          <p:cNvSpPr txBox="1">
            <a:spLocks noChangeArrowheads="1"/>
          </p:cNvSpPr>
          <p:nvPr/>
        </p:nvSpPr>
        <p:spPr bwMode="auto">
          <a:xfrm>
            <a:off x="7380313" y="1780216"/>
            <a:ext cx="1785950" cy="338651"/>
          </a:xfrm>
          <a:prstGeom prst="rect">
            <a:avLst/>
          </a:prstGeom>
          <a:noFill/>
          <a:ln w="9525">
            <a:noFill/>
            <a:miter lim="800000"/>
            <a:headEnd/>
            <a:tailEnd/>
          </a:ln>
        </p:spPr>
        <p:txBody>
          <a:bodyPr wrap="square" lIns="91432" tIns="45716" rIns="91432" bIns="45716"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defTabSz="914310"/>
            <a:r>
              <a:rPr lang="zh-CN" altLang="en-US" sz="1600" b="1" kern="0"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Unicode MS" pitchFamily="34" charset="-122"/>
                <a:ea typeface="Arial Unicode MS" pitchFamily="34" charset="-122"/>
                <a:cs typeface="Arial Unicode MS" pitchFamily="34" charset="-122"/>
              </a:rPr>
              <a:t>解决方案与应用</a:t>
            </a:r>
          </a:p>
        </p:txBody>
      </p:sp>
      <p:sp>
        <p:nvSpPr>
          <p:cNvPr id="28" name="TextBox 11"/>
          <p:cNvSpPr txBox="1">
            <a:spLocks noChangeArrowheads="1"/>
          </p:cNvSpPr>
          <p:nvPr/>
        </p:nvSpPr>
        <p:spPr bwMode="auto">
          <a:xfrm>
            <a:off x="5708554" y="2220271"/>
            <a:ext cx="2214547" cy="1015969"/>
          </a:xfrm>
          <a:prstGeom prst="rect">
            <a:avLst/>
          </a:prstGeom>
          <a:noFill/>
          <a:ln w="9525">
            <a:noFill/>
            <a:miter lim="800000"/>
            <a:headEnd/>
            <a:tailEnd/>
          </a:ln>
        </p:spPr>
        <p:txBody>
          <a:bodyPr lIns="91432" tIns="45716" rIns="91432" bIns="45716">
            <a:spAutoFit/>
          </a:bodyPr>
          <a:lstStyle/>
          <a:p>
            <a:pPr defTabSz="914310"/>
            <a:r>
              <a:rPr lang="zh-CN" altLang="en-US" sz="1200" dirty="0">
                <a:solidFill>
                  <a:prstClr val="white"/>
                </a:solidFill>
                <a:latin typeface="微软雅黑" pitchFamily="34" charset="-122"/>
                <a:ea typeface="微软雅黑" pitchFamily="34" charset="-122"/>
              </a:rPr>
              <a:t>电源测试系统</a:t>
            </a:r>
            <a:endParaRPr lang="en-US" altLang="zh-CN" sz="1200" dirty="0">
              <a:solidFill>
                <a:prstClr val="white"/>
              </a:solidFill>
              <a:latin typeface="微软雅黑" pitchFamily="34" charset="-122"/>
              <a:ea typeface="微软雅黑" pitchFamily="34" charset="-122"/>
            </a:endParaRPr>
          </a:p>
          <a:p>
            <a:pPr defTabSz="914310"/>
            <a:r>
              <a:rPr lang="zh-CN" altLang="en-US" sz="1200" dirty="0">
                <a:solidFill>
                  <a:prstClr val="white"/>
                </a:solidFill>
                <a:latin typeface="微软雅黑" pitchFamily="34" charset="-122"/>
                <a:ea typeface="微软雅黑" pitchFamily="34" charset="-122"/>
              </a:rPr>
              <a:t>电池测试系统</a:t>
            </a:r>
            <a:endParaRPr lang="en-US" altLang="zh-CN" sz="1200" dirty="0">
              <a:solidFill>
                <a:prstClr val="white"/>
              </a:solidFill>
              <a:latin typeface="微软雅黑" pitchFamily="34" charset="-122"/>
              <a:ea typeface="微软雅黑" pitchFamily="34" charset="-122"/>
            </a:endParaRPr>
          </a:p>
          <a:p>
            <a:pPr defTabSz="914310"/>
            <a:r>
              <a:rPr lang="zh-CN" altLang="en-US" sz="1200" dirty="0">
                <a:solidFill>
                  <a:prstClr val="white"/>
                </a:solidFill>
                <a:latin typeface="微软雅黑" pitchFamily="34" charset="-122"/>
                <a:ea typeface="微软雅黑" pitchFamily="34" charset="-122"/>
              </a:rPr>
              <a:t>太阳能电池测试系统</a:t>
            </a:r>
            <a:endParaRPr lang="en-US" altLang="zh-CN" sz="1200" dirty="0">
              <a:solidFill>
                <a:prstClr val="white"/>
              </a:solidFill>
              <a:latin typeface="微软雅黑" pitchFamily="34" charset="-122"/>
              <a:ea typeface="微软雅黑" pitchFamily="34" charset="-122"/>
            </a:endParaRPr>
          </a:p>
          <a:p>
            <a:pPr defTabSz="914310"/>
            <a:r>
              <a:rPr lang="zh-CN" altLang="en-US" sz="1200" dirty="0">
                <a:solidFill>
                  <a:prstClr val="white"/>
                </a:solidFill>
                <a:latin typeface="微软雅黑" pitchFamily="34" charset="-122"/>
                <a:ea typeface="微软雅黑" pitchFamily="34" charset="-122"/>
              </a:rPr>
              <a:t>汽车接线盒测试系统</a:t>
            </a:r>
            <a:endParaRPr lang="en-US" altLang="zh-CN" sz="1200" dirty="0">
              <a:solidFill>
                <a:prstClr val="white"/>
              </a:solidFill>
              <a:latin typeface="微软雅黑" pitchFamily="34" charset="-122"/>
              <a:ea typeface="微软雅黑" pitchFamily="34" charset="-122"/>
            </a:endParaRPr>
          </a:p>
          <a:p>
            <a:pPr defTabSz="914310"/>
            <a:r>
              <a:rPr lang="zh-CN" altLang="en-US" sz="1200" dirty="0">
                <a:solidFill>
                  <a:prstClr val="white"/>
                </a:solidFill>
                <a:latin typeface="微软雅黑" pitchFamily="34" charset="-122"/>
                <a:ea typeface="微软雅黑" pitchFamily="34" charset="-122"/>
              </a:rPr>
              <a:t>车载充电机测试系统</a:t>
            </a:r>
          </a:p>
        </p:txBody>
      </p:sp>
      <p:sp>
        <p:nvSpPr>
          <p:cNvPr id="14" name="Text Box 15"/>
          <p:cNvSpPr txBox="1">
            <a:spLocks noChangeArrowheads="1"/>
          </p:cNvSpPr>
          <p:nvPr/>
        </p:nvSpPr>
        <p:spPr bwMode="auto">
          <a:xfrm>
            <a:off x="5708503" y="1780216"/>
            <a:ext cx="1584176" cy="338651"/>
          </a:xfrm>
          <a:prstGeom prst="rect">
            <a:avLst/>
          </a:prstGeom>
          <a:noFill/>
          <a:ln w="9525">
            <a:noFill/>
            <a:miter lim="800000"/>
            <a:headEnd/>
            <a:tailEnd/>
          </a:ln>
        </p:spPr>
        <p:txBody>
          <a:bodyPr wrap="square" lIns="91432" tIns="45716" rIns="91432" bIns="45716"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defTabSz="914310"/>
            <a:r>
              <a:rPr lang="zh-CN" altLang="en-US" sz="1600" b="1" kern="0"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Unicode MS" pitchFamily="34" charset="-122"/>
                <a:ea typeface="Arial Unicode MS" pitchFamily="34" charset="-122"/>
                <a:cs typeface="Arial Unicode MS" pitchFamily="34" charset="-122"/>
              </a:rPr>
              <a:t>测试系统</a:t>
            </a:r>
          </a:p>
        </p:txBody>
      </p:sp>
      <p:sp>
        <p:nvSpPr>
          <p:cNvPr id="27" name="TextBox 9"/>
          <p:cNvSpPr txBox="1">
            <a:spLocks noChangeArrowheads="1"/>
          </p:cNvSpPr>
          <p:nvPr/>
        </p:nvSpPr>
        <p:spPr bwMode="auto">
          <a:xfrm>
            <a:off x="4139958" y="2220271"/>
            <a:ext cx="2097035" cy="1015969"/>
          </a:xfrm>
          <a:prstGeom prst="rect">
            <a:avLst/>
          </a:prstGeom>
          <a:noFill/>
          <a:ln w="9525">
            <a:noFill/>
            <a:miter lim="800000"/>
            <a:headEnd/>
            <a:tailEnd/>
          </a:ln>
        </p:spPr>
        <p:txBody>
          <a:bodyPr lIns="91432" tIns="45716" rIns="91432" bIns="45716">
            <a:spAutoFit/>
          </a:bodyPr>
          <a:lstStyle/>
          <a:p>
            <a:pPr defTabSz="914310"/>
            <a:r>
              <a:rPr lang="zh-CN" altLang="en-US" sz="1200" dirty="0">
                <a:solidFill>
                  <a:prstClr val="black">
                    <a:lumMod val="75000"/>
                    <a:lumOff val="25000"/>
                  </a:prstClr>
                </a:solidFill>
                <a:latin typeface="微软雅黑" pitchFamily="34" charset="-122"/>
                <a:ea typeface="微软雅黑" pitchFamily="34" charset="-122"/>
              </a:rPr>
              <a:t>交</a:t>
            </a:r>
            <a:r>
              <a:rPr lang="en-US" altLang="zh-CN" sz="1200" dirty="0">
                <a:solidFill>
                  <a:prstClr val="black">
                    <a:lumMod val="75000"/>
                    <a:lumOff val="25000"/>
                  </a:prstClr>
                </a:solidFill>
                <a:latin typeface="微软雅黑" pitchFamily="34" charset="-122"/>
                <a:ea typeface="微软雅黑" pitchFamily="34" charset="-122"/>
              </a:rPr>
              <a:t>/</a:t>
            </a:r>
            <a:r>
              <a:rPr lang="zh-CN" altLang="en-US" sz="1200" dirty="0">
                <a:solidFill>
                  <a:prstClr val="black">
                    <a:lumMod val="75000"/>
                    <a:lumOff val="25000"/>
                  </a:prstClr>
                </a:solidFill>
                <a:latin typeface="微软雅黑" pitchFamily="34" charset="-122"/>
                <a:ea typeface="微软雅黑" pitchFamily="34" charset="-122"/>
              </a:rPr>
              <a:t>直流电源</a:t>
            </a:r>
            <a:endParaRPr lang="en-US" altLang="zh-CN" sz="1200" dirty="0">
              <a:solidFill>
                <a:prstClr val="black">
                  <a:lumMod val="75000"/>
                  <a:lumOff val="25000"/>
                </a:prstClr>
              </a:solidFill>
              <a:latin typeface="微软雅黑" pitchFamily="34" charset="-122"/>
              <a:ea typeface="微软雅黑" pitchFamily="34" charset="-122"/>
            </a:endParaRPr>
          </a:p>
          <a:p>
            <a:pPr defTabSz="914310"/>
            <a:r>
              <a:rPr lang="zh-CN" altLang="en-US" sz="1200" dirty="0">
                <a:solidFill>
                  <a:prstClr val="black">
                    <a:lumMod val="75000"/>
                    <a:lumOff val="25000"/>
                  </a:prstClr>
                </a:solidFill>
                <a:latin typeface="微软雅黑" pitchFamily="34" charset="-122"/>
                <a:ea typeface="微软雅黑" pitchFamily="34" charset="-122"/>
              </a:rPr>
              <a:t>交</a:t>
            </a:r>
            <a:r>
              <a:rPr lang="en-US" altLang="zh-CN" sz="1200" dirty="0">
                <a:solidFill>
                  <a:prstClr val="black">
                    <a:lumMod val="75000"/>
                    <a:lumOff val="25000"/>
                  </a:prstClr>
                </a:solidFill>
                <a:latin typeface="微软雅黑" pitchFamily="34" charset="-122"/>
                <a:ea typeface="微软雅黑" pitchFamily="34" charset="-122"/>
              </a:rPr>
              <a:t>/</a:t>
            </a:r>
            <a:r>
              <a:rPr lang="zh-CN" altLang="en-US" sz="1200" dirty="0">
                <a:solidFill>
                  <a:prstClr val="black">
                    <a:lumMod val="75000"/>
                    <a:lumOff val="25000"/>
                  </a:prstClr>
                </a:solidFill>
                <a:latin typeface="微软雅黑" pitchFamily="34" charset="-122"/>
                <a:ea typeface="微软雅黑" pitchFamily="34" charset="-122"/>
              </a:rPr>
              <a:t>直流电子负载</a:t>
            </a:r>
            <a:endParaRPr lang="en-US" altLang="zh-CN" sz="1200" dirty="0">
              <a:solidFill>
                <a:prstClr val="black">
                  <a:lumMod val="75000"/>
                  <a:lumOff val="25000"/>
                </a:prstClr>
              </a:solidFill>
              <a:latin typeface="微软雅黑" pitchFamily="34" charset="-122"/>
              <a:ea typeface="微软雅黑" pitchFamily="34" charset="-122"/>
            </a:endParaRPr>
          </a:p>
          <a:p>
            <a:pPr defTabSz="914310"/>
            <a:r>
              <a:rPr lang="zh-CN" altLang="en-US" sz="1200" dirty="0">
                <a:solidFill>
                  <a:prstClr val="black">
                    <a:lumMod val="75000"/>
                    <a:lumOff val="25000"/>
                  </a:prstClr>
                </a:solidFill>
                <a:latin typeface="微软雅黑" pitchFamily="34" charset="-122"/>
                <a:ea typeface="微软雅黑" pitchFamily="34" charset="-122"/>
              </a:rPr>
              <a:t>双极性直流电源</a:t>
            </a:r>
            <a:endParaRPr lang="en-US" altLang="zh-CN" sz="1200" dirty="0">
              <a:solidFill>
                <a:prstClr val="black">
                  <a:lumMod val="75000"/>
                  <a:lumOff val="25000"/>
                </a:prstClr>
              </a:solidFill>
              <a:latin typeface="微软雅黑" pitchFamily="34" charset="-122"/>
              <a:ea typeface="微软雅黑" pitchFamily="34" charset="-122"/>
            </a:endParaRPr>
          </a:p>
          <a:p>
            <a:pPr defTabSz="914310"/>
            <a:r>
              <a:rPr lang="zh-CN" altLang="en-US" sz="1200" dirty="0">
                <a:solidFill>
                  <a:prstClr val="black">
                    <a:lumMod val="75000"/>
                    <a:lumOff val="25000"/>
                  </a:prstClr>
                </a:solidFill>
                <a:latin typeface="微软雅黑" pitchFamily="34" charset="-122"/>
                <a:ea typeface="微软雅黑" pitchFamily="34" charset="-122"/>
              </a:rPr>
              <a:t>功率表</a:t>
            </a:r>
            <a:endParaRPr lang="en-US" altLang="zh-CN" sz="1200" dirty="0">
              <a:solidFill>
                <a:prstClr val="black">
                  <a:lumMod val="75000"/>
                  <a:lumOff val="25000"/>
                </a:prstClr>
              </a:solidFill>
              <a:latin typeface="微软雅黑" pitchFamily="34" charset="-122"/>
              <a:ea typeface="微软雅黑" pitchFamily="34" charset="-122"/>
            </a:endParaRPr>
          </a:p>
          <a:p>
            <a:pPr defTabSz="914310"/>
            <a:r>
              <a:rPr lang="zh-CN" altLang="en-US" sz="1200" dirty="0">
                <a:solidFill>
                  <a:prstClr val="black">
                    <a:lumMod val="75000"/>
                    <a:lumOff val="25000"/>
                  </a:prstClr>
                </a:solidFill>
                <a:latin typeface="微软雅黑" pitchFamily="34" charset="-122"/>
                <a:ea typeface="微软雅黑" pitchFamily="34" charset="-122"/>
              </a:rPr>
              <a:t>电池内阻测试仪</a:t>
            </a:r>
          </a:p>
        </p:txBody>
      </p:sp>
      <p:sp>
        <p:nvSpPr>
          <p:cNvPr id="15" name="Text Box 15"/>
          <p:cNvSpPr txBox="1">
            <a:spLocks noChangeArrowheads="1"/>
          </p:cNvSpPr>
          <p:nvPr/>
        </p:nvSpPr>
        <p:spPr bwMode="auto">
          <a:xfrm>
            <a:off x="4139953" y="1780216"/>
            <a:ext cx="1584176" cy="338651"/>
          </a:xfrm>
          <a:prstGeom prst="rect">
            <a:avLst/>
          </a:prstGeom>
          <a:noFill/>
          <a:ln w="9525">
            <a:noFill/>
            <a:miter lim="800000"/>
            <a:headEnd/>
            <a:tailEnd/>
          </a:ln>
        </p:spPr>
        <p:txBody>
          <a:bodyPr wrap="square" lIns="91432" tIns="45716" rIns="91432" bIns="45716"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defTabSz="914310"/>
            <a:r>
              <a:rPr lang="zh-CN" altLang="en-US" sz="1600" b="1" kern="0"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Arial Unicode MS" pitchFamily="34" charset="-122"/>
                <a:ea typeface="Arial Unicode MS" pitchFamily="34" charset="-122"/>
                <a:cs typeface="Arial Unicode MS" pitchFamily="34" charset="-122"/>
              </a:rPr>
              <a:t>测试仪器</a:t>
            </a:r>
          </a:p>
        </p:txBody>
      </p:sp>
    </p:spTree>
    <p:extLst>
      <p:ext uri="{BB962C8B-B14F-4D97-AF65-F5344CB8AC3E}">
        <p14:creationId xmlns:p14="http://schemas.microsoft.com/office/powerpoint/2010/main" xmlns="" val="133460666"/>
      </p:ext>
    </p:extLst>
  </p:cSld>
  <p:clrMapOvr>
    <a:masterClrMapping/>
  </p:clrMapOvr>
  <p:transition spd="slow" advTm="15368">
    <p:push dir="u"/>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2860667"/>
            <a:ext cx="9144000" cy="228442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709936" y="843821"/>
            <a:ext cx="5724128" cy="1593595"/>
          </a:xfrm>
          <a:prstGeom prst="rect">
            <a:avLst/>
          </a:prstGeom>
        </p:spPr>
      </p:pic>
      <p:sp>
        <p:nvSpPr>
          <p:cNvPr id="6" name="TextBox 5"/>
          <p:cNvSpPr txBox="1"/>
          <p:nvPr/>
        </p:nvSpPr>
        <p:spPr>
          <a:xfrm>
            <a:off x="2719922" y="3004728"/>
            <a:ext cx="3704156" cy="646531"/>
          </a:xfrm>
          <a:prstGeom prst="rect">
            <a:avLst/>
          </a:prstGeom>
          <a:noFill/>
        </p:spPr>
        <p:txBody>
          <a:bodyPr wrap="none" rtlCol="0">
            <a:spAutoFit/>
          </a:bodyPr>
          <a:lstStyle/>
          <a:p>
            <a:r>
              <a:rPr lang="en-US" altLang="zh-CN" sz="3600" dirty="0">
                <a:solidFill>
                  <a:prstClr val="white"/>
                </a:solidFill>
              </a:rPr>
              <a:t>www.itechate.com</a:t>
            </a:r>
            <a:endParaRPr lang="zh-CN" altLang="en-US" sz="3600" dirty="0">
              <a:solidFill>
                <a:prstClr val="white"/>
              </a:solidFill>
            </a:endParaRPr>
          </a:p>
        </p:txBody>
      </p:sp>
      <p:sp>
        <p:nvSpPr>
          <p:cNvPr id="7" name="TextBox 6"/>
          <p:cNvSpPr txBox="1"/>
          <p:nvPr/>
        </p:nvSpPr>
        <p:spPr>
          <a:xfrm>
            <a:off x="6902712" y="4713700"/>
            <a:ext cx="2133789" cy="307872"/>
          </a:xfrm>
          <a:prstGeom prst="rect">
            <a:avLst/>
          </a:prstGeom>
          <a:noFill/>
        </p:spPr>
        <p:txBody>
          <a:bodyPr wrap="none" rtlCol="0">
            <a:spAutoFit/>
          </a:bodyPr>
          <a:lstStyle/>
          <a:p>
            <a:r>
              <a:rPr lang="en-US" altLang="zh-CN" sz="1400" dirty="0" smtClean="0">
                <a:solidFill>
                  <a:prstClr val="white"/>
                </a:solidFill>
              </a:rPr>
              <a:t>©ITECH Electronic </a:t>
            </a:r>
            <a:r>
              <a:rPr lang="en-US" altLang="zh-CN" sz="1400" dirty="0" err="1" smtClean="0">
                <a:solidFill>
                  <a:prstClr val="white"/>
                </a:solidFill>
              </a:rPr>
              <a:t>CO.,Ltd</a:t>
            </a:r>
            <a:r>
              <a:rPr lang="en-US" altLang="zh-CN" sz="1400" dirty="0" smtClean="0">
                <a:solidFill>
                  <a:prstClr val="white"/>
                </a:solidFill>
              </a:rPr>
              <a:t>.</a:t>
            </a:r>
            <a:endParaRPr lang="zh-CN" altLang="en-US" sz="1400" dirty="0">
              <a:solidFill>
                <a:prstClr val="white"/>
              </a:solidFill>
            </a:endParaRPr>
          </a:p>
        </p:txBody>
      </p:sp>
    </p:spTree>
    <p:custDataLst>
      <p:tags r:id="rId1"/>
    </p:custDataLst>
    <p:extLst>
      <p:ext uri="{BB962C8B-B14F-4D97-AF65-F5344CB8AC3E}">
        <p14:creationId xmlns:p14="http://schemas.microsoft.com/office/powerpoint/2010/main" xmlns="" val="2566529568"/>
      </p:ext>
    </p:extLst>
  </p:cSld>
  <p:clrMapOvr>
    <a:masterClrMapping/>
  </p:clrMapOvr>
  <p:transition spd="slow" advTm="7303">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8000" y="1080000"/>
            <a:ext cx="2261224" cy="307777"/>
          </a:xfrm>
          <a:prstGeom prst="rect">
            <a:avLst/>
          </a:prstGeom>
          <a:noFill/>
        </p:spPr>
        <p:txBody>
          <a:bodyPr wrap="square" rtlCol="0">
            <a:spAutoFit/>
          </a:bodyPr>
          <a:lstStyle/>
          <a:p>
            <a:r>
              <a:rPr lang="zh-CN" altLang="en-US" sz="1400" dirty="0" smtClean="0">
                <a:latin typeface="方正兰亭刊黑_GBK" pitchFamily="2" charset="-122"/>
                <a:ea typeface="方正兰亭刊黑_GBK" pitchFamily="2" charset="-122"/>
              </a:rPr>
              <a:t>艾德克斯方案系统架构</a:t>
            </a:r>
            <a:endParaRPr lang="zh-CN" altLang="en-US" sz="1400" dirty="0">
              <a:latin typeface="方正兰亭刊黑_GBK" pitchFamily="2" charset="-122"/>
              <a:ea typeface="方正兰亭刊黑_GBK" pitchFamily="2" charset="-122"/>
            </a:endParaRPr>
          </a:p>
        </p:txBody>
      </p:sp>
      <p:pic>
        <p:nvPicPr>
          <p:cNvPr id="1026" name="Picture 2" descr="C:\Users\Administrator\Desktop\P04-P05-02.png"/>
          <p:cNvPicPr>
            <a:picLocks noChangeAspect="1" noChangeArrowheads="1"/>
          </p:cNvPicPr>
          <p:nvPr/>
        </p:nvPicPr>
        <p:blipFill>
          <a:blip r:embed="rId3" cstate="print"/>
          <a:srcRect/>
          <a:stretch>
            <a:fillRect/>
          </a:stretch>
        </p:blipFill>
        <p:spPr bwMode="auto">
          <a:xfrm>
            <a:off x="0" y="1492424"/>
            <a:ext cx="9269003" cy="3168352"/>
          </a:xfrm>
          <a:prstGeom prst="rect">
            <a:avLst/>
          </a:prstGeom>
          <a:noFill/>
        </p:spPr>
      </p:pic>
      <p:sp>
        <p:nvSpPr>
          <p:cNvPr id="8" name="Text Box 5"/>
          <p:cNvSpPr txBox="1">
            <a:spLocks noChangeArrowheads="1"/>
          </p:cNvSpPr>
          <p:nvPr/>
        </p:nvSpPr>
        <p:spPr bwMode="auto">
          <a:xfrm>
            <a:off x="288000" y="469540"/>
            <a:ext cx="4139680" cy="535696"/>
          </a:xfrm>
          <a:prstGeom prst="rect">
            <a:avLst/>
          </a:prstGeom>
          <a:noFill/>
          <a:ln w="9525">
            <a:noFill/>
            <a:miter lim="800000"/>
            <a:headEnd/>
            <a:tailEnd/>
          </a:ln>
        </p:spPr>
        <p:txBody>
          <a:bodyPr wrap="square" anchor="ctr">
            <a:spAutoFit/>
          </a:bodyPr>
          <a:lstStyle/>
          <a:p>
            <a:pPr>
              <a:lnSpc>
                <a:spcPct val="160000"/>
              </a:lnSpc>
            </a:pPr>
            <a:r>
              <a:rPr lang="zh-CN" altLang="en-US" b="1" dirty="0" smtClean="0">
                <a:solidFill>
                  <a:srgbClr val="C00000"/>
                </a:solidFill>
                <a:latin typeface="方正兰亭刊黑_GBK" pitchFamily="2" charset="-122"/>
                <a:ea typeface="方正兰亭刊黑_GBK" pitchFamily="2" charset="-122"/>
              </a:rPr>
              <a:t>车载充电机测试</a:t>
            </a:r>
            <a:endParaRPr lang="en-US" altLang="zh-CN" b="1" dirty="0" smtClean="0">
              <a:solidFill>
                <a:srgbClr val="C00000"/>
              </a:solidFill>
              <a:latin typeface="方正兰亭刊黑_GBK" pitchFamily="2" charset="-122"/>
              <a:ea typeface="方正兰亭刊黑_GBK" pitchFamily="2" charset="-122"/>
            </a:endParaRPr>
          </a:p>
        </p:txBody>
      </p:sp>
      <p:sp>
        <p:nvSpPr>
          <p:cNvPr id="10" name="矩形 9"/>
          <p:cNvSpPr/>
          <p:nvPr/>
        </p:nvSpPr>
        <p:spPr>
          <a:xfrm>
            <a:off x="77078" y="42191"/>
            <a:ext cx="3042805" cy="369324"/>
          </a:xfrm>
          <a:prstGeom prst="rect">
            <a:avLst/>
          </a:prstGeom>
        </p:spPr>
        <p:txBody>
          <a:bodyPr wrap="none" lIns="91432" tIns="45716" rIns="91432" bIns="45716">
            <a:spAutoFit/>
          </a:bodyPr>
          <a:lstStyle/>
          <a:p>
            <a:pPr defTabSz="914310"/>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充电桩</a:t>
            </a:r>
            <a:r>
              <a:rPr lang="en-US" altLang="zh-CN"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a:t>
            </a:r>
            <a:r>
              <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车载充电机测试</a:t>
            </a:r>
            <a:r>
              <a:rPr lang="zh-CN" altLang="en-US" b="1" dirty="0" smtClean="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rPr>
              <a:t>方案</a:t>
            </a:r>
            <a:endParaRPr lang="zh-CN" altLang="en-US" b="1" dirty="0">
              <a:solidFill>
                <a:prstClr val="white"/>
              </a:solidFill>
              <a:effectLst>
                <a:outerShdw blurRad="38100" dist="38100" dir="2700000" algn="tl">
                  <a:srgbClr val="000000">
                    <a:alpha val="43137"/>
                  </a:srgbClr>
                </a:outerShdw>
              </a:effectLst>
              <a:latin typeface="方正兰亭刊黑_GBK" pitchFamily="2" charset="-122"/>
              <a:ea typeface="方正兰亭刊黑_GBK" pitchFamily="2" charset="-122"/>
            </a:endParaRPr>
          </a:p>
        </p:txBody>
      </p:sp>
    </p:spTree>
  </p:cSld>
  <p:clrMapOvr>
    <a:masterClrMapping/>
  </p:clrMapOvr>
  <p:transition spd="slow" advTm="15368">
    <p:push dir="u"/>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1.1|1.2|1.5|1.3|1.2"/>
</p:tagLst>
</file>

<file path=ppt/tags/tag10.xml><?xml version="1.0" encoding="utf-8"?>
<p:tagLst xmlns:a="http://schemas.openxmlformats.org/drawingml/2006/main" xmlns:r="http://schemas.openxmlformats.org/officeDocument/2006/relationships" xmlns:p="http://schemas.openxmlformats.org/presentationml/2006/main">
  <p:tag name="TIMING" val="|0.7|2|1.1|0.9|0.8"/>
</p:tagLst>
</file>

<file path=ppt/tags/tag11.xml><?xml version="1.0" encoding="utf-8"?>
<p:tagLst xmlns:a="http://schemas.openxmlformats.org/drawingml/2006/main" xmlns:r="http://schemas.openxmlformats.org/officeDocument/2006/relationships" xmlns:p="http://schemas.openxmlformats.org/presentationml/2006/main">
  <p:tag name="TIMING" val="|1|0.9|0.5|1.7|0.6|1.2|0.5|1.1|0.5|1.2|0.5|1.2|0.4|1.2|0.3|1.1|0.4|1|0.4|1|0.4|1|0.5|0.9"/>
</p:tagLst>
</file>

<file path=ppt/tags/tag12.xml><?xml version="1.0" encoding="utf-8"?>
<p:tagLst xmlns:a="http://schemas.openxmlformats.org/drawingml/2006/main" xmlns:r="http://schemas.openxmlformats.org/officeDocument/2006/relationships" xmlns:p="http://schemas.openxmlformats.org/presentationml/2006/main">
  <p:tag name="TIMING" val="|0.9|1"/>
</p:tagLst>
</file>

<file path=ppt/tags/tag2.xml><?xml version="1.0" encoding="utf-8"?>
<p:tagLst xmlns:a="http://schemas.openxmlformats.org/drawingml/2006/main" xmlns:r="http://schemas.openxmlformats.org/officeDocument/2006/relationships" xmlns:p="http://schemas.openxmlformats.org/presentationml/2006/main">
  <p:tag name="TIMING" val="|1.3|1.1|1.2|1.5|1.3|1.2"/>
</p:tagLst>
</file>

<file path=ppt/tags/tag3.xml><?xml version="1.0" encoding="utf-8"?>
<p:tagLst xmlns:a="http://schemas.openxmlformats.org/drawingml/2006/main" xmlns:r="http://schemas.openxmlformats.org/officeDocument/2006/relationships" xmlns:p="http://schemas.openxmlformats.org/presentationml/2006/main">
  <p:tag name="TIMING" val="|1.3|1.1|1.2|1.5|1.3|1.2"/>
</p:tagLst>
</file>

<file path=ppt/tags/tag4.xml><?xml version="1.0" encoding="utf-8"?>
<p:tagLst xmlns:a="http://schemas.openxmlformats.org/drawingml/2006/main" xmlns:r="http://schemas.openxmlformats.org/officeDocument/2006/relationships" xmlns:p="http://schemas.openxmlformats.org/presentationml/2006/main">
  <p:tag name="TIMING" val="|1.3|1.1|1.2|1.5|1.3|1.2"/>
</p:tagLst>
</file>

<file path=ppt/tags/tag5.xml><?xml version="1.0" encoding="utf-8"?>
<p:tagLst xmlns:a="http://schemas.openxmlformats.org/drawingml/2006/main" xmlns:r="http://schemas.openxmlformats.org/officeDocument/2006/relationships" xmlns:p="http://schemas.openxmlformats.org/presentationml/2006/main">
  <p:tag name="TIMING" val="|1.8"/>
</p:tagLst>
</file>

<file path=ppt/tags/tag6.xml><?xml version="1.0" encoding="utf-8"?>
<p:tagLst xmlns:a="http://schemas.openxmlformats.org/drawingml/2006/main" xmlns:r="http://schemas.openxmlformats.org/officeDocument/2006/relationships" xmlns:p="http://schemas.openxmlformats.org/presentationml/2006/main">
  <p:tag name="TIMING" val="|1.6"/>
</p:tagLst>
</file>

<file path=ppt/tags/tag7.xml><?xml version="1.0" encoding="utf-8"?>
<p:tagLst xmlns:a="http://schemas.openxmlformats.org/drawingml/2006/main" xmlns:r="http://schemas.openxmlformats.org/officeDocument/2006/relationships" xmlns:p="http://schemas.openxmlformats.org/presentationml/2006/main">
  <p:tag name="TIMING" val="|0.7"/>
</p:tagLst>
</file>

<file path=ppt/tags/tag8.xml><?xml version="1.0" encoding="utf-8"?>
<p:tagLst xmlns:a="http://schemas.openxmlformats.org/drawingml/2006/main" xmlns:r="http://schemas.openxmlformats.org/officeDocument/2006/relationships" xmlns:p="http://schemas.openxmlformats.org/presentationml/2006/main">
  <p:tag name="TIMING" val="|1.1"/>
</p:tagLst>
</file>

<file path=ppt/tags/tag9.xml><?xml version="1.0" encoding="utf-8"?>
<p:tagLst xmlns:a="http://schemas.openxmlformats.org/drawingml/2006/main" xmlns:r="http://schemas.openxmlformats.org/officeDocument/2006/relationships" xmlns:p="http://schemas.openxmlformats.org/presentationml/2006/main">
  <p:tag name="TIMING" val="|0.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6.xml><?xml version="1.0" encoding="utf-8"?>
<a:theme xmlns:a="http://schemas.openxmlformats.org/drawingml/2006/main" name="9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10.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11.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12.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13.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14.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15.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16.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17.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18.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19.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2.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20.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21.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22.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23.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24.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25.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26.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27.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28.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3.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4.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5.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6.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7.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8.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ppt/theme/themeOverride9.xml><?xml version="1.0" encoding="utf-8"?>
<a:themeOverride xmlns:a="http://schemas.openxmlformats.org/drawingml/2006/main">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22821</TotalTime>
  <Words>4808</Words>
  <Application>Microsoft Office PowerPoint</Application>
  <PresentationFormat>自定义</PresentationFormat>
  <Paragraphs>610</Paragraphs>
  <Slides>83</Slides>
  <Notes>81</Notes>
  <HiddenSlides>0</HiddenSlides>
  <MMClips>0</MMClips>
  <ScaleCrop>false</ScaleCrop>
  <HeadingPairs>
    <vt:vector size="6" baseType="variant">
      <vt:variant>
        <vt:lpstr>已用的字体</vt:lpstr>
      </vt:variant>
      <vt:variant>
        <vt:i4>12</vt:i4>
      </vt:variant>
      <vt:variant>
        <vt:lpstr>主题</vt:lpstr>
      </vt:variant>
      <vt:variant>
        <vt:i4>6</vt:i4>
      </vt:variant>
      <vt:variant>
        <vt:lpstr>幻灯片标题</vt:lpstr>
      </vt:variant>
      <vt:variant>
        <vt:i4>83</vt:i4>
      </vt:variant>
    </vt:vector>
  </HeadingPairs>
  <TitlesOfParts>
    <vt:vector size="101" baseType="lpstr">
      <vt:lpstr>Arial</vt:lpstr>
      <vt:lpstr>宋体</vt:lpstr>
      <vt:lpstr>Calibri</vt:lpstr>
      <vt:lpstr>方正兰亭刊黑_GBK</vt:lpstr>
      <vt:lpstr>Times New Roman</vt:lpstr>
      <vt:lpstr>方正宋一简体</vt:lpstr>
      <vt:lpstr>Arial Unicode MS</vt:lpstr>
      <vt:lpstr>Wingdings</vt:lpstr>
      <vt:lpstr>Myriad Set Pro</vt:lpstr>
      <vt:lpstr>等线</vt:lpstr>
      <vt:lpstr>微软雅黑</vt:lpstr>
      <vt:lpstr>FZLanTingKanHei-R-GBK</vt:lpstr>
      <vt:lpstr>Office 主题</vt:lpstr>
      <vt:lpstr>Office 主题​​</vt:lpstr>
      <vt:lpstr>2_Office 主题​​</vt:lpstr>
      <vt:lpstr>1_Office 主题​​</vt:lpstr>
      <vt:lpstr>1_Office 主题</vt:lpstr>
      <vt:lpstr>9_Office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lpstr>幻灯片 56</vt:lpstr>
      <vt:lpstr>幻灯片 57</vt:lpstr>
      <vt:lpstr>幻灯片 58</vt:lpstr>
      <vt:lpstr>幻灯片 59</vt:lpstr>
      <vt:lpstr>幻灯片 60</vt:lpstr>
      <vt:lpstr>幻灯片 61</vt:lpstr>
      <vt:lpstr>幻灯片 62</vt:lpstr>
      <vt:lpstr>幻灯片 63</vt:lpstr>
      <vt:lpstr>幻灯片 64</vt:lpstr>
      <vt:lpstr>幻灯片 65</vt:lpstr>
      <vt:lpstr>幻灯片 66</vt:lpstr>
      <vt:lpstr>幻灯片 67</vt:lpstr>
      <vt:lpstr>幻灯片 68</vt:lpstr>
      <vt:lpstr>幻灯片 69</vt:lpstr>
      <vt:lpstr>幻灯片 70</vt:lpstr>
      <vt:lpstr>幻灯片 71</vt:lpstr>
      <vt:lpstr>幻灯片 72</vt:lpstr>
      <vt:lpstr>幻灯片 73</vt:lpstr>
      <vt:lpstr>幻灯片 74</vt:lpstr>
      <vt:lpstr>幻灯片 75</vt:lpstr>
      <vt:lpstr>幻灯片 76</vt:lpstr>
      <vt:lpstr>幻灯片 77</vt:lpstr>
      <vt:lpstr>幻灯片 78</vt:lpstr>
      <vt:lpstr>幻灯片 79</vt:lpstr>
      <vt:lpstr>幻灯片 80</vt:lpstr>
      <vt:lpstr>幻灯片 81</vt:lpstr>
      <vt:lpstr>幻灯片 82</vt:lpstr>
      <vt:lpstr>幻灯片 83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User</dc:creator>
  <cp:lastModifiedBy>Administrator</cp:lastModifiedBy>
  <cp:revision>2800</cp:revision>
  <dcterms:created xsi:type="dcterms:W3CDTF">2013-10-24T02:14:30Z</dcterms:created>
  <dcterms:modified xsi:type="dcterms:W3CDTF">2016-11-18T03:37:39Z</dcterms:modified>
</cp:coreProperties>
</file>